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7"/>
  </p:notesMasterIdLst>
  <p:sldIdLst>
    <p:sldId id="258" r:id="rId5"/>
    <p:sldId id="257" r:id="rId6"/>
  </p:sldIdLst>
  <p:sldSz cx="18288000" cy="10287000"/>
  <p:notesSz cx="6858000" cy="9144000"/>
  <p:embeddedFontLst>
    <p:embeddedFont>
      <p:font typeface="Futura Bold" panose="020B0604020202020204" charset="0"/>
      <p:regular r:id="rId8"/>
    </p:embeddedFont>
    <p:embeddedFont>
      <p:font typeface="Futura Ultra-Bold" panose="020B0604020202020204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C74"/>
    <a:srgbClr val="1C3175"/>
    <a:srgbClr val="7DC242"/>
    <a:srgbClr val="004D38"/>
    <a:srgbClr val="62C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9B649E-D7E5-6C06-4DCD-CB6BF3F9D074}" v="120" dt="2025-10-15T14:29:02.2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ara Umasankar" userId="S::tamara.umasankar@ageuk.org.uk::cf0d4d1a-99aa-49c1-b16b-b90a9733afd6" providerId="AD" clId="Web-{FC9B649E-D7E5-6C06-4DCD-CB6BF3F9D074}"/>
    <pc:docChg chg="modSld">
      <pc:chgData name="Tamara Umasankar" userId="S::tamara.umasankar@ageuk.org.uk::cf0d4d1a-99aa-49c1-b16b-b90a9733afd6" providerId="AD" clId="Web-{FC9B649E-D7E5-6C06-4DCD-CB6BF3F9D074}" dt="2025-10-15T14:29:02.268" v="97" actId="1076"/>
      <pc:docMkLst>
        <pc:docMk/>
      </pc:docMkLst>
      <pc:sldChg chg="addSp delSp modSp">
        <pc:chgData name="Tamara Umasankar" userId="S::tamara.umasankar@ageuk.org.uk::cf0d4d1a-99aa-49c1-b16b-b90a9733afd6" providerId="AD" clId="Web-{FC9B649E-D7E5-6C06-4DCD-CB6BF3F9D074}" dt="2025-10-15T14:29:02.268" v="97" actId="1076"/>
        <pc:sldMkLst>
          <pc:docMk/>
          <pc:sldMk cId="2893192627" sldId="258"/>
        </pc:sldMkLst>
        <pc:spChg chg="mod">
          <ac:chgData name="Tamara Umasankar" userId="S::tamara.umasankar@ageuk.org.uk::cf0d4d1a-99aa-49c1-b16b-b90a9733afd6" providerId="AD" clId="Web-{FC9B649E-D7E5-6C06-4DCD-CB6BF3F9D074}" dt="2025-10-15T14:26:41.437" v="75"/>
          <ac:spMkLst>
            <pc:docMk/>
            <pc:sldMk cId="2893192627" sldId="258"/>
            <ac:spMk id="16" creationId="{0070D829-8077-F09C-6EE2-10775E151671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45.484" v="77" actId="14100"/>
          <ac:spMkLst>
            <pc:docMk/>
            <pc:sldMk cId="2893192627" sldId="258"/>
            <ac:spMk id="17" creationId="{42DB056B-FDDB-1901-FC60-C7DF42B68DC5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32.983" v="74" actId="20577"/>
          <ac:spMkLst>
            <pc:docMk/>
            <pc:sldMk cId="2893192627" sldId="258"/>
            <ac:spMk id="19" creationId="{E47B1202-22A7-FA07-1F56-55C12A885DEE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70"/>
          <ac:spMkLst>
            <pc:docMk/>
            <pc:sldMk cId="2893192627" sldId="258"/>
            <ac:spMk id="21" creationId="{2AE19F1E-9016-FF25-EA59-0C43E2AE2BE2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7:53.923" v="89"/>
          <ac:spMkLst>
            <pc:docMk/>
            <pc:sldMk cId="2893192627" sldId="258"/>
            <ac:spMk id="22" creationId="{42D82CE5-06E4-DBC3-F4DE-C58E0543CD94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72"/>
          <ac:spMkLst>
            <pc:docMk/>
            <pc:sldMk cId="2893192627" sldId="258"/>
            <ac:spMk id="23" creationId="{E6FCBCB2-46D3-1335-2E31-C237E669EA9E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8:42.408" v="96"/>
          <ac:spMkLst>
            <pc:docMk/>
            <pc:sldMk cId="2893192627" sldId="258"/>
            <ac:spMk id="25" creationId="{C721D1D4-6A40-C22D-6807-E51733AC2E94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66"/>
          <ac:spMkLst>
            <pc:docMk/>
            <pc:sldMk cId="2893192627" sldId="258"/>
            <ac:spMk id="29" creationId="{33062725-B9CC-7EF6-D9A1-81B16F077E71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67"/>
          <ac:spMkLst>
            <pc:docMk/>
            <pc:sldMk cId="2893192627" sldId="258"/>
            <ac:spMk id="30" creationId="{58855AA7-50F9-87FB-A53A-FF683B31A350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68"/>
          <ac:spMkLst>
            <pc:docMk/>
            <pc:sldMk cId="2893192627" sldId="258"/>
            <ac:spMk id="31" creationId="{59B5B6AB-262E-3C3A-7DAC-EFCADF4A781E}"/>
          </ac:spMkLst>
        </pc:spChg>
        <pc:spChg chg="mod">
          <ac:chgData name="Tamara Umasankar" userId="S::tamara.umasankar@ageuk.org.uk::cf0d4d1a-99aa-49c1-b16b-b90a9733afd6" providerId="AD" clId="Web-{FC9B649E-D7E5-6C06-4DCD-CB6BF3F9D074}" dt="2025-10-15T14:26:24.389" v="69"/>
          <ac:spMkLst>
            <pc:docMk/>
            <pc:sldMk cId="2893192627" sldId="258"/>
            <ac:spMk id="32" creationId="{4A65EFFA-D2DC-8E27-C7AF-3A52BE055E38}"/>
          </ac:spMkLst>
        </pc:spChg>
        <pc:grpChg chg="mod">
          <ac:chgData name="Tamara Umasankar" userId="S::tamara.umasankar@ageuk.org.uk::cf0d4d1a-99aa-49c1-b16b-b90a9733afd6" providerId="AD" clId="Web-{FC9B649E-D7E5-6C06-4DCD-CB6BF3F9D074}" dt="2025-10-15T14:28:07.439" v="90" actId="14100"/>
          <ac:grpSpMkLst>
            <pc:docMk/>
            <pc:sldMk cId="2893192627" sldId="258"/>
            <ac:grpSpMk id="15" creationId="{84ACAC00-4E44-E030-CCFE-430F2DDF3F49}"/>
          </ac:grpSpMkLst>
        </pc:grpChg>
        <pc:grpChg chg="mod">
          <ac:chgData name="Tamara Umasankar" userId="S::tamara.umasankar@ageuk.org.uk::cf0d4d1a-99aa-49c1-b16b-b90a9733afd6" providerId="AD" clId="Web-{FC9B649E-D7E5-6C06-4DCD-CB6BF3F9D074}" dt="2025-10-15T14:29:02.268" v="97" actId="1076"/>
          <ac:grpSpMkLst>
            <pc:docMk/>
            <pc:sldMk cId="2893192627" sldId="258"/>
            <ac:grpSpMk id="33" creationId="{49FF6A6E-5135-3230-1A3F-5C58611CE807}"/>
          </ac:grpSpMkLst>
        </pc:grpChg>
        <pc:picChg chg="add mod">
          <ac:chgData name="Tamara Umasankar" userId="S::tamara.umasankar@ageuk.org.uk::cf0d4d1a-99aa-49c1-b16b-b90a9733afd6" providerId="AD" clId="Web-{FC9B649E-D7E5-6C06-4DCD-CB6BF3F9D074}" dt="2025-10-15T14:28:17.517" v="94" actId="1076"/>
          <ac:picMkLst>
            <pc:docMk/>
            <pc:sldMk cId="2893192627" sldId="258"/>
            <ac:picMk id="2" creationId="{30AE4D5F-52F0-914A-7282-ADFC93893555}"/>
          </ac:picMkLst>
        </pc:picChg>
        <pc:picChg chg="del">
          <ac:chgData name="Tamara Umasankar" userId="S::tamara.umasankar@ageuk.org.uk::cf0d4d1a-99aa-49c1-b16b-b90a9733afd6" providerId="AD" clId="Web-{FC9B649E-D7E5-6C06-4DCD-CB6BF3F9D074}" dt="2025-10-15T14:26:53.906" v="78"/>
          <ac:picMkLst>
            <pc:docMk/>
            <pc:sldMk cId="2893192627" sldId="258"/>
            <ac:picMk id="18" creationId="{202A32EB-A263-0719-4728-84CFC7F55B7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51616-5BFA-455C-B18A-DF33182520C6}" type="datetimeFigureOut">
              <a:rPr lang="en-GB" smtClean="0"/>
              <a:t>15/10/2025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C2B38-5B13-4BB2-9F1E-2881D71461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77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AA5C0-28EC-FAA7-73AB-FB82640A6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08C458-8F80-72C0-5FAB-CEF6DC08E4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EF553A-FC2B-FB3C-5E10-BC900CFFC0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63993D-8B84-908A-999B-77DD7040C6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EC2B38-5B13-4BB2-9F1E-2881D714610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316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C7D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B08ABA-3AD1-0100-1986-9E47562B3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>
            <a:extLst>
              <a:ext uri="{FF2B5EF4-FFF2-40B4-BE49-F238E27FC236}">
                <a16:creationId xmlns:a16="http://schemas.microsoft.com/office/drawing/2014/main" id="{0ED98381-E5C9-43BF-5175-E861033E86F9}"/>
              </a:ext>
            </a:extLst>
          </p:cNvPr>
          <p:cNvSpPr/>
          <p:nvPr/>
        </p:nvSpPr>
        <p:spPr>
          <a:xfrm>
            <a:off x="12152770" y="484312"/>
            <a:ext cx="5251939" cy="1348171"/>
          </a:xfrm>
          <a:custGeom>
            <a:avLst/>
            <a:gdLst/>
            <a:ahLst/>
            <a:cxnLst/>
            <a:rect l="l" t="t" r="r" b="b"/>
            <a:pathLst>
              <a:path w="5251939" h="1348171">
                <a:moveTo>
                  <a:pt x="0" y="0"/>
                </a:moveTo>
                <a:lnTo>
                  <a:pt x="5251939" y="0"/>
                </a:lnTo>
                <a:lnTo>
                  <a:pt x="5251939" y="1348171"/>
                </a:lnTo>
                <a:lnTo>
                  <a:pt x="0" y="13481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84ACAC00-4E44-E030-CCFE-430F2DDF3F49}"/>
              </a:ext>
            </a:extLst>
          </p:cNvPr>
          <p:cNvGrpSpPr/>
          <p:nvPr/>
        </p:nvGrpSpPr>
        <p:grpSpPr>
          <a:xfrm>
            <a:off x="14778740" y="6589949"/>
            <a:ext cx="2930032" cy="3697051"/>
            <a:chOff x="0" y="-35866"/>
            <a:chExt cx="771696" cy="1022627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0070D829-8077-F09C-6EE2-10775E151671}"/>
                </a:ext>
              </a:extLst>
            </p:cNvPr>
            <p:cNvSpPr/>
            <p:nvPr/>
          </p:nvSpPr>
          <p:spPr>
            <a:xfrm>
              <a:off x="0" y="0"/>
              <a:ext cx="764170" cy="986761"/>
            </a:xfrm>
            <a:custGeom>
              <a:avLst/>
              <a:gdLst/>
              <a:ahLst/>
              <a:cxnLst/>
              <a:rect l="l" t="t" r="r" b="b"/>
              <a:pathLst>
                <a:path w="764170" h="986761">
                  <a:moveTo>
                    <a:pt x="0" y="0"/>
                  </a:moveTo>
                  <a:lnTo>
                    <a:pt x="764170" y="0"/>
                  </a:lnTo>
                  <a:lnTo>
                    <a:pt x="764170" y="986761"/>
                  </a:lnTo>
                  <a:lnTo>
                    <a:pt x="0" y="986761"/>
                  </a:lnTo>
                  <a:close/>
                </a:path>
              </a:pathLst>
            </a:custGeom>
            <a:solidFill>
              <a:srgbClr val="014C7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42DB056B-FDDB-1901-FC60-C7DF42B68DC5}"/>
                </a:ext>
              </a:extLst>
            </p:cNvPr>
            <p:cNvSpPr txBox="1"/>
            <p:nvPr/>
          </p:nvSpPr>
          <p:spPr>
            <a:xfrm>
              <a:off x="0" y="-35866"/>
              <a:ext cx="771696" cy="1022627"/>
            </a:xfrm>
            <a:prstGeom prst="rect">
              <a:avLst/>
            </a:prstGeom>
            <a:solidFill>
              <a:srgbClr val="014C74"/>
            </a:solidFill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1479"/>
                </a:lnSpc>
              </a:pPr>
              <a:endParaRPr/>
            </a:p>
          </p:txBody>
        </p:sp>
      </p:grpSp>
      <p:sp>
        <p:nvSpPr>
          <p:cNvPr id="19" name="TextBox 19">
            <a:extLst>
              <a:ext uri="{FF2B5EF4-FFF2-40B4-BE49-F238E27FC236}">
                <a16:creationId xmlns:a16="http://schemas.microsoft.com/office/drawing/2014/main" id="{E47B1202-22A7-FA07-1F56-55C12A885DEE}"/>
              </a:ext>
            </a:extLst>
          </p:cNvPr>
          <p:cNvSpPr txBox="1"/>
          <p:nvPr/>
        </p:nvSpPr>
        <p:spPr>
          <a:xfrm>
            <a:off x="9144000" y="3500429"/>
            <a:ext cx="6684187" cy="1883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3"/>
              </a:lnSpc>
            </a:pPr>
            <a:r>
              <a:rPr lang="en-US" sz="3800" b="1" dirty="0">
                <a:solidFill>
                  <a:srgbClr val="014C74"/>
                </a:solidFill>
                <a:latin typeface="Futura Ultra-Bold"/>
                <a:ea typeface="Futura Ultra-Bold"/>
                <a:cs typeface="Futura Ultra-Bold"/>
                <a:sym typeface="Futura Ultra-Bold"/>
              </a:rPr>
              <a:t>Take part in our physical activity, health &amp; wellbeing survey </a:t>
            </a:r>
            <a:endParaRPr lang="en-US" sz="3800" b="1" dirty="0">
              <a:solidFill>
                <a:srgbClr val="014C74"/>
              </a:solidFill>
              <a:latin typeface="Futura Ultra-Bold"/>
              <a:ea typeface="Futura Ultra-Bold"/>
              <a:cs typeface="Futura Ultra-Bold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C2DAE74D-75A6-A4AF-3DA1-FD813EF210D3}"/>
              </a:ext>
            </a:extLst>
          </p:cNvPr>
          <p:cNvSpPr txBox="1"/>
          <p:nvPr/>
        </p:nvSpPr>
        <p:spPr>
          <a:xfrm>
            <a:off x="14945326" y="6842526"/>
            <a:ext cx="2567027" cy="4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7"/>
              </a:lnSpc>
              <a:spcBef>
                <a:spcPct val="0"/>
              </a:spcBef>
            </a:pPr>
            <a:r>
              <a:rPr lang="en-US" sz="2184" b="1">
                <a:solidFill>
                  <a:srgbClr val="62C7DC"/>
                </a:solidFill>
                <a:latin typeface="Futura Bold"/>
                <a:ea typeface="Futura Bold"/>
                <a:cs typeface="Futura Bold"/>
                <a:sym typeface="Futura Bold"/>
              </a:rPr>
              <a:t>Scan to visit survey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9FF6A6E-5135-3230-1A3F-5C58611CE807}"/>
              </a:ext>
            </a:extLst>
          </p:cNvPr>
          <p:cNvGrpSpPr/>
          <p:nvPr/>
        </p:nvGrpSpPr>
        <p:grpSpPr>
          <a:xfrm>
            <a:off x="-975014" y="1480173"/>
            <a:ext cx="10867425" cy="7314858"/>
            <a:chOff x="-929562" y="1873766"/>
            <a:chExt cx="10867425" cy="731485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3062725-B9CC-7EF6-D9A1-81B16F077E71}"/>
                </a:ext>
              </a:extLst>
            </p:cNvPr>
            <p:cNvSpPr/>
            <p:nvPr/>
          </p:nvSpPr>
          <p:spPr>
            <a:xfrm rot="21226758">
              <a:off x="-203996" y="1873766"/>
              <a:ext cx="6757073" cy="1905898"/>
            </a:xfrm>
            <a:prstGeom prst="rect">
              <a:avLst/>
            </a:prstGeom>
            <a:solidFill>
              <a:srgbClr val="014C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GB" dirty="0">
                <a:solidFill>
                  <a:srgbClr val="FFFFFF"/>
                </a:solidFill>
                <a:ea typeface="Calibri"/>
                <a:cs typeface="Calibri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8855AA7-50F9-87FB-A53A-FF683B31A350}"/>
                </a:ext>
              </a:extLst>
            </p:cNvPr>
            <p:cNvSpPr/>
            <p:nvPr/>
          </p:nvSpPr>
          <p:spPr>
            <a:xfrm rot="21226758">
              <a:off x="-122865" y="3828296"/>
              <a:ext cx="4806093" cy="1691752"/>
            </a:xfrm>
            <a:prstGeom prst="rect">
              <a:avLst/>
            </a:prstGeom>
            <a:solidFill>
              <a:srgbClr val="014C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GB" dirty="0">
                <a:solidFill>
                  <a:srgbClr val="FFFFFF"/>
                </a:solidFill>
                <a:ea typeface="Calibri"/>
                <a:cs typeface="Calibri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9B5B6AB-262E-3C3A-7DAC-EFCADF4A781E}"/>
                </a:ext>
              </a:extLst>
            </p:cNvPr>
            <p:cNvSpPr/>
            <p:nvPr/>
          </p:nvSpPr>
          <p:spPr>
            <a:xfrm rot="21226758">
              <a:off x="-113869" y="7077496"/>
              <a:ext cx="9468669" cy="2111128"/>
            </a:xfrm>
            <a:prstGeom prst="rect">
              <a:avLst/>
            </a:prstGeom>
            <a:solidFill>
              <a:srgbClr val="014C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GB" dirty="0">
                <a:solidFill>
                  <a:srgbClr val="FFFFFF"/>
                </a:solidFill>
                <a:ea typeface="Calibri"/>
                <a:cs typeface="Calibri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A65EFFA-D2DC-8E27-C7AF-3A52BE055E38}"/>
                </a:ext>
              </a:extLst>
            </p:cNvPr>
            <p:cNvSpPr/>
            <p:nvPr/>
          </p:nvSpPr>
          <p:spPr>
            <a:xfrm rot="21226758">
              <a:off x="-125295" y="5297026"/>
              <a:ext cx="7717249" cy="1951023"/>
            </a:xfrm>
            <a:prstGeom prst="rect">
              <a:avLst/>
            </a:prstGeom>
            <a:solidFill>
              <a:srgbClr val="014C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GB" dirty="0">
                <a:solidFill>
                  <a:srgbClr val="FFFFFF"/>
                </a:solidFill>
                <a:ea typeface="Calibri"/>
                <a:cs typeface="Calibri"/>
              </a:endParaRP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2AE19F1E-9016-FF25-EA59-0C43E2AE2BE2}"/>
                </a:ext>
              </a:extLst>
            </p:cNvPr>
            <p:cNvSpPr txBox="1"/>
            <p:nvPr/>
          </p:nvSpPr>
          <p:spPr>
            <a:xfrm rot="21233922">
              <a:off x="-93995" y="2857943"/>
              <a:ext cx="6684187" cy="748603"/>
            </a:xfrm>
            <a:prstGeom prst="rect">
              <a:avLst/>
            </a:prstGeom>
            <a:solidFill>
              <a:srgbClr val="014C74"/>
            </a:solidFill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11500" b="1" dirty="0">
                  <a:solidFill>
                    <a:srgbClr val="FFFFFF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LIVING</a:t>
              </a:r>
              <a:endParaRPr lang="en-US" sz="11500" b="1" dirty="0">
                <a:solidFill>
                  <a:srgbClr val="FFFFFF"/>
                </a:solidFill>
                <a:latin typeface="Futura Ultra-Bold"/>
                <a:ea typeface="Futura Ultra-Bold"/>
                <a:cs typeface="Futura Ultra-Bold"/>
              </a:endParaRP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42D82CE5-06E4-DBC3-F4DE-C58E0543CD94}"/>
                </a:ext>
              </a:extLst>
            </p:cNvPr>
            <p:cNvSpPr txBox="1"/>
            <p:nvPr/>
          </p:nvSpPr>
          <p:spPr>
            <a:xfrm rot="21301506">
              <a:off x="-929562" y="4444981"/>
              <a:ext cx="6684187" cy="6540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6000" b="1" dirty="0">
                  <a:solidFill>
                    <a:srgbClr val="FFFFFF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WITH A</a:t>
              </a:r>
              <a:endParaRPr lang="en-US" sz="6000" b="1" dirty="0">
                <a:solidFill>
                  <a:srgbClr val="FFFFFF"/>
                </a:solidFill>
                <a:latin typeface="Futura Ultra-Bold"/>
                <a:ea typeface="Futura Ultra-Bold"/>
                <a:cs typeface="Futura Ultra-Bold"/>
              </a:endParaRPr>
            </a:p>
          </p:txBody>
        </p:sp>
        <p:sp>
          <p:nvSpPr>
            <p:cNvPr id="23" name="TextBox 19">
              <a:extLst>
                <a:ext uri="{FF2B5EF4-FFF2-40B4-BE49-F238E27FC236}">
                  <a16:creationId xmlns:a16="http://schemas.microsoft.com/office/drawing/2014/main" id="{E6FCBCB2-46D3-1335-2E31-C237E669EA9E}"/>
                </a:ext>
              </a:extLst>
            </p:cNvPr>
            <p:cNvSpPr txBox="1"/>
            <p:nvPr/>
          </p:nvSpPr>
          <p:spPr>
            <a:xfrm rot="21300938">
              <a:off x="377422" y="6357842"/>
              <a:ext cx="6684187" cy="748603"/>
            </a:xfrm>
            <a:prstGeom prst="rect">
              <a:avLst/>
            </a:prstGeom>
            <a:solidFill>
              <a:srgbClr val="014C74"/>
            </a:solidFill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11500" b="1" dirty="0">
                  <a:solidFill>
                    <a:srgbClr val="FFFFFF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HEALTH</a:t>
              </a:r>
              <a:endParaRPr lang="en-US" sz="11500" b="1" dirty="0">
                <a:solidFill>
                  <a:srgbClr val="FFFFFF"/>
                </a:solidFill>
                <a:latin typeface="Futura Ultra-Bold"/>
                <a:ea typeface="Futura Ultra-Bold"/>
                <a:cs typeface="Futura Ultra-Bold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721D1D4-6A40-C22D-6807-E51733AC2E94}"/>
                </a:ext>
              </a:extLst>
            </p:cNvPr>
            <p:cNvSpPr txBox="1"/>
            <p:nvPr/>
          </p:nvSpPr>
          <p:spPr>
            <a:xfrm rot="21214291">
              <a:off x="793863" y="7348230"/>
              <a:ext cx="9144000" cy="156966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9600" b="1" dirty="0">
                  <a:solidFill>
                    <a:srgbClr val="FFFFFF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CONDITION?</a:t>
              </a:r>
              <a:endParaRPr lang="en-GB" sz="9600" dirty="0">
                <a:solidFill>
                  <a:srgbClr val="FFFFFF"/>
                </a:solidFill>
                <a:ea typeface="Calibri"/>
                <a:cs typeface="Calibri"/>
              </a:endParaRPr>
            </a:p>
          </p:txBody>
        </p:sp>
      </p:grpSp>
      <p:pic>
        <p:nvPicPr>
          <p:cNvPr id="2" name="Picture 1" descr="A qr code on a blue background&#10;&#10;AI-generated content may be incorrect.">
            <a:extLst>
              <a:ext uri="{FF2B5EF4-FFF2-40B4-BE49-F238E27FC236}">
                <a16:creationId xmlns:a16="http://schemas.microsoft.com/office/drawing/2014/main" id="{30AE4D5F-52F0-914A-7282-ADFC93893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4726" y="7415213"/>
            <a:ext cx="2557462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92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C2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12152770" y="484312"/>
            <a:ext cx="5251939" cy="1348171"/>
          </a:xfrm>
          <a:custGeom>
            <a:avLst/>
            <a:gdLst/>
            <a:ahLst/>
            <a:cxnLst/>
            <a:rect l="l" t="t" r="r" b="b"/>
            <a:pathLst>
              <a:path w="5251939" h="1348171">
                <a:moveTo>
                  <a:pt x="0" y="0"/>
                </a:moveTo>
                <a:lnTo>
                  <a:pt x="5251939" y="0"/>
                </a:lnTo>
                <a:lnTo>
                  <a:pt x="5251939" y="1348171"/>
                </a:lnTo>
                <a:lnTo>
                  <a:pt x="0" y="13481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5" name="Group 15"/>
          <p:cNvGrpSpPr/>
          <p:nvPr/>
        </p:nvGrpSpPr>
        <p:grpSpPr>
          <a:xfrm>
            <a:off x="14778740" y="6540391"/>
            <a:ext cx="2901457" cy="3746609"/>
            <a:chOff x="0" y="0"/>
            <a:chExt cx="764170" cy="98676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64170" cy="986761"/>
            </a:xfrm>
            <a:custGeom>
              <a:avLst/>
              <a:gdLst/>
              <a:ahLst/>
              <a:cxnLst/>
              <a:rect l="l" t="t" r="r" b="b"/>
              <a:pathLst>
                <a:path w="764170" h="986761">
                  <a:moveTo>
                    <a:pt x="0" y="0"/>
                  </a:moveTo>
                  <a:lnTo>
                    <a:pt x="764170" y="0"/>
                  </a:lnTo>
                  <a:lnTo>
                    <a:pt x="764170" y="986761"/>
                  </a:lnTo>
                  <a:lnTo>
                    <a:pt x="0" y="986761"/>
                  </a:lnTo>
                  <a:close/>
                </a:path>
              </a:pathLst>
            </a:custGeom>
            <a:solidFill>
              <a:srgbClr val="004D38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14325"/>
              <a:ext cx="764170" cy="1301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147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9114597" y="3518533"/>
            <a:ext cx="6684187" cy="2001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3"/>
              </a:lnSpc>
            </a:pPr>
            <a:r>
              <a:rPr lang="en-US" sz="3815" b="1">
                <a:solidFill>
                  <a:srgbClr val="004D38"/>
                </a:solidFill>
                <a:latin typeface="Futura Ultra-Bold"/>
                <a:ea typeface="Futura Ultra-Bold"/>
                <a:cs typeface="Futura Ultra-Bold"/>
                <a:sym typeface="Futura Ultra-Bold"/>
              </a:rPr>
              <a:t>Take part in our physical activity, health &amp; wellbeing survey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945326" y="6842526"/>
            <a:ext cx="2567027" cy="4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7"/>
              </a:lnSpc>
              <a:spcBef>
                <a:spcPct val="0"/>
              </a:spcBef>
            </a:pPr>
            <a:r>
              <a:rPr lang="en-US" sz="2184" b="1">
                <a:solidFill>
                  <a:srgbClr val="7DC242"/>
                </a:solidFill>
                <a:latin typeface="Futura Bold"/>
                <a:ea typeface="Futura Bold"/>
                <a:cs typeface="Futura Bold"/>
                <a:sym typeface="Futura Bold"/>
              </a:rPr>
              <a:t>Scan to visit survey</a:t>
            </a: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2641" y="7175107"/>
            <a:ext cx="3097867" cy="309786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F7ACC61A-96A7-2768-F735-64643EA78404}"/>
              </a:ext>
            </a:extLst>
          </p:cNvPr>
          <p:cNvGrpSpPr/>
          <p:nvPr/>
        </p:nvGrpSpPr>
        <p:grpSpPr>
          <a:xfrm>
            <a:off x="-990600" y="1381892"/>
            <a:ext cx="10867425" cy="7314858"/>
            <a:chOff x="-929562" y="1873766"/>
            <a:chExt cx="10867425" cy="731485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EE207F3-EC88-CBAA-1D7C-259CF8D605A1}"/>
                </a:ext>
              </a:extLst>
            </p:cNvPr>
            <p:cNvSpPr/>
            <p:nvPr/>
          </p:nvSpPr>
          <p:spPr>
            <a:xfrm rot="21226758">
              <a:off x="-203996" y="1873766"/>
              <a:ext cx="6757073" cy="1905898"/>
            </a:xfrm>
            <a:prstGeom prst="rect">
              <a:avLst/>
            </a:prstGeom>
            <a:solidFill>
              <a:srgbClr val="004D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92C8BA1-E9EA-1CEB-29A5-1DFFDE14BEA7}"/>
                </a:ext>
              </a:extLst>
            </p:cNvPr>
            <p:cNvSpPr/>
            <p:nvPr/>
          </p:nvSpPr>
          <p:spPr>
            <a:xfrm rot="21226758">
              <a:off x="-122865" y="3828296"/>
              <a:ext cx="4806093" cy="1691752"/>
            </a:xfrm>
            <a:prstGeom prst="rect">
              <a:avLst/>
            </a:prstGeom>
            <a:solidFill>
              <a:srgbClr val="004D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8096E1-D03C-84A5-2F92-72734B5EB071}"/>
                </a:ext>
              </a:extLst>
            </p:cNvPr>
            <p:cNvSpPr/>
            <p:nvPr/>
          </p:nvSpPr>
          <p:spPr>
            <a:xfrm rot="21226758">
              <a:off x="-113869" y="7077496"/>
              <a:ext cx="9468669" cy="2111128"/>
            </a:xfrm>
            <a:prstGeom prst="rect">
              <a:avLst/>
            </a:prstGeom>
            <a:solidFill>
              <a:srgbClr val="004D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03B7E6-83AD-CDBC-4126-DDCFBB5261FE}"/>
                </a:ext>
              </a:extLst>
            </p:cNvPr>
            <p:cNvSpPr/>
            <p:nvPr/>
          </p:nvSpPr>
          <p:spPr>
            <a:xfrm rot="21226758">
              <a:off x="-125295" y="5297026"/>
              <a:ext cx="7717249" cy="1951023"/>
            </a:xfrm>
            <a:prstGeom prst="rect">
              <a:avLst/>
            </a:prstGeom>
            <a:solidFill>
              <a:srgbClr val="004D3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19">
              <a:extLst>
                <a:ext uri="{FF2B5EF4-FFF2-40B4-BE49-F238E27FC236}">
                  <a16:creationId xmlns:a16="http://schemas.microsoft.com/office/drawing/2014/main" id="{444AE8D6-D5E3-1CD2-E7BF-D8CB8ADBED4D}"/>
                </a:ext>
              </a:extLst>
            </p:cNvPr>
            <p:cNvSpPr txBox="1"/>
            <p:nvPr/>
          </p:nvSpPr>
          <p:spPr>
            <a:xfrm rot="21233922">
              <a:off x="-93995" y="2857943"/>
              <a:ext cx="6684187" cy="748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11500" b="1">
                  <a:solidFill>
                    <a:schemeClr val="bg1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LIVING</a:t>
              </a:r>
            </a:p>
          </p:txBody>
        </p:sp>
        <p:sp>
          <p:nvSpPr>
            <p:cNvPr id="27" name="TextBox 19">
              <a:extLst>
                <a:ext uri="{FF2B5EF4-FFF2-40B4-BE49-F238E27FC236}">
                  <a16:creationId xmlns:a16="http://schemas.microsoft.com/office/drawing/2014/main" id="{6EDFF6B6-3696-E430-486E-ED2DE9D5D815}"/>
                </a:ext>
              </a:extLst>
            </p:cNvPr>
            <p:cNvSpPr txBox="1"/>
            <p:nvPr/>
          </p:nvSpPr>
          <p:spPr>
            <a:xfrm rot="21301506">
              <a:off x="-929562" y="4444981"/>
              <a:ext cx="6684187" cy="6540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6000" b="1">
                  <a:solidFill>
                    <a:srgbClr val="7DC242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WITH A</a:t>
              </a:r>
            </a:p>
          </p:txBody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0C660825-1209-25A9-950C-481FDC39DC71}"/>
                </a:ext>
              </a:extLst>
            </p:cNvPr>
            <p:cNvSpPr txBox="1"/>
            <p:nvPr/>
          </p:nvSpPr>
          <p:spPr>
            <a:xfrm rot="21300938">
              <a:off x="377422" y="6357842"/>
              <a:ext cx="6684187" cy="748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13"/>
                </a:lnSpc>
              </a:pPr>
              <a:r>
                <a:rPr lang="en-US" sz="11500" b="1">
                  <a:solidFill>
                    <a:schemeClr val="bg1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HEALTH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A00BA15-4445-0E0C-7DDD-EAAA7BB26522}"/>
                </a:ext>
              </a:extLst>
            </p:cNvPr>
            <p:cNvSpPr txBox="1"/>
            <p:nvPr/>
          </p:nvSpPr>
          <p:spPr>
            <a:xfrm rot="21214291">
              <a:off x="793863" y="7348230"/>
              <a:ext cx="914400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9600" b="1">
                  <a:solidFill>
                    <a:srgbClr val="7DC242"/>
                  </a:solidFill>
                  <a:latin typeface="Futura Ultra-Bold"/>
                  <a:ea typeface="Futura Ultra-Bold"/>
                  <a:cs typeface="Futura Ultra-Bold"/>
                  <a:sym typeface="Futura Ultra-Bold"/>
                </a:rPr>
                <a:t>CONDITION?</a:t>
              </a:r>
              <a:endParaRPr lang="en-GB" sz="9600">
                <a:solidFill>
                  <a:srgbClr val="7DC242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44E701A7ADAB42A919E2F078BEE09F" ma:contentTypeVersion="18" ma:contentTypeDescription="Create a new document." ma:contentTypeScope="" ma:versionID="b02dc5e5cc258fe619229152b04c3fa9">
  <xsd:schema xmlns:xsd="http://www.w3.org/2001/XMLSchema" xmlns:xs="http://www.w3.org/2001/XMLSchema" xmlns:p="http://schemas.microsoft.com/office/2006/metadata/properties" xmlns:ns2="97196a12-48d3-43ef-b893-3ddabdeba128" xmlns:ns3="e0bb50b6-b652-4a88-821e-a4a4c6db32d0" targetNamespace="http://schemas.microsoft.com/office/2006/metadata/properties" ma:root="true" ma:fieldsID="25fa2aad4e56068419b1aa89e1ab6e22" ns2:_="" ns3:_="">
    <xsd:import namespace="97196a12-48d3-43ef-b893-3ddabdeba128"/>
    <xsd:import namespace="e0bb50b6-b652-4a88-821e-a4a4c6db32d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196a12-48d3-43ef-b893-3ddabdeba12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f3f30f5c-6ed2-4636-96ac-d0574b04d1ac}" ma:internalName="TaxCatchAll" ma:showField="CatchAllData" ma:web="97196a12-48d3-43ef-b893-3ddabdeba1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bb50b6-b652-4a88-821e-a4a4c6db32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ef9ad0e-e079-4682-a58f-8e8229dcbf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bb50b6-b652-4a88-821e-a4a4c6db32d0">
      <Terms xmlns="http://schemas.microsoft.com/office/infopath/2007/PartnerControls"/>
    </lcf76f155ced4ddcb4097134ff3c332f>
    <TaxCatchAll xmlns="97196a12-48d3-43ef-b893-3ddabdeba12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076A09-C036-49F0-8224-31CC37E0A7BC}">
  <ds:schemaRefs>
    <ds:schemaRef ds:uri="97196a12-48d3-43ef-b893-3ddabdeba128"/>
    <ds:schemaRef ds:uri="e0bb50b6-b652-4a88-821e-a4a4c6db32d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83CFCB6-940A-41FD-8AF7-FBC63FAE125D}">
  <ds:schemaRefs>
    <ds:schemaRef ds:uri="97196a12-48d3-43ef-b893-3ddabdeba128"/>
    <ds:schemaRef ds:uri="e0bb50b6-b652-4a88-821e-a4a4c6db32d0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25EDD2-6618-4DD7-AA32-B866D2DCD4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2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Activity, Health and Wellbeing PPT Survey Slide</dc:title>
  <cp:revision>27</cp:revision>
  <dcterms:created xsi:type="dcterms:W3CDTF">2006-08-16T00:00:00Z</dcterms:created>
  <dcterms:modified xsi:type="dcterms:W3CDTF">2025-10-15T14:29:02Z</dcterms:modified>
  <dc:identifier>DAG1Tv3K_Ac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0x0101004844E701A7ADAB42A919E2F078BEE09F</vt:lpwstr>
  </property>
  <property fmtid="{D5CDD505-2E9C-101B-9397-08002B2CF9AE}" pid="3" name="MediaServiceImageTags">
    <vt:lpwstr/>
  </property>
</Properties>
</file>