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2.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1.xml" ContentType="application/vnd.openxmlformats-officedocument.themeOverr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2.xml" ContentType="application/vnd.openxmlformats-officedocument.themeOverr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theme/themeOverride3.xml" ContentType="application/vnd.openxmlformats-officedocument.themeOverr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theme/themeOverride4.xml" ContentType="application/vnd.openxmlformats-officedocument.themeOverr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679" r:id="rId5"/>
  </p:sldMasterIdLst>
  <p:notesMasterIdLst>
    <p:notesMasterId r:id="rId31"/>
  </p:notesMasterIdLst>
  <p:handoutMasterIdLst>
    <p:handoutMasterId r:id="rId32"/>
  </p:handoutMasterIdLst>
  <p:sldIdLst>
    <p:sldId id="2128752171" r:id="rId6"/>
    <p:sldId id="300" r:id="rId7"/>
    <p:sldId id="299" r:id="rId8"/>
    <p:sldId id="258" r:id="rId9"/>
    <p:sldId id="2128752169" r:id="rId10"/>
    <p:sldId id="302" r:id="rId11"/>
    <p:sldId id="2128752172" r:id="rId12"/>
    <p:sldId id="310" r:id="rId13"/>
    <p:sldId id="311" r:id="rId14"/>
    <p:sldId id="328" r:id="rId15"/>
    <p:sldId id="312" r:id="rId16"/>
    <p:sldId id="315" r:id="rId17"/>
    <p:sldId id="316" r:id="rId18"/>
    <p:sldId id="318" r:id="rId19"/>
    <p:sldId id="317" r:id="rId20"/>
    <p:sldId id="320" r:id="rId21"/>
    <p:sldId id="319" r:id="rId22"/>
    <p:sldId id="321" r:id="rId23"/>
    <p:sldId id="2128752170" r:id="rId24"/>
    <p:sldId id="324" r:id="rId25"/>
    <p:sldId id="2128752166" r:id="rId26"/>
    <p:sldId id="2128752173" r:id="rId27"/>
    <p:sldId id="326" r:id="rId28"/>
    <p:sldId id="327" r:id="rId29"/>
    <p:sldId id="2128752167"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F0EF36A-BC00-17CA-E552-CF52A91802F3}" name="Peter Dutton" initials="PD" userId="S::peter.dutton@ageuk.org.uk::4e4d3bf1-6f0a-49de-bdc9-d5d7cb7d0c87" providerId="AD"/>
  <p188:author id="{67226C9D-B373-8C7D-EAFE-C7439B40999E}" name="Barbara Langer" initials="BL" userId="S::barbara@insightangels.com::32ac87e1-bee6-47f6-b7ce-28c7badaafe8" providerId="AD"/>
  <p188:author id="{922B31BC-3DCB-0174-23E2-09C43C181BBF}" name="Charlotte Cummings" initials="CC" userId="S::charlotte.cummings@ageuk.org.uk::e20bf1fb-9fda-4006-8926-32e02533bb73" providerId="AD"/>
  <p188:author id="{77900BE0-D68E-A169-02E1-C2059C96CD90}" name="Emma Hutchins" initials="EH" userId="S::emma.hutchins@ageuk.org.uk::7e4eef7a-fba1-4d25-a8f1-7c3365797c5b"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F2483"/>
    <a:srgbClr val="C32A2B"/>
    <a:srgbClr val="71C7DE"/>
    <a:srgbClr val="004C74"/>
    <a:srgbClr val="454341"/>
    <a:srgbClr val="D8EEFD"/>
    <a:srgbClr val="81BC26"/>
    <a:srgbClr val="71C7DF"/>
    <a:srgbClr val="EEDF2A"/>
    <a:srgbClr val="E9BFC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DA59852-E5EE-41AC-B0AA-97390DC04E3D}" v="1" dt="2025-04-11T19:07:10.930"/>
    <p1510:client id="{A833CDAF-B453-4FEB-B8EE-B32AE8083C4E}" v="1" dt="2025-04-11T19:03:13.843"/>
  </p1510:revLst>
</p1510:revInfo>
</file>

<file path=ppt/tableStyles.xml><?xml version="1.0" encoding="utf-8"?>
<a:tblStyleLst xmlns:a="http://schemas.openxmlformats.org/drawingml/2006/main" def="{3B4B98B0-60AC-42C2-AFA5-B58CD77FA1E5}">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7158"/>
    <p:restoredTop sz="94694"/>
  </p:normalViewPr>
  <p:slideViewPr>
    <p:cSldViewPr snapToGrid="0">
      <p:cViewPr>
        <p:scale>
          <a:sx n="75" d="100"/>
          <a:sy n="75" d="100"/>
        </p:scale>
        <p:origin x="304" y="1168"/>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21" Type="http://schemas.openxmlformats.org/officeDocument/2006/relationships/slide" Target="slides/slide16.xml"/><Relationship Id="rId34"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presProps" Target="presProps.xml"/><Relationship Id="rId38"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handoutMaster" Target="handoutMasters/handoutMaster1.xml"/><Relationship Id="rId37"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theme" Target="theme/theme1.xml"/><Relationship Id="rId8" Type="http://schemas.openxmlformats.org/officeDocument/2006/relationships/slide" Target="slides/slide3.xml"/><Relationship Id="rId3" Type="http://schemas.openxmlformats.org/officeDocument/2006/relationships/customXml" Target="../customXml/item3.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package" Target="../embeddings/Microsoft_Excel_Worksheet6.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Column1</c:v>
                </c:pt>
              </c:strCache>
            </c:strRef>
          </c:tx>
          <c:spPr>
            <a:solidFill>
              <a:srgbClr val="62C7DC"/>
            </a:solidFill>
            <a:ln>
              <a:solidFill>
                <a:srgbClr val="C00000"/>
              </a:solidFill>
            </a:ln>
          </c:spPr>
          <c:dPt>
            <c:idx val="0"/>
            <c:bubble3D val="0"/>
            <c:spPr>
              <a:solidFill>
                <a:srgbClr val="4F2483"/>
              </a:solidFill>
              <a:ln w="9525">
                <a:no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01-428C-0F4E-B5E5-C6F56CA65ACB}"/>
              </c:ext>
            </c:extLst>
          </c:dPt>
          <c:dPt>
            <c:idx val="1"/>
            <c:bubble3D val="0"/>
            <c:spPr>
              <a:solidFill>
                <a:schemeClr val="bg1"/>
              </a:solidFill>
              <a:ln w="19050">
                <a:noFill/>
              </a:ln>
              <a:effectLst/>
            </c:spPr>
            <c:extLst>
              <c:ext xmlns:c16="http://schemas.microsoft.com/office/drawing/2014/chart" uri="{C3380CC4-5D6E-409C-BE32-E72D297353CC}">
                <c16:uniqueId val="{00000003-428C-0F4E-B5E5-C6F56CA65ACB}"/>
              </c:ext>
            </c:extLst>
          </c:dPt>
          <c:cat>
            <c:numRef>
              <c:f>Sheet1!$A$2:$A$3</c:f>
              <c:numCache>
                <c:formatCode>General</c:formatCode>
                <c:ptCount val="2"/>
              </c:numCache>
            </c:numRef>
          </c:cat>
          <c:val>
            <c:numRef>
              <c:f>Sheet1!$B$2:$B$3</c:f>
              <c:numCache>
                <c:formatCode>General</c:formatCode>
                <c:ptCount val="2"/>
                <c:pt idx="0">
                  <c:v>0.98</c:v>
                </c:pt>
                <c:pt idx="1">
                  <c:v>0.02</c:v>
                </c:pt>
              </c:numCache>
            </c:numRef>
          </c:val>
          <c:extLst>
            <c:ext xmlns:c16="http://schemas.microsoft.com/office/drawing/2014/chart" uri="{C3380CC4-5D6E-409C-BE32-E72D297353CC}">
              <c16:uniqueId val="{00000004-428C-0F4E-B5E5-C6F56CA65ACB}"/>
            </c:ext>
          </c:extLst>
        </c:ser>
        <c:dLbls>
          <c:showLegendKey val="0"/>
          <c:showVal val="0"/>
          <c:showCatName val="0"/>
          <c:showSerName val="0"/>
          <c:showPercent val="0"/>
          <c:showBubbleSize val="0"/>
          <c:showLeaderLines val="1"/>
        </c:dLbls>
        <c:firstSliceAng val="6"/>
        <c:holeSize val="57"/>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Column1</c:v>
                </c:pt>
              </c:strCache>
            </c:strRef>
          </c:tx>
          <c:spPr>
            <a:solidFill>
              <a:srgbClr val="62C7DC"/>
            </a:solidFill>
            <a:ln>
              <a:noFill/>
            </a:ln>
          </c:spPr>
          <c:dPt>
            <c:idx val="0"/>
            <c:bubble3D val="0"/>
            <c:spPr>
              <a:solidFill>
                <a:srgbClr val="4F2483"/>
              </a:solidFill>
              <a:ln w="9525">
                <a:no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01-A4E0-7140-8894-7733786B08C4}"/>
              </c:ext>
            </c:extLst>
          </c:dPt>
          <c:dPt>
            <c:idx val="1"/>
            <c:bubble3D val="0"/>
            <c:spPr>
              <a:solidFill>
                <a:schemeClr val="bg1"/>
              </a:solidFill>
              <a:ln w="19050">
                <a:noFill/>
              </a:ln>
              <a:effectLst/>
            </c:spPr>
            <c:extLst>
              <c:ext xmlns:c16="http://schemas.microsoft.com/office/drawing/2014/chart" uri="{C3380CC4-5D6E-409C-BE32-E72D297353CC}">
                <c16:uniqueId val="{00000003-A4E0-7140-8894-7733786B08C4}"/>
              </c:ext>
            </c:extLst>
          </c:dPt>
          <c:cat>
            <c:numRef>
              <c:f>Sheet1!$A$2:$A$3</c:f>
              <c:numCache>
                <c:formatCode>General</c:formatCode>
                <c:ptCount val="2"/>
              </c:numCache>
            </c:numRef>
          </c:cat>
          <c:val>
            <c:numRef>
              <c:f>Sheet1!$B$2:$B$3</c:f>
              <c:numCache>
                <c:formatCode>General</c:formatCode>
                <c:ptCount val="2"/>
                <c:pt idx="0">
                  <c:v>0.7</c:v>
                </c:pt>
                <c:pt idx="1">
                  <c:v>0.3</c:v>
                </c:pt>
              </c:numCache>
            </c:numRef>
          </c:val>
          <c:extLst>
            <c:ext xmlns:c16="http://schemas.microsoft.com/office/drawing/2014/chart" uri="{C3380CC4-5D6E-409C-BE32-E72D297353CC}">
              <c16:uniqueId val="{00000004-A4E0-7140-8894-7733786B08C4}"/>
            </c:ext>
          </c:extLst>
        </c:ser>
        <c:dLbls>
          <c:showLegendKey val="0"/>
          <c:showVal val="0"/>
          <c:showCatName val="0"/>
          <c:showSerName val="0"/>
          <c:showPercent val="0"/>
          <c:showBubbleSize val="0"/>
          <c:showLeaderLines val="1"/>
        </c:dLbls>
        <c:firstSliceAng val="10"/>
        <c:holeSize val="57"/>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46417202973049704"/>
          <c:y val="0"/>
          <c:w val="0.53582797026950291"/>
          <c:h val="1"/>
        </c:manualLayout>
      </c:layout>
      <c:barChart>
        <c:barDir val="bar"/>
        <c:grouping val="clustered"/>
        <c:varyColors val="0"/>
        <c:ser>
          <c:idx val="0"/>
          <c:order val="0"/>
          <c:tx>
            <c:strRef>
              <c:f>Sheet1!$B$1</c:f>
              <c:strCache>
                <c:ptCount val="1"/>
                <c:pt idx="0">
                  <c:v>LTC</c:v>
                </c:pt>
              </c:strCache>
            </c:strRef>
          </c:tx>
          <c:spPr>
            <a:solidFill>
              <a:srgbClr val="71C7DE"/>
            </a:solidFill>
            <a:ln>
              <a:noFill/>
            </a:ln>
            <a:effectLst/>
          </c:spPr>
          <c:invertIfNegative val="0"/>
          <c:dPt>
            <c:idx val="7"/>
            <c:invertIfNegative val="0"/>
            <c:bubble3D val="0"/>
            <c:spPr>
              <a:solidFill>
                <a:srgbClr val="4F2483"/>
              </a:solidFill>
              <a:ln>
                <a:noFill/>
              </a:ln>
              <a:effectLst/>
            </c:spPr>
            <c:extLst>
              <c:ext xmlns:c16="http://schemas.microsoft.com/office/drawing/2014/chart" uri="{C3380CC4-5D6E-409C-BE32-E72D297353CC}">
                <c16:uniqueId val="{00000001-80A8-B345-BE10-58B7263724A8}"/>
              </c:ext>
            </c:extLst>
          </c:dPt>
          <c:dPt>
            <c:idx val="8"/>
            <c:invertIfNegative val="0"/>
            <c:bubble3D val="0"/>
            <c:spPr>
              <a:solidFill>
                <a:srgbClr val="4F2483"/>
              </a:solidFill>
              <a:ln>
                <a:noFill/>
              </a:ln>
              <a:effectLst/>
            </c:spPr>
            <c:extLst>
              <c:ext xmlns:c16="http://schemas.microsoft.com/office/drawing/2014/chart" uri="{C3380CC4-5D6E-409C-BE32-E72D297353CC}">
                <c16:uniqueId val="{00000003-80A8-B345-BE10-58B7263724A8}"/>
              </c:ext>
            </c:extLst>
          </c:dPt>
          <c:dPt>
            <c:idx val="9"/>
            <c:invertIfNegative val="0"/>
            <c:bubble3D val="0"/>
            <c:spPr>
              <a:solidFill>
                <a:srgbClr val="4F2483"/>
              </a:solidFill>
              <a:ln>
                <a:noFill/>
              </a:ln>
              <a:effectLst/>
            </c:spPr>
            <c:extLst>
              <c:ext xmlns:c16="http://schemas.microsoft.com/office/drawing/2014/chart" uri="{C3380CC4-5D6E-409C-BE32-E72D297353CC}">
                <c16:uniqueId val="{00000005-80A8-B345-BE10-58B7263724A8}"/>
              </c:ext>
            </c:extLst>
          </c:dPt>
          <c:dLbls>
            <c:dLbl>
              <c:idx val="7"/>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extLst>
                <c:ext xmlns:c16="http://schemas.microsoft.com/office/drawing/2014/chart" uri="{C3380CC4-5D6E-409C-BE32-E72D297353CC}">
                  <c16:uniqueId val="{00000001-80A8-B345-BE10-58B7263724A8}"/>
                </c:ext>
              </c:extLst>
            </c:dLbl>
            <c:dLbl>
              <c:idx val="8"/>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extLst>
                <c:ext xmlns:c16="http://schemas.microsoft.com/office/drawing/2014/chart" uri="{C3380CC4-5D6E-409C-BE32-E72D297353CC}">
                  <c16:uniqueId val="{00000003-80A8-B345-BE10-58B7263724A8}"/>
                </c:ext>
              </c:extLst>
            </c:dLbl>
            <c:dLbl>
              <c:idx val="9"/>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extLst>
                <c:ext xmlns:c16="http://schemas.microsoft.com/office/drawing/2014/chart" uri="{C3380CC4-5D6E-409C-BE32-E72D297353CC}">
                  <c16:uniqueId val="{00000005-80A8-B345-BE10-58B7263724A8}"/>
                </c:ext>
              </c:extLst>
            </c:dLbl>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accent1"/>
                    </a:solidFill>
                    <a:latin typeface="+mn-lt"/>
                    <a:ea typeface="+mn-ea"/>
                    <a:cs typeface="+mn-cs"/>
                  </a:defRPr>
                </a:pPr>
                <a:endParaRPr lang="en-US"/>
              </a:p>
            </c:txPr>
            <c:dLblPos val="inEnd"/>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Sheet1!$A$2:$A$31</c:f>
              <c:strCache>
                <c:ptCount val="10"/>
                <c:pt idx="0">
                  <c:v>Location / access to transport</c:v>
                </c:pt>
                <c:pt idx="1">
                  <c:v>Breathlessness / breathing difficulties</c:v>
                </c:pt>
                <c:pt idx="2">
                  <c:v>Mental health / depression / anxiety</c:v>
                </c:pt>
                <c:pt idx="3">
                  <c:v>Lack of money / cost</c:v>
                </c:pt>
                <c:pt idx="4">
                  <c:v>Mobility issues</c:v>
                </c:pt>
                <c:pt idx="5">
                  <c:v>Motivation / mindset / willpower</c:v>
                </c:pt>
                <c:pt idx="6">
                  <c:v>Time</c:v>
                </c:pt>
                <c:pt idx="7">
                  <c:v>Physical limitations</c:v>
                </c:pt>
                <c:pt idx="8">
                  <c:v>Lack of energy / too tired / fatigue</c:v>
                </c:pt>
                <c:pt idx="9">
                  <c:v>Pain</c:v>
                </c:pt>
              </c:strCache>
            </c:strRef>
          </c:cat>
          <c:val>
            <c:numRef>
              <c:f>Sheet1!$B$2:$B$31</c:f>
              <c:numCache>
                <c:formatCode>0%</c:formatCode>
                <c:ptCount val="10"/>
                <c:pt idx="0">
                  <c:v>3.9643211100099107E-2</c:v>
                </c:pt>
                <c:pt idx="1">
                  <c:v>4.5589692765113973E-2</c:v>
                </c:pt>
                <c:pt idx="2">
                  <c:v>5.7482656095143705E-2</c:v>
                </c:pt>
                <c:pt idx="3">
                  <c:v>6.7393458870168482E-2</c:v>
                </c:pt>
                <c:pt idx="4">
                  <c:v>9.1179385530227947E-2</c:v>
                </c:pt>
                <c:pt idx="5">
                  <c:v>0.11694747274529237</c:v>
                </c:pt>
                <c:pt idx="6">
                  <c:v>0.12586719524281467</c:v>
                </c:pt>
                <c:pt idx="7">
                  <c:v>0.16253716551040631</c:v>
                </c:pt>
                <c:pt idx="8">
                  <c:v>0.19326065411298315</c:v>
                </c:pt>
                <c:pt idx="9">
                  <c:v>0.21407333994053521</c:v>
                </c:pt>
              </c:numCache>
            </c:numRef>
          </c:val>
          <c:extLst xmlns:c15="http://schemas.microsoft.com/office/drawing/2012/chart">
            <c:ext xmlns:c16="http://schemas.microsoft.com/office/drawing/2014/chart" uri="{C3380CC4-5D6E-409C-BE32-E72D297353CC}">
              <c16:uniqueId val="{00000006-80A8-B345-BE10-58B7263724A8}"/>
            </c:ext>
          </c:extLst>
        </c:ser>
        <c:dLbls>
          <c:showLegendKey val="0"/>
          <c:showVal val="0"/>
          <c:showCatName val="0"/>
          <c:showSerName val="0"/>
          <c:showPercent val="0"/>
          <c:showBubbleSize val="0"/>
        </c:dLbls>
        <c:gapWidth val="14"/>
        <c:axId val="482783488"/>
        <c:axId val="482785128"/>
        <c:extLst>
          <c:ext xmlns:c15="http://schemas.microsoft.com/office/drawing/2012/chart" uri="{02D57815-91ED-43cb-92C2-25804820EDAC}">
            <c15:filteredBarSeries>
              <c15:ser>
                <c:idx val="1"/>
                <c:order val="1"/>
                <c:tx>
                  <c:strRef>
                    <c:extLst>
                      <c:ext uri="{02D57815-91ED-43cb-92C2-25804820EDAC}">
                        <c15:formulaRef>
                          <c15:sqref>Sheet1!$C$1</c15:sqref>
                        </c15:formulaRef>
                      </c:ext>
                    </c:extLst>
                    <c:strCache>
                      <c:ptCount val="1"/>
                      <c:pt idx="0">
                        <c:v>HCP</c:v>
                      </c:pt>
                    </c:strCache>
                  </c:strRef>
                </c:tx>
                <c:spPr>
                  <a:solidFill>
                    <a:srgbClr val="09476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a:solidFill>
                            <a:schemeClr val="tx1">
                              <a:lumMod val="75000"/>
                              <a:lumOff val="25000"/>
                            </a:schemeClr>
                          </a:solidFill>
                          <a:latin typeface="Nunito" pitchFamily="2" charset="0"/>
                          <a:ea typeface="+mn-ea"/>
                          <a:cs typeface="+mn-cs"/>
                        </a:defRPr>
                      </a:pPr>
                      <a:endParaRPr lang="en-US"/>
                    </a:p>
                  </c:txPr>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Sheet1!$A$2:$A$31</c15:sqref>
                        </c15:formulaRef>
                      </c:ext>
                    </c:extLst>
                    <c:strCache>
                      <c:ptCount val="10"/>
                      <c:pt idx="0">
                        <c:v>Location / access to transport</c:v>
                      </c:pt>
                      <c:pt idx="1">
                        <c:v>Breathlessness / breathing difficulties</c:v>
                      </c:pt>
                      <c:pt idx="2">
                        <c:v>Mental health / depression / anxiety</c:v>
                      </c:pt>
                      <c:pt idx="3">
                        <c:v>Lack of money / cost</c:v>
                      </c:pt>
                      <c:pt idx="4">
                        <c:v>Mobility issues</c:v>
                      </c:pt>
                      <c:pt idx="5">
                        <c:v>Motivation / mindset / willpower</c:v>
                      </c:pt>
                      <c:pt idx="6">
                        <c:v>Time</c:v>
                      </c:pt>
                      <c:pt idx="7">
                        <c:v>Physical limitations</c:v>
                      </c:pt>
                      <c:pt idx="8">
                        <c:v>Lack of energy / too tired / fatigue</c:v>
                      </c:pt>
                      <c:pt idx="9">
                        <c:v>Pain</c:v>
                      </c:pt>
                    </c:strCache>
                  </c:strRef>
                </c:cat>
                <c:val>
                  <c:numRef>
                    <c:extLst>
                      <c:ext uri="{02D57815-91ED-43cb-92C2-25804820EDAC}">
                        <c15:formulaRef>
                          <c15:sqref>Sheet1!$C$2:$C$31</c15:sqref>
                        </c15:formulaRef>
                      </c:ext>
                    </c:extLst>
                    <c:numCache>
                      <c:formatCode>0%</c:formatCode>
                      <c:ptCount val="10"/>
                      <c:pt idx="0">
                        <c:v>0.13172043010752688</c:v>
                      </c:pt>
                      <c:pt idx="1">
                        <c:v>1.075268817204301E-2</c:v>
                      </c:pt>
                      <c:pt idx="2">
                        <c:v>0.1129032258064516</c:v>
                      </c:pt>
                      <c:pt idx="3">
                        <c:v>0.2661290322580645</c:v>
                      </c:pt>
                      <c:pt idx="4">
                        <c:v>0.1129032258064516</c:v>
                      </c:pt>
                      <c:pt idx="5">
                        <c:v>0.35752688172043007</c:v>
                      </c:pt>
                      <c:pt idx="6">
                        <c:v>0.18817204301075269</c:v>
                      </c:pt>
                      <c:pt idx="7">
                        <c:v>0.12365591397849462</c:v>
                      </c:pt>
                      <c:pt idx="8">
                        <c:v>6.9892473118279563E-2</c:v>
                      </c:pt>
                      <c:pt idx="9">
                        <c:v>0.21774193548387091</c:v>
                      </c:pt>
                    </c:numCache>
                  </c:numRef>
                </c:val>
                <c:extLst>
                  <c:ext xmlns:c16="http://schemas.microsoft.com/office/drawing/2014/chart" uri="{C3380CC4-5D6E-409C-BE32-E72D297353CC}">
                    <c16:uniqueId val="{00000007-80A8-B345-BE10-58B7263724A8}"/>
                  </c:ext>
                </c:extLst>
              </c15:ser>
            </c15:filteredBarSeries>
          </c:ext>
        </c:extLst>
      </c:barChart>
      <c:catAx>
        <c:axId val="482783488"/>
        <c:scaling>
          <c:orientation val="minMax"/>
        </c:scaling>
        <c:delete val="0"/>
        <c:axPos val="l"/>
        <c:numFmt formatCode="General" sourceLinked="1"/>
        <c:majorTickMark val="out"/>
        <c:minorTickMark val="none"/>
        <c:tickLblPos val="nextTo"/>
        <c:spPr>
          <a:noFill/>
          <a:ln w="9525" cap="flat" cmpd="sng" algn="ctr">
            <a:noFill/>
            <a:round/>
          </a:ln>
          <a:effectLst/>
        </c:spPr>
        <c:txPr>
          <a:bodyPr rot="-60000000" spcFirstLastPara="1" vertOverflow="ellipsis" vert="horz" wrap="square" anchor="ctr" anchorCtr="1"/>
          <a:lstStyle/>
          <a:p>
            <a:pPr algn="r">
              <a:defRPr sz="1600" b="0" i="0" u="none" strike="noStrike" kern="1200" baseline="0">
                <a:solidFill>
                  <a:schemeClr val="accent1"/>
                </a:solidFill>
                <a:latin typeface="+mn-lt"/>
                <a:ea typeface="+mn-ea"/>
                <a:cs typeface="+mn-cs"/>
              </a:defRPr>
            </a:pPr>
            <a:endParaRPr lang="en-US"/>
          </a:p>
        </c:txPr>
        <c:crossAx val="482785128"/>
        <c:crosses val="autoZero"/>
        <c:auto val="1"/>
        <c:lblAlgn val="ctr"/>
        <c:lblOffset val="100"/>
        <c:noMultiLvlLbl val="0"/>
      </c:catAx>
      <c:valAx>
        <c:axId val="482785128"/>
        <c:scaling>
          <c:orientation val="minMax"/>
          <c:max val="0.4"/>
        </c:scaling>
        <c:delete val="1"/>
        <c:axPos val="b"/>
        <c:numFmt formatCode="0%" sourceLinked="1"/>
        <c:majorTickMark val="out"/>
        <c:minorTickMark val="none"/>
        <c:tickLblPos val="nextTo"/>
        <c:crossAx val="48278348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900">
          <a:latin typeface="Nunito" pitchFamily="2" charset="0"/>
        </a:defRPr>
      </a:pPr>
      <a:endParaRPr lang="en-US"/>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7319082270815055"/>
          <c:y val="7.9233969204836271E-4"/>
          <c:w val="0.52680917729184951"/>
          <c:h val="0.99841533069668265"/>
        </c:manualLayout>
      </c:layout>
      <c:barChart>
        <c:barDir val="bar"/>
        <c:grouping val="clustered"/>
        <c:varyColors val="0"/>
        <c:ser>
          <c:idx val="0"/>
          <c:order val="0"/>
          <c:tx>
            <c:strRef>
              <c:f>Sheet1!$B$1</c:f>
              <c:strCache>
                <c:ptCount val="1"/>
                <c:pt idx="0">
                  <c:v>Series 1</c:v>
                </c:pt>
              </c:strCache>
            </c:strRef>
          </c:tx>
          <c:spPr>
            <a:solidFill>
              <a:srgbClr val="4F248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Influencers in fitness/physical activity</c:v>
                </c:pt>
                <c:pt idx="1">
                  <c:v>Coverage of major sporting events, e.g. Olympics </c:v>
                </c:pt>
                <c:pt idx="2">
                  <c:v>Family members being active or encouraging me to be active </c:v>
                </c:pt>
                <c:pt idx="3">
                  <c:v>Healthcare professionals recommending physical activity</c:v>
                </c:pt>
                <c:pt idx="4">
                  <c:v>Friends being active or encouraging me to be active</c:v>
                </c:pt>
              </c:strCache>
            </c:strRef>
          </c:cat>
          <c:val>
            <c:numRef>
              <c:f>Sheet1!$B$2:$B$6</c:f>
              <c:numCache>
                <c:formatCode>0%</c:formatCode>
                <c:ptCount val="5"/>
                <c:pt idx="0">
                  <c:v>0.16</c:v>
                </c:pt>
                <c:pt idx="1">
                  <c:v>0.16</c:v>
                </c:pt>
                <c:pt idx="2">
                  <c:v>0.35</c:v>
                </c:pt>
                <c:pt idx="3">
                  <c:v>0.38</c:v>
                </c:pt>
                <c:pt idx="4">
                  <c:v>0.39</c:v>
                </c:pt>
              </c:numCache>
            </c:numRef>
          </c:val>
          <c:extLst>
            <c:ext xmlns:c16="http://schemas.microsoft.com/office/drawing/2014/chart" uri="{C3380CC4-5D6E-409C-BE32-E72D297353CC}">
              <c16:uniqueId val="{00000000-4785-834F-B68B-EE1AC620C392}"/>
            </c:ext>
          </c:extLst>
        </c:ser>
        <c:dLbls>
          <c:showLegendKey val="0"/>
          <c:showVal val="0"/>
          <c:showCatName val="0"/>
          <c:showSerName val="0"/>
          <c:showPercent val="0"/>
          <c:showBubbleSize val="0"/>
        </c:dLbls>
        <c:gapWidth val="92"/>
        <c:axId val="487544447"/>
        <c:axId val="487546159"/>
      </c:barChart>
      <c:catAx>
        <c:axId val="487544447"/>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lgn="r">
              <a:defRPr sz="1600" b="0" i="0" u="none" strike="noStrike" kern="1200" baseline="0">
                <a:solidFill>
                  <a:schemeClr val="accent1"/>
                </a:solidFill>
                <a:latin typeface="+mn-lt"/>
                <a:ea typeface="+mn-ea"/>
                <a:cs typeface="+mn-cs"/>
              </a:defRPr>
            </a:pPr>
            <a:endParaRPr lang="en-US"/>
          </a:p>
        </c:txPr>
        <c:crossAx val="487546159"/>
        <c:crosses val="autoZero"/>
        <c:auto val="1"/>
        <c:lblAlgn val="ctr"/>
        <c:lblOffset val="100"/>
        <c:noMultiLvlLbl val="0"/>
      </c:catAx>
      <c:valAx>
        <c:axId val="487546159"/>
        <c:scaling>
          <c:orientation val="minMax"/>
        </c:scaling>
        <c:delete val="1"/>
        <c:axPos val="b"/>
        <c:numFmt formatCode="0%" sourceLinked="1"/>
        <c:majorTickMark val="none"/>
        <c:minorTickMark val="none"/>
        <c:tickLblPos val="nextTo"/>
        <c:crossAx val="48754444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dk2" tx2="lt2" accent1="accent1" accent2="accent2" accent3="accent3" accent4="accent4" accent5="accent5" accent6="accent6" hlink="hlink" folHlink="folHlink"/>
  <c:chart>
    <c:autoTitleDeleted val="1"/>
    <c:plotArea>
      <c:layout>
        <c:manualLayout>
          <c:layoutTarget val="inner"/>
          <c:xMode val="edge"/>
          <c:yMode val="edge"/>
          <c:x val="0"/>
          <c:y val="7.7342693519400263E-2"/>
          <c:w val="1"/>
          <c:h val="0.67602931009227585"/>
        </c:manualLayout>
      </c:layout>
      <c:barChart>
        <c:barDir val="col"/>
        <c:grouping val="clustered"/>
        <c:varyColors val="0"/>
        <c:ser>
          <c:idx val="1"/>
          <c:order val="1"/>
          <c:tx>
            <c:strRef>
              <c:f>Sheet1!$C$1</c:f>
              <c:strCache>
                <c:ptCount val="1"/>
                <c:pt idx="0">
                  <c:v>Spring 2023</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Sheet1!$A$2:$A$12</c:f>
              <c:strCache>
                <c:ptCount val="11"/>
                <c:pt idx="0">
                  <c:v>The NHS</c:v>
                </c:pt>
                <c:pt idx="1">
                  <c:v>Healthcare professionals other than my GP</c:v>
                </c:pt>
                <c:pt idx="2">
                  <c:v>My GP</c:v>
                </c:pt>
                <c:pt idx="3">
                  <c:v>Health or physical activity organisations</c:v>
                </c:pt>
                <c:pt idx="4">
                  <c:v>Charities</c:v>
                </c:pt>
                <c:pt idx="5">
                  <c:v>Friends and family</c:v>
                </c:pt>
                <c:pt idx="6">
                  <c:v>Mobile apps related to health/fitness</c:v>
                </c:pt>
                <c:pt idx="7">
                  <c:v>Online search engine</c:v>
                </c:pt>
                <c:pt idx="8">
                  <c:v>Online forums</c:v>
                </c:pt>
                <c:pt idx="9">
                  <c:v>Carers</c:v>
                </c:pt>
                <c:pt idx="10">
                  <c:v>Celebrities or influencers</c:v>
                </c:pt>
              </c:strCache>
            </c:strRef>
          </c:cat>
          <c:val>
            <c:numRef>
              <c:f>Sheet1!$C$2:$C$12</c:f>
            </c:numRef>
          </c:val>
          <c:extLst>
            <c:ext xmlns:c16="http://schemas.microsoft.com/office/drawing/2014/chart" uri="{C3380CC4-5D6E-409C-BE32-E72D297353CC}">
              <c16:uniqueId val="{00000001-7483-4721-B81D-39365D1D7F38}"/>
            </c:ext>
          </c:extLst>
        </c:ser>
        <c:ser>
          <c:idx val="2"/>
          <c:order val="2"/>
          <c:tx>
            <c:strRef>
              <c:f>Sheet1!$D$1</c:f>
              <c:strCache>
                <c:ptCount val="1"/>
                <c:pt idx="0">
                  <c:v>Any LTC</c:v>
                </c:pt>
              </c:strCache>
            </c:strRef>
          </c:tx>
          <c:spPr>
            <a:solidFill>
              <a:srgbClr val="4F248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rgbClr val="454341"/>
                    </a:solidFill>
                    <a:latin typeface="Tw Cen MT" panose="020B0602020104020603" pitchFamily="34" charset="77"/>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Sheet1!$A$2:$A$12</c:f>
              <c:strCache>
                <c:ptCount val="11"/>
                <c:pt idx="0">
                  <c:v>The NHS</c:v>
                </c:pt>
                <c:pt idx="1">
                  <c:v>Healthcare professionals other than my GP</c:v>
                </c:pt>
                <c:pt idx="2">
                  <c:v>My GP</c:v>
                </c:pt>
                <c:pt idx="3">
                  <c:v>Health or physical activity organisations</c:v>
                </c:pt>
                <c:pt idx="4">
                  <c:v>Charities</c:v>
                </c:pt>
                <c:pt idx="5">
                  <c:v>Friends and family</c:v>
                </c:pt>
                <c:pt idx="6">
                  <c:v>Mobile apps related to health/fitness</c:v>
                </c:pt>
                <c:pt idx="7">
                  <c:v>Online search engine</c:v>
                </c:pt>
                <c:pt idx="8">
                  <c:v>Online forums</c:v>
                </c:pt>
                <c:pt idx="9">
                  <c:v>Carers</c:v>
                </c:pt>
                <c:pt idx="10">
                  <c:v>Celebrities or influencers</c:v>
                </c:pt>
              </c:strCache>
            </c:strRef>
          </c:cat>
          <c:val>
            <c:numRef>
              <c:f>Sheet1!$D$2:$D$12</c:f>
              <c:numCache>
                <c:formatCode>0%</c:formatCode>
                <c:ptCount val="11"/>
                <c:pt idx="0">
                  <c:v>0.66798810703667</c:v>
                </c:pt>
                <c:pt idx="1">
                  <c:v>0.63627353815659071</c:v>
                </c:pt>
                <c:pt idx="2">
                  <c:v>0.63330029732408322</c:v>
                </c:pt>
                <c:pt idx="3">
                  <c:v>0.50049554013875119</c:v>
                </c:pt>
                <c:pt idx="4">
                  <c:v>0.35084241823587708</c:v>
                </c:pt>
                <c:pt idx="5">
                  <c:v>0.26164519326065411</c:v>
                </c:pt>
                <c:pt idx="6">
                  <c:v>0.19326065411298315</c:v>
                </c:pt>
                <c:pt idx="7">
                  <c:v>0.15064420218037664</c:v>
                </c:pt>
                <c:pt idx="8">
                  <c:v>0.10505450941526265</c:v>
                </c:pt>
                <c:pt idx="9">
                  <c:v>8.6223984142715565E-2</c:v>
                </c:pt>
                <c:pt idx="10">
                  <c:v>2.5768087215064423E-2</c:v>
                </c:pt>
              </c:numCache>
            </c:numRef>
          </c:val>
          <c:extLst>
            <c:ext xmlns:c16="http://schemas.microsoft.com/office/drawing/2014/chart" uri="{C3380CC4-5D6E-409C-BE32-E72D297353CC}">
              <c16:uniqueId val="{00000002-7483-4721-B81D-39365D1D7F38}"/>
            </c:ext>
          </c:extLst>
        </c:ser>
        <c:dLbls>
          <c:dLblPos val="outEnd"/>
          <c:showLegendKey val="0"/>
          <c:showVal val="1"/>
          <c:showCatName val="0"/>
          <c:showSerName val="0"/>
          <c:showPercent val="0"/>
          <c:showBubbleSize val="0"/>
        </c:dLbls>
        <c:gapWidth val="120"/>
        <c:axId val="498447568"/>
        <c:axId val="498448400"/>
        <c:extLst>
          <c:ext xmlns:c15="http://schemas.microsoft.com/office/drawing/2012/chart" uri="{02D57815-91ED-43cb-92C2-25804820EDAC}">
            <c15:filteredBarSeries>
              <c15:ser>
                <c:idx val="0"/>
                <c:order val="0"/>
                <c:tx>
                  <c:strRef>
                    <c:extLst>
                      <c:ext uri="{02D57815-91ED-43cb-92C2-25804820EDAC}">
                        <c15:formulaRef>
                          <c15:sqref>Sheet1!$B$1</c15:sqref>
                        </c15:formulaRef>
                      </c:ext>
                    </c:extLst>
                    <c:strCache>
                      <c:ptCount val="1"/>
                      <c:pt idx="0">
                        <c:v>Living with cancer</c:v>
                      </c:pt>
                    </c:strCache>
                  </c:strRef>
                </c:tx>
                <c:spPr>
                  <a:solidFill>
                    <a:srgbClr val="4B00A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Nunito" pitchFamily="2" charset="0"/>
                          <a:ea typeface="+mn-ea"/>
                          <a:cs typeface="+mn-cs"/>
                        </a:defRPr>
                      </a:pPr>
                      <a:endParaRPr lang="en-US"/>
                    </a:p>
                  </c:txPr>
                  <c:dLblPos val="outEnd"/>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Sheet1!$A$2:$A$12</c15:sqref>
                        </c15:formulaRef>
                      </c:ext>
                    </c:extLst>
                    <c:strCache>
                      <c:ptCount val="11"/>
                      <c:pt idx="0">
                        <c:v>The NHS</c:v>
                      </c:pt>
                      <c:pt idx="1">
                        <c:v>Healthcare professionals other than my GP</c:v>
                      </c:pt>
                      <c:pt idx="2">
                        <c:v>My GP</c:v>
                      </c:pt>
                      <c:pt idx="3">
                        <c:v>Health or physical activity organisations</c:v>
                      </c:pt>
                      <c:pt idx="4">
                        <c:v>Charities</c:v>
                      </c:pt>
                      <c:pt idx="5">
                        <c:v>Friends and family</c:v>
                      </c:pt>
                      <c:pt idx="6">
                        <c:v>Mobile apps related to health/fitness</c:v>
                      </c:pt>
                      <c:pt idx="7">
                        <c:v>Online search engine</c:v>
                      </c:pt>
                      <c:pt idx="8">
                        <c:v>Online forums</c:v>
                      </c:pt>
                      <c:pt idx="9">
                        <c:v>Carers</c:v>
                      </c:pt>
                      <c:pt idx="10">
                        <c:v>Celebrities or influencers</c:v>
                      </c:pt>
                    </c:strCache>
                  </c:strRef>
                </c:cat>
                <c:val>
                  <c:numRef>
                    <c:extLst>
                      <c:ext uri="{02D57815-91ED-43cb-92C2-25804820EDAC}">
                        <c15:formulaRef>
                          <c15:sqref>Sheet1!$B$2:$B$12</c15:sqref>
                        </c15:formulaRef>
                      </c:ext>
                    </c:extLst>
                    <c:numCache>
                      <c:formatCode>0%</c:formatCode>
                      <c:ptCount val="11"/>
                      <c:pt idx="0">
                        <c:v>0.71</c:v>
                      </c:pt>
                      <c:pt idx="1">
                        <c:v>0.68</c:v>
                      </c:pt>
                      <c:pt idx="2">
                        <c:v>0.68</c:v>
                      </c:pt>
                      <c:pt idx="3">
                        <c:v>0.57999999999999996</c:v>
                      </c:pt>
                      <c:pt idx="4">
                        <c:v>0.44</c:v>
                      </c:pt>
                      <c:pt idx="5">
                        <c:v>0.21</c:v>
                      </c:pt>
                      <c:pt idx="6">
                        <c:v>0.14000000000000001</c:v>
                      </c:pt>
                      <c:pt idx="7">
                        <c:v>0.15</c:v>
                      </c:pt>
                      <c:pt idx="8">
                        <c:v>0.16</c:v>
                      </c:pt>
                      <c:pt idx="9">
                        <c:v>0.09</c:v>
                      </c:pt>
                      <c:pt idx="10">
                        <c:v>0.03</c:v>
                      </c:pt>
                    </c:numCache>
                  </c:numRef>
                </c:val>
                <c:extLst>
                  <c:ext xmlns:c16="http://schemas.microsoft.com/office/drawing/2014/chart" uri="{C3380CC4-5D6E-409C-BE32-E72D297353CC}">
                    <c16:uniqueId val="{00000000-7483-4721-B81D-39365D1D7F38}"/>
                  </c:ext>
                </c:extLst>
              </c15:ser>
            </c15:filteredBarSeries>
          </c:ext>
        </c:extLst>
      </c:barChart>
      <c:catAx>
        <c:axId val="49844756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rgbClr val="454341"/>
                </a:solidFill>
                <a:latin typeface="Tw Cen MT" panose="020B0602020104020603" pitchFamily="34" charset="77"/>
                <a:ea typeface="+mn-ea"/>
                <a:cs typeface="+mn-cs"/>
              </a:defRPr>
            </a:pPr>
            <a:endParaRPr lang="en-US"/>
          </a:p>
        </c:txPr>
        <c:crossAx val="498448400"/>
        <c:crosses val="autoZero"/>
        <c:auto val="1"/>
        <c:lblAlgn val="ctr"/>
        <c:lblOffset val="100"/>
        <c:noMultiLvlLbl val="0"/>
      </c:catAx>
      <c:valAx>
        <c:axId val="498448400"/>
        <c:scaling>
          <c:orientation val="minMax"/>
          <c:max val="1"/>
        </c:scaling>
        <c:delete val="1"/>
        <c:axPos val="l"/>
        <c:numFmt formatCode="0%" sourceLinked="1"/>
        <c:majorTickMark val="out"/>
        <c:minorTickMark val="none"/>
        <c:tickLblPos val="nextTo"/>
        <c:crossAx val="49844756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0264242106813756"/>
          <c:y val="0.13654600947546716"/>
          <c:w val="0.89070588449260824"/>
          <c:h val="0.57880573383047262"/>
        </c:manualLayout>
      </c:layout>
      <c:barChart>
        <c:barDir val="bar"/>
        <c:grouping val="stacked"/>
        <c:varyColors val="0"/>
        <c:ser>
          <c:idx val="0"/>
          <c:order val="0"/>
          <c:tx>
            <c:strRef>
              <c:f>Sheet1!$B$1</c:f>
              <c:strCache>
                <c:ptCount val="1"/>
                <c:pt idx="0">
                  <c:v>Not very/not at all confident</c:v>
                </c:pt>
              </c:strCache>
            </c:strRef>
          </c:tx>
          <c:spPr>
            <a:solidFill>
              <a:srgbClr val="C32A2B"/>
            </a:solidFill>
            <a:ln>
              <a:noFill/>
            </a:ln>
            <a:effectLst/>
          </c:spPr>
          <c:invertIfNegative val="0"/>
          <c:dPt>
            <c:idx val="9"/>
            <c:invertIfNegative val="0"/>
            <c:bubble3D val="0"/>
            <c:spPr>
              <a:solidFill>
                <a:srgbClr val="C32A2B"/>
              </a:solidFill>
              <a:ln>
                <a:noFill/>
              </a:ln>
              <a:effectLst/>
            </c:spPr>
            <c:extLst>
              <c:ext xmlns:c16="http://schemas.microsoft.com/office/drawing/2014/chart" uri="{C3380CC4-5D6E-409C-BE32-E72D297353CC}">
                <c16:uniqueId val="{00000001-6E36-4247-B04C-B26C254881C0}"/>
              </c:ext>
            </c:extLst>
          </c:dPt>
          <c:dPt>
            <c:idx val="10"/>
            <c:invertIfNegative val="0"/>
            <c:bubble3D val="0"/>
            <c:spPr>
              <a:solidFill>
                <a:srgbClr val="C32A2B"/>
              </a:solidFill>
              <a:ln>
                <a:noFill/>
              </a:ln>
              <a:effectLst/>
            </c:spPr>
            <c:extLst>
              <c:ext xmlns:c16="http://schemas.microsoft.com/office/drawing/2014/chart" uri="{C3380CC4-5D6E-409C-BE32-E72D297353CC}">
                <c16:uniqueId val="{00000003-6E36-4247-B04C-B26C254881C0}"/>
              </c:ext>
            </c:extLst>
          </c:dPt>
          <c:dPt>
            <c:idx val="11"/>
            <c:invertIfNegative val="0"/>
            <c:bubble3D val="0"/>
            <c:spPr>
              <a:solidFill>
                <a:srgbClr val="C32A2B"/>
              </a:solidFill>
              <a:ln>
                <a:noFill/>
              </a:ln>
              <a:effectLst/>
            </c:spPr>
            <c:extLst>
              <c:ext xmlns:c16="http://schemas.microsoft.com/office/drawing/2014/chart" uri="{C3380CC4-5D6E-409C-BE32-E72D297353CC}">
                <c16:uniqueId val="{00000005-6E36-4247-B04C-B26C254881C0}"/>
              </c:ext>
            </c:extLst>
          </c:dPt>
          <c:dPt>
            <c:idx val="12"/>
            <c:invertIfNegative val="0"/>
            <c:bubble3D val="0"/>
            <c:spPr>
              <a:solidFill>
                <a:srgbClr val="C32A2B"/>
              </a:solidFill>
              <a:ln>
                <a:noFill/>
              </a:ln>
              <a:effectLst/>
            </c:spPr>
            <c:extLst>
              <c:ext xmlns:c16="http://schemas.microsoft.com/office/drawing/2014/chart" uri="{C3380CC4-5D6E-409C-BE32-E72D297353CC}">
                <c16:uniqueId val="{00000007-6E36-4247-B04C-B26C254881C0}"/>
              </c:ext>
            </c:extLst>
          </c:dPt>
          <c:dLbls>
            <c:dLbl>
              <c:idx val="0"/>
              <c:tx>
                <c:rich>
                  <a:bodyPr/>
                  <a:lstStyle/>
                  <a:p>
                    <a:r>
                      <a:rPr lang="en-US"/>
                      <a:t>16%</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6E36-4247-B04C-B26C254881C0}"/>
                </c:ext>
              </c:extLst>
            </c:dLbl>
            <c:dLbl>
              <c:idx val="2"/>
              <c:tx>
                <c:rich>
                  <a:bodyPr/>
                  <a:lstStyle/>
                  <a:p>
                    <a:r>
                      <a:rPr lang="en-US"/>
                      <a:t>34%</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9-6E36-4247-B04C-B26C254881C0}"/>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j-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3"/>
                <c:pt idx="0">
                  <c:v>All professional audiences</c:v>
                </c:pt>
                <c:pt idx="2">
                  <c:v>Family/friends/carers</c:v>
                </c:pt>
              </c:strCache>
              <c:extLst/>
            </c:strRef>
          </c:cat>
          <c:val>
            <c:numRef>
              <c:f>Sheet1!$B$2:$B$8</c:f>
              <c:numCache>
                <c:formatCode>General</c:formatCode>
                <c:ptCount val="3"/>
                <c:pt idx="0" formatCode="0%">
                  <c:v>-0.16</c:v>
                </c:pt>
                <c:pt idx="2" formatCode="0%">
                  <c:v>-0.34</c:v>
                </c:pt>
              </c:numCache>
              <c:extLst/>
            </c:numRef>
          </c:val>
          <c:extLst>
            <c:ext xmlns:c16="http://schemas.microsoft.com/office/drawing/2014/chart" uri="{C3380CC4-5D6E-409C-BE32-E72D297353CC}">
              <c16:uniqueId val="{0000000A-6E36-4247-B04C-B26C254881C0}"/>
            </c:ext>
          </c:extLst>
        </c:ser>
        <c:ser>
          <c:idx val="1"/>
          <c:order val="1"/>
          <c:tx>
            <c:strRef>
              <c:f>Sheet1!$C$1</c:f>
              <c:strCache>
                <c:ptCount val="1"/>
                <c:pt idx="0">
                  <c:v>Fairly confident</c:v>
                </c:pt>
              </c:strCache>
            </c:strRef>
          </c:tx>
          <c:spPr>
            <a:solidFill>
              <a:srgbClr val="92D050"/>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accent1"/>
                    </a:solidFill>
                    <a:latin typeface="+mj-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3"/>
                <c:pt idx="0">
                  <c:v>All professional audiences</c:v>
                </c:pt>
                <c:pt idx="2">
                  <c:v>Family/friends/carers</c:v>
                </c:pt>
              </c:strCache>
              <c:extLst/>
            </c:strRef>
          </c:cat>
          <c:val>
            <c:numRef>
              <c:f>Sheet1!$C$2:$C$8</c:f>
              <c:numCache>
                <c:formatCode>General</c:formatCode>
                <c:ptCount val="3"/>
                <c:pt idx="0" formatCode="0%">
                  <c:v>0.53</c:v>
                </c:pt>
                <c:pt idx="2" formatCode="0%">
                  <c:v>0.47</c:v>
                </c:pt>
              </c:numCache>
              <c:extLst/>
            </c:numRef>
          </c:val>
          <c:extLst>
            <c:ext xmlns:c16="http://schemas.microsoft.com/office/drawing/2014/chart" uri="{C3380CC4-5D6E-409C-BE32-E72D297353CC}">
              <c16:uniqueId val="{0000000B-6E36-4247-B04C-B26C254881C0}"/>
            </c:ext>
          </c:extLst>
        </c:ser>
        <c:ser>
          <c:idx val="2"/>
          <c:order val="2"/>
          <c:tx>
            <c:strRef>
              <c:f>Sheet1!$D$1</c:f>
              <c:strCache>
                <c:ptCount val="1"/>
                <c:pt idx="0">
                  <c:v>Very confident</c:v>
                </c:pt>
              </c:strCache>
            </c:strRef>
          </c:tx>
          <c:spPr>
            <a:solidFill>
              <a:srgbClr val="00B050"/>
            </a:solidFill>
            <a:ln>
              <a:noFill/>
            </a:ln>
            <a:effectLst/>
          </c:spPr>
          <c:invertIfNegative val="0"/>
          <c:dLbls>
            <c:spPr>
              <a:noFill/>
              <a:ln>
                <a:noFill/>
              </a:ln>
              <a:effectLst/>
            </c:spPr>
            <c:txPr>
              <a:bodyPr rot="0" spcFirstLastPara="1" vertOverflow="ellipsis" vert="horz" wrap="square" anchor="ctr" anchorCtr="1"/>
              <a:lstStyle/>
              <a:p>
                <a:pPr algn="l">
                  <a:defRPr sz="1800" b="1" i="0" u="none" strike="noStrike" kern="1200" baseline="0">
                    <a:solidFill>
                      <a:schemeClr val="bg1"/>
                    </a:solidFill>
                    <a:latin typeface="+mj-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3"/>
                <c:pt idx="0">
                  <c:v>All professional audiences</c:v>
                </c:pt>
                <c:pt idx="2">
                  <c:v>Family/friends/carers</c:v>
                </c:pt>
              </c:strCache>
              <c:extLst/>
            </c:strRef>
          </c:cat>
          <c:val>
            <c:numRef>
              <c:f>Sheet1!$D$2:$D$8</c:f>
              <c:numCache>
                <c:formatCode>General</c:formatCode>
                <c:ptCount val="3"/>
                <c:pt idx="0" formatCode="0%">
                  <c:v>0.28999999999999998</c:v>
                </c:pt>
                <c:pt idx="2" formatCode="0%">
                  <c:v>0.14000000000000001</c:v>
                </c:pt>
              </c:numCache>
              <c:extLst/>
            </c:numRef>
          </c:val>
          <c:extLst>
            <c:ext xmlns:c16="http://schemas.microsoft.com/office/drawing/2014/chart" uri="{C3380CC4-5D6E-409C-BE32-E72D297353CC}">
              <c16:uniqueId val="{0000000C-6E36-4247-B04C-B26C254881C0}"/>
            </c:ext>
          </c:extLst>
        </c:ser>
        <c:dLbls>
          <c:showLegendKey val="0"/>
          <c:showVal val="0"/>
          <c:showCatName val="0"/>
          <c:showSerName val="0"/>
          <c:showPercent val="0"/>
          <c:showBubbleSize val="0"/>
        </c:dLbls>
        <c:gapWidth val="0"/>
        <c:overlap val="100"/>
        <c:axId val="482783488"/>
        <c:axId val="482785128"/>
      </c:barChart>
      <c:catAx>
        <c:axId val="482783488"/>
        <c:scaling>
          <c:orientation val="minMax"/>
        </c:scaling>
        <c:delete val="1"/>
        <c:axPos val="l"/>
        <c:numFmt formatCode="General" sourceLinked="1"/>
        <c:majorTickMark val="out"/>
        <c:minorTickMark val="none"/>
        <c:tickLblPos val="low"/>
        <c:crossAx val="482785128"/>
        <c:crosses val="autoZero"/>
        <c:auto val="1"/>
        <c:lblAlgn val="ctr"/>
        <c:lblOffset val="100"/>
        <c:noMultiLvlLbl val="0"/>
      </c:catAx>
      <c:valAx>
        <c:axId val="482785128"/>
        <c:scaling>
          <c:orientation val="minMax"/>
          <c:max val="1"/>
        </c:scaling>
        <c:delete val="1"/>
        <c:axPos val="b"/>
        <c:numFmt formatCode="0%" sourceLinked="1"/>
        <c:majorTickMark val="out"/>
        <c:minorTickMark val="none"/>
        <c:tickLblPos val="nextTo"/>
        <c:crossAx val="482783488"/>
        <c:crosses val="autoZero"/>
        <c:crossBetween val="between"/>
      </c:valAx>
      <c:spPr>
        <a:noFill/>
        <a:ln>
          <a:noFill/>
        </a:ln>
        <a:effectLst/>
      </c:spPr>
    </c:plotArea>
    <c:legend>
      <c:legendPos val="t"/>
      <c:layout>
        <c:manualLayout>
          <c:xMode val="edge"/>
          <c:yMode val="edge"/>
          <c:x val="9.2398906656627991E-2"/>
          <c:y val="0.79671386216659257"/>
          <c:w val="0.7480911992405519"/>
          <c:h val="0.10065365449184603"/>
        </c:manualLayout>
      </c:layout>
      <c:overlay val="0"/>
      <c:spPr>
        <a:noFill/>
        <a:ln>
          <a:noFill/>
        </a:ln>
        <a:effectLst/>
      </c:spPr>
      <c:txPr>
        <a:bodyPr rot="0" spcFirstLastPara="1" vertOverflow="ellipsis" vert="horz" wrap="square" anchor="ctr" anchorCtr="1"/>
        <a:lstStyle/>
        <a:p>
          <a:pPr>
            <a:defRPr sz="1600" b="0" i="0" u="none" strike="noStrike" kern="1200" baseline="0">
              <a:solidFill>
                <a:schemeClr val="accent1"/>
              </a:solidFill>
              <a:latin typeface="+mj-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900">
          <a:latin typeface="+mj-lt"/>
        </a:defRPr>
      </a:pPr>
      <a:endParaRPr lang="en-US"/>
    </a:p>
  </c:txPr>
  <c:externalData r:id="rId4">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52215074000571204"/>
          <c:y val="0"/>
          <c:w val="0.47784925999428796"/>
          <c:h val="1"/>
        </c:manualLayout>
      </c:layout>
      <c:barChart>
        <c:barDir val="bar"/>
        <c:grouping val="clustered"/>
        <c:varyColors val="0"/>
        <c:ser>
          <c:idx val="0"/>
          <c:order val="0"/>
          <c:tx>
            <c:strRef>
              <c:f>Sheet1!$B$1</c:f>
              <c:strCache>
                <c:ptCount val="1"/>
                <c:pt idx="0">
                  <c:v>Column1</c:v>
                </c:pt>
              </c:strCache>
            </c:strRef>
          </c:tx>
          <c:spPr>
            <a:solidFill>
              <a:srgbClr val="71C7DE"/>
            </a:solidFill>
            <a:ln>
              <a:noFill/>
            </a:ln>
            <a:effectLst/>
          </c:spPr>
          <c:invertIfNegative val="0"/>
          <c:dPt>
            <c:idx val="7"/>
            <c:invertIfNegative val="0"/>
            <c:bubble3D val="0"/>
            <c:spPr>
              <a:solidFill>
                <a:srgbClr val="4F2483"/>
              </a:solidFill>
              <a:ln>
                <a:noFill/>
              </a:ln>
              <a:effectLst/>
            </c:spPr>
            <c:extLst>
              <c:ext xmlns:c16="http://schemas.microsoft.com/office/drawing/2014/chart" uri="{C3380CC4-5D6E-409C-BE32-E72D297353CC}">
                <c16:uniqueId val="{00000001-C847-BA43-8599-1EAF5EC0E828}"/>
              </c:ext>
            </c:extLst>
          </c:dPt>
          <c:dLbls>
            <c:dLbl>
              <c:idx val="7"/>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extLst>
                <c:ext xmlns:c16="http://schemas.microsoft.com/office/drawing/2014/chart" uri="{C3380CC4-5D6E-409C-BE32-E72D297353CC}">
                  <c16:uniqueId val="{00000001-C847-BA43-8599-1EAF5EC0E828}"/>
                </c:ext>
              </c:extLst>
            </c:dLbl>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accent1"/>
                    </a:solidFill>
                    <a:latin typeface="+mn-lt"/>
                    <a:ea typeface="+mn-ea"/>
                    <a:cs typeface="+mn-cs"/>
                  </a:defRPr>
                </a:pPr>
                <a:endParaRPr lang="en-US"/>
              </a:p>
            </c:txPr>
            <c:dLblPos val="inEnd"/>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National government</c:v>
                </c:pt>
                <c:pt idx="1">
                  <c:v>Local authorities</c:v>
                </c:pt>
                <c:pt idx="2">
                  <c:v>Academic institutions that sudy health</c:v>
                </c:pt>
                <c:pt idx="3">
                  <c:v>Social care e.g. care homes and health centres</c:v>
                </c:pt>
                <c:pt idx="4">
                  <c:v>Sport &amp; physical activity organisations</c:v>
                </c:pt>
                <c:pt idx="5">
                  <c:v>Community organisations</c:v>
                </c:pt>
                <c:pt idx="6">
                  <c:v>The NHS</c:v>
                </c:pt>
                <c:pt idx="7">
                  <c:v>Charities that support people with LTHCs</c:v>
                </c:pt>
              </c:strCache>
            </c:strRef>
          </c:cat>
          <c:val>
            <c:numRef>
              <c:f>Sheet1!$B$2:$B$9</c:f>
              <c:numCache>
                <c:formatCode>0%</c:formatCode>
                <c:ptCount val="8"/>
                <c:pt idx="0">
                  <c:v>0.61</c:v>
                </c:pt>
                <c:pt idx="1">
                  <c:v>0.64</c:v>
                </c:pt>
                <c:pt idx="2">
                  <c:v>0.67</c:v>
                </c:pt>
                <c:pt idx="3">
                  <c:v>0.73</c:v>
                </c:pt>
                <c:pt idx="4">
                  <c:v>0.76</c:v>
                </c:pt>
                <c:pt idx="5">
                  <c:v>0.79</c:v>
                </c:pt>
                <c:pt idx="6">
                  <c:v>0.81</c:v>
                </c:pt>
                <c:pt idx="7">
                  <c:v>0.86</c:v>
                </c:pt>
              </c:numCache>
            </c:numRef>
          </c:val>
          <c:extLst xmlns:c15="http://schemas.microsoft.com/office/drawing/2012/chart">
            <c:ext xmlns:c16="http://schemas.microsoft.com/office/drawing/2014/chart" uri="{C3380CC4-5D6E-409C-BE32-E72D297353CC}">
              <c16:uniqueId val="{00000002-C847-BA43-8599-1EAF5EC0E828}"/>
            </c:ext>
          </c:extLst>
        </c:ser>
        <c:dLbls>
          <c:showLegendKey val="0"/>
          <c:showVal val="0"/>
          <c:showCatName val="0"/>
          <c:showSerName val="0"/>
          <c:showPercent val="0"/>
          <c:showBubbleSize val="0"/>
        </c:dLbls>
        <c:gapWidth val="32"/>
        <c:axId val="482783488"/>
        <c:axId val="482785128"/>
        <c:extLst/>
      </c:barChart>
      <c:catAx>
        <c:axId val="482783488"/>
        <c:scaling>
          <c:orientation val="minMax"/>
        </c:scaling>
        <c:delete val="0"/>
        <c:axPos val="l"/>
        <c:numFmt formatCode="General" sourceLinked="1"/>
        <c:majorTickMark val="out"/>
        <c:minorTickMark val="none"/>
        <c:tickLblPos val="nextTo"/>
        <c:spPr>
          <a:noFill/>
          <a:ln w="9525" cap="flat" cmpd="sng" algn="ctr">
            <a:noFill/>
            <a:round/>
          </a:ln>
          <a:effectLst/>
        </c:spPr>
        <c:txPr>
          <a:bodyPr rot="-60000000" spcFirstLastPara="1" vertOverflow="ellipsis" vert="horz" wrap="square" anchor="ctr" anchorCtr="1"/>
          <a:lstStyle/>
          <a:p>
            <a:pPr algn="r">
              <a:defRPr sz="1400" b="0" i="0" u="none" strike="noStrike" kern="1200" baseline="0">
                <a:solidFill>
                  <a:schemeClr val="accent1"/>
                </a:solidFill>
                <a:latin typeface="+mn-lt"/>
                <a:ea typeface="+mn-ea"/>
                <a:cs typeface="+mn-cs"/>
              </a:defRPr>
            </a:pPr>
            <a:endParaRPr lang="en-US"/>
          </a:p>
        </c:txPr>
        <c:crossAx val="482785128"/>
        <c:crosses val="autoZero"/>
        <c:auto val="1"/>
        <c:lblAlgn val="ctr"/>
        <c:lblOffset val="100"/>
        <c:noMultiLvlLbl val="0"/>
      </c:catAx>
      <c:valAx>
        <c:axId val="482785128"/>
        <c:scaling>
          <c:orientation val="minMax"/>
          <c:max val="1"/>
        </c:scaling>
        <c:delete val="1"/>
        <c:axPos val="b"/>
        <c:numFmt formatCode="0%" sourceLinked="1"/>
        <c:majorTickMark val="out"/>
        <c:minorTickMark val="none"/>
        <c:tickLblPos val="nextTo"/>
        <c:crossAx val="48278348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900">
          <a:latin typeface="Nunito" pitchFamily="2" charset="0"/>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28AB14E-926B-AD4F-99F3-110F3A44E5DC}"/>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6F120482-6C49-DE47-B26D-F42D8D0D085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F5B6331-4985-A44D-9619-15AD0069C47E}" type="datetime1">
              <a:rPr lang="en-GB" smtClean="0"/>
              <a:t>24/06/2025</a:t>
            </a:fld>
            <a:endParaRPr lang="en-GB"/>
          </a:p>
        </p:txBody>
      </p:sp>
      <p:sp>
        <p:nvSpPr>
          <p:cNvPr id="4" name="Footer Placeholder 3">
            <a:extLst>
              <a:ext uri="{FF2B5EF4-FFF2-40B4-BE49-F238E27FC236}">
                <a16:creationId xmlns:a16="http://schemas.microsoft.com/office/drawing/2014/main" id="{1D3FF62A-B122-6041-BAF7-D2792F301DA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7BBDE1A2-AE7C-7B4B-B2DA-CC696F8F81E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F9ECFDA-4C90-9B42-9B18-603FE95975A4}" type="slidenum">
              <a:rPr lang="en-GB" smtClean="0"/>
              <a:t>‹#›</a:t>
            </a:fld>
            <a:endParaRPr lang="en-GB"/>
          </a:p>
        </p:txBody>
      </p:sp>
    </p:spTree>
    <p:extLst>
      <p:ext uri="{BB962C8B-B14F-4D97-AF65-F5344CB8AC3E}">
        <p14:creationId xmlns:p14="http://schemas.microsoft.com/office/powerpoint/2010/main" val="561828015"/>
      </p:ext>
    </p:extLst>
  </p:cSld>
  <p:clrMap bg1="lt1" tx1="dk1" bg2="lt2" tx2="dk2" accent1="accent1" accent2="accent2" accent3="accent3" accent4="accent4" accent5="accent5" accent6="accent6" hlink="hlink" folHlink="folHlink"/>
  <p:hf hdr="0" ftr="0"/>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47F6623-C160-BC41-972C-9C57B2243A20}" type="datetime1">
              <a:rPr lang="en-GB" smtClean="0"/>
              <a:t>24/06/2025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5C615F1-F8CC-B64A-B38B-BCEA2CE3F24C}" type="slidenum">
              <a:rPr lang="en-GB" smtClean="0"/>
              <a:t>‹#›</a:t>
            </a:fld>
            <a:endParaRPr lang="en-GB"/>
          </a:p>
        </p:txBody>
      </p:sp>
    </p:spTree>
    <p:extLst>
      <p:ext uri="{BB962C8B-B14F-4D97-AF65-F5344CB8AC3E}">
        <p14:creationId xmlns:p14="http://schemas.microsoft.com/office/powerpoint/2010/main" val="3281926973"/>
      </p:ext>
    </p:extLst>
  </p:cSld>
  <p:clrMap bg1="lt1" tx1="dk1" bg2="lt2" tx2="dk2" accent1="accent1" accent2="accent2" accent3="accent3" accent4="accent4" accent5="accent5" accent6="accent6" hlink="hlink" folHlink="folHlink"/>
  <p:hf hdr="0" ft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Date Placeholder 3"/>
          <p:cNvSpPr>
            <a:spLocks noGrp="1"/>
          </p:cNvSpPr>
          <p:nvPr>
            <p:ph type="dt" idx="1"/>
          </p:nvPr>
        </p:nvSpPr>
        <p:spPr/>
        <p:txBody>
          <a:bodyPr/>
          <a:lstStyle/>
          <a:p>
            <a:fld id="{F753D99B-78EE-EF4D-B4E2-111D80F57D2B}" type="datetime1">
              <a:rPr lang="en-GB" smtClean="0"/>
              <a:t>24/06/2025</a:t>
            </a:fld>
            <a:endParaRPr lang="en-GB"/>
          </a:p>
        </p:txBody>
      </p:sp>
      <p:sp>
        <p:nvSpPr>
          <p:cNvPr id="5" name="Slide Number Placeholder 4"/>
          <p:cNvSpPr>
            <a:spLocks noGrp="1"/>
          </p:cNvSpPr>
          <p:nvPr>
            <p:ph type="sldNum" sz="quarter" idx="5"/>
          </p:nvPr>
        </p:nvSpPr>
        <p:spPr/>
        <p:txBody>
          <a:bodyPr/>
          <a:lstStyle/>
          <a:p>
            <a:fld id="{C5C615F1-F8CC-B64A-B38B-BCEA2CE3F24C}" type="slidenum">
              <a:rPr lang="en-GB" smtClean="0"/>
              <a:t>1</a:t>
            </a:fld>
            <a:endParaRPr lang="en-GB"/>
          </a:p>
        </p:txBody>
      </p:sp>
    </p:spTree>
    <p:extLst>
      <p:ext uri="{BB962C8B-B14F-4D97-AF65-F5344CB8AC3E}">
        <p14:creationId xmlns:p14="http://schemas.microsoft.com/office/powerpoint/2010/main" val="42733340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Date Placeholder 3"/>
          <p:cNvSpPr>
            <a:spLocks noGrp="1"/>
          </p:cNvSpPr>
          <p:nvPr>
            <p:ph type="dt" idx="1"/>
          </p:nvPr>
        </p:nvSpPr>
        <p:spPr/>
        <p:txBody>
          <a:bodyPr/>
          <a:lstStyle/>
          <a:p>
            <a:fld id="{A52872FD-9117-A74C-A61D-9AD7D8F757EF}" type="datetime1">
              <a:rPr lang="en-GB" smtClean="0"/>
              <a:t>24/06/2025</a:t>
            </a:fld>
            <a:endParaRPr lang="en-GB"/>
          </a:p>
        </p:txBody>
      </p:sp>
      <p:sp>
        <p:nvSpPr>
          <p:cNvPr id="5" name="Slide Number Placeholder 4"/>
          <p:cNvSpPr>
            <a:spLocks noGrp="1"/>
          </p:cNvSpPr>
          <p:nvPr>
            <p:ph type="sldNum" sz="quarter" idx="5"/>
          </p:nvPr>
        </p:nvSpPr>
        <p:spPr/>
        <p:txBody>
          <a:bodyPr/>
          <a:lstStyle/>
          <a:p>
            <a:fld id="{C5C615F1-F8CC-B64A-B38B-BCEA2CE3F24C}" type="slidenum">
              <a:rPr lang="en-GB" smtClean="0"/>
              <a:t>14</a:t>
            </a:fld>
            <a:endParaRPr lang="en-GB"/>
          </a:p>
        </p:txBody>
      </p:sp>
    </p:spTree>
    <p:extLst>
      <p:ext uri="{BB962C8B-B14F-4D97-AF65-F5344CB8AC3E}">
        <p14:creationId xmlns:p14="http://schemas.microsoft.com/office/powerpoint/2010/main" val="12962965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Date Placeholder 3"/>
          <p:cNvSpPr>
            <a:spLocks noGrp="1"/>
          </p:cNvSpPr>
          <p:nvPr>
            <p:ph type="dt" idx="1"/>
          </p:nvPr>
        </p:nvSpPr>
        <p:spPr/>
        <p:txBody>
          <a:bodyPr/>
          <a:lstStyle/>
          <a:p>
            <a:fld id="{74AF5FC7-CB8F-5E4E-B61C-38E24524AFE0}" type="datetime1">
              <a:rPr lang="en-GB" smtClean="0"/>
              <a:t>24/06/2025</a:t>
            </a:fld>
            <a:endParaRPr lang="en-GB"/>
          </a:p>
        </p:txBody>
      </p:sp>
      <p:sp>
        <p:nvSpPr>
          <p:cNvPr id="5" name="Slide Number Placeholder 4"/>
          <p:cNvSpPr>
            <a:spLocks noGrp="1"/>
          </p:cNvSpPr>
          <p:nvPr>
            <p:ph type="sldNum" sz="quarter" idx="5"/>
          </p:nvPr>
        </p:nvSpPr>
        <p:spPr/>
        <p:txBody>
          <a:bodyPr/>
          <a:lstStyle/>
          <a:p>
            <a:fld id="{C5C615F1-F8CC-B64A-B38B-BCEA2CE3F24C}" type="slidenum">
              <a:rPr lang="en-GB" smtClean="0"/>
              <a:t>15</a:t>
            </a:fld>
            <a:endParaRPr lang="en-GB"/>
          </a:p>
        </p:txBody>
      </p:sp>
    </p:spTree>
    <p:extLst>
      <p:ext uri="{BB962C8B-B14F-4D97-AF65-F5344CB8AC3E}">
        <p14:creationId xmlns:p14="http://schemas.microsoft.com/office/powerpoint/2010/main" val="19331149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Date Placeholder 3"/>
          <p:cNvSpPr>
            <a:spLocks noGrp="1"/>
          </p:cNvSpPr>
          <p:nvPr>
            <p:ph type="dt" idx="1"/>
          </p:nvPr>
        </p:nvSpPr>
        <p:spPr/>
        <p:txBody>
          <a:bodyPr/>
          <a:lstStyle/>
          <a:p>
            <a:fld id="{41117952-013C-144A-90FD-6F992B35DE75}" type="datetime1">
              <a:rPr lang="en-GB" smtClean="0"/>
              <a:t>24/06/2025</a:t>
            </a:fld>
            <a:endParaRPr lang="en-GB"/>
          </a:p>
        </p:txBody>
      </p:sp>
      <p:sp>
        <p:nvSpPr>
          <p:cNvPr id="5" name="Slide Number Placeholder 4"/>
          <p:cNvSpPr>
            <a:spLocks noGrp="1"/>
          </p:cNvSpPr>
          <p:nvPr>
            <p:ph type="sldNum" sz="quarter" idx="5"/>
          </p:nvPr>
        </p:nvSpPr>
        <p:spPr/>
        <p:txBody>
          <a:bodyPr/>
          <a:lstStyle/>
          <a:p>
            <a:fld id="{C5C615F1-F8CC-B64A-B38B-BCEA2CE3F24C}" type="slidenum">
              <a:rPr lang="en-GB" smtClean="0"/>
              <a:t>16</a:t>
            </a:fld>
            <a:endParaRPr lang="en-GB"/>
          </a:p>
        </p:txBody>
      </p:sp>
    </p:spTree>
    <p:extLst>
      <p:ext uri="{BB962C8B-B14F-4D97-AF65-F5344CB8AC3E}">
        <p14:creationId xmlns:p14="http://schemas.microsoft.com/office/powerpoint/2010/main" val="27615498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Date Placeholder 3"/>
          <p:cNvSpPr>
            <a:spLocks noGrp="1"/>
          </p:cNvSpPr>
          <p:nvPr>
            <p:ph type="dt" idx="1"/>
          </p:nvPr>
        </p:nvSpPr>
        <p:spPr/>
        <p:txBody>
          <a:bodyPr/>
          <a:lstStyle/>
          <a:p>
            <a:fld id="{662FE25C-33BD-6A4F-ADF6-452A1D1A218C}" type="datetime1">
              <a:rPr lang="en-GB" smtClean="0"/>
              <a:t>24/06/2025</a:t>
            </a:fld>
            <a:endParaRPr lang="en-GB"/>
          </a:p>
        </p:txBody>
      </p:sp>
      <p:sp>
        <p:nvSpPr>
          <p:cNvPr id="5" name="Slide Number Placeholder 4"/>
          <p:cNvSpPr>
            <a:spLocks noGrp="1"/>
          </p:cNvSpPr>
          <p:nvPr>
            <p:ph type="sldNum" sz="quarter" idx="5"/>
          </p:nvPr>
        </p:nvSpPr>
        <p:spPr/>
        <p:txBody>
          <a:bodyPr/>
          <a:lstStyle/>
          <a:p>
            <a:fld id="{C5C615F1-F8CC-B64A-B38B-BCEA2CE3F24C}" type="slidenum">
              <a:rPr lang="en-GB" smtClean="0"/>
              <a:t>17</a:t>
            </a:fld>
            <a:endParaRPr lang="en-GB"/>
          </a:p>
        </p:txBody>
      </p:sp>
    </p:spTree>
    <p:extLst>
      <p:ext uri="{BB962C8B-B14F-4D97-AF65-F5344CB8AC3E}">
        <p14:creationId xmlns:p14="http://schemas.microsoft.com/office/powerpoint/2010/main" val="36650564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Date Placeholder 3"/>
          <p:cNvSpPr>
            <a:spLocks noGrp="1"/>
          </p:cNvSpPr>
          <p:nvPr>
            <p:ph type="dt" idx="1"/>
          </p:nvPr>
        </p:nvSpPr>
        <p:spPr/>
        <p:txBody>
          <a:bodyPr/>
          <a:lstStyle/>
          <a:p>
            <a:fld id="{6EBA33D2-F68F-BC46-955F-1B9B4773E8A2}" type="datetime1">
              <a:rPr lang="en-GB" smtClean="0"/>
              <a:t>24/06/2025</a:t>
            </a:fld>
            <a:endParaRPr lang="en-GB"/>
          </a:p>
        </p:txBody>
      </p:sp>
      <p:sp>
        <p:nvSpPr>
          <p:cNvPr id="5" name="Slide Number Placeholder 4"/>
          <p:cNvSpPr>
            <a:spLocks noGrp="1"/>
          </p:cNvSpPr>
          <p:nvPr>
            <p:ph type="sldNum" sz="quarter" idx="5"/>
          </p:nvPr>
        </p:nvSpPr>
        <p:spPr/>
        <p:txBody>
          <a:bodyPr/>
          <a:lstStyle/>
          <a:p>
            <a:fld id="{C5C615F1-F8CC-B64A-B38B-BCEA2CE3F24C}" type="slidenum">
              <a:rPr lang="en-GB" smtClean="0"/>
              <a:t>18</a:t>
            </a:fld>
            <a:endParaRPr lang="en-GB"/>
          </a:p>
        </p:txBody>
      </p:sp>
    </p:spTree>
    <p:extLst>
      <p:ext uri="{BB962C8B-B14F-4D97-AF65-F5344CB8AC3E}">
        <p14:creationId xmlns:p14="http://schemas.microsoft.com/office/powerpoint/2010/main" val="40929062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527C8D-4270-49C5-6463-53AF0F042DA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6EF2557-E8BE-E8BD-FBB3-5EA65AE20C9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846A5E8-86FA-5C94-0938-C01DFCC54C1E}"/>
              </a:ext>
            </a:extLst>
          </p:cNvPr>
          <p:cNvSpPr>
            <a:spLocks noGrp="1"/>
          </p:cNvSpPr>
          <p:nvPr>
            <p:ph type="body" idx="1"/>
          </p:nvPr>
        </p:nvSpPr>
        <p:spPr/>
        <p:txBody>
          <a:bodyPr/>
          <a:lstStyle/>
          <a:p>
            <a:endParaRPr lang="en-GB"/>
          </a:p>
        </p:txBody>
      </p:sp>
      <p:sp>
        <p:nvSpPr>
          <p:cNvPr id="4" name="Date Placeholder 3">
            <a:extLst>
              <a:ext uri="{FF2B5EF4-FFF2-40B4-BE49-F238E27FC236}">
                <a16:creationId xmlns:a16="http://schemas.microsoft.com/office/drawing/2014/main" id="{000A6172-9E66-F5C7-9F15-FF7F414EEFD6}"/>
              </a:ext>
            </a:extLst>
          </p:cNvPr>
          <p:cNvSpPr>
            <a:spLocks noGrp="1"/>
          </p:cNvSpPr>
          <p:nvPr>
            <p:ph type="dt" idx="1"/>
          </p:nvPr>
        </p:nvSpPr>
        <p:spPr/>
        <p:txBody>
          <a:bodyPr/>
          <a:lstStyle/>
          <a:p>
            <a:fld id="{675707D6-066B-7D43-B216-291F44A15599}" type="datetime1">
              <a:rPr lang="en-GB" smtClean="0"/>
              <a:t>24/06/2025</a:t>
            </a:fld>
            <a:endParaRPr lang="en-GB"/>
          </a:p>
        </p:txBody>
      </p:sp>
      <p:sp>
        <p:nvSpPr>
          <p:cNvPr id="5" name="Slide Number Placeholder 4">
            <a:extLst>
              <a:ext uri="{FF2B5EF4-FFF2-40B4-BE49-F238E27FC236}">
                <a16:creationId xmlns:a16="http://schemas.microsoft.com/office/drawing/2014/main" id="{04A29844-7E30-796B-0D4B-DDB54329108E}"/>
              </a:ext>
            </a:extLst>
          </p:cNvPr>
          <p:cNvSpPr>
            <a:spLocks noGrp="1"/>
          </p:cNvSpPr>
          <p:nvPr>
            <p:ph type="sldNum" sz="quarter" idx="5"/>
          </p:nvPr>
        </p:nvSpPr>
        <p:spPr/>
        <p:txBody>
          <a:bodyPr/>
          <a:lstStyle/>
          <a:p>
            <a:fld id="{C5C615F1-F8CC-B64A-B38B-BCEA2CE3F24C}" type="slidenum">
              <a:rPr lang="en-GB" smtClean="0"/>
              <a:t>21</a:t>
            </a:fld>
            <a:endParaRPr lang="en-GB"/>
          </a:p>
        </p:txBody>
      </p:sp>
    </p:spTree>
    <p:extLst>
      <p:ext uri="{BB962C8B-B14F-4D97-AF65-F5344CB8AC3E}">
        <p14:creationId xmlns:p14="http://schemas.microsoft.com/office/powerpoint/2010/main" val="16297648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 line heading">
    <p:spTree>
      <p:nvGrpSpPr>
        <p:cNvPr id="1" name=""/>
        <p:cNvGrpSpPr/>
        <p:nvPr/>
      </p:nvGrpSpPr>
      <p:grpSpPr>
        <a:xfrm>
          <a:off x="0" y="0"/>
          <a:ext cx="0" cy="0"/>
          <a:chOff x="0" y="0"/>
          <a:chExt cx="0" cy="0"/>
        </a:xfrm>
      </p:grpSpPr>
      <p:sp>
        <p:nvSpPr>
          <p:cNvPr id="11" name="Title 6"/>
          <p:cNvSpPr>
            <a:spLocks noGrp="1"/>
          </p:cNvSpPr>
          <p:nvPr>
            <p:ph type="title" hasCustomPrompt="1"/>
          </p:nvPr>
        </p:nvSpPr>
        <p:spPr>
          <a:xfrm>
            <a:off x="905210" y="522136"/>
            <a:ext cx="11155411" cy="445918"/>
          </a:xfrm>
          <a:prstGeom prst="rect">
            <a:avLst/>
          </a:prstGeom>
        </p:spPr>
        <p:txBody>
          <a:bodyPr vert="horz" wrap="square" lIns="0" tIns="0" rIns="0" bIns="0" anchor="t" anchorCtr="0">
            <a:spAutoFit/>
          </a:bodyPr>
          <a:lstStyle>
            <a:lvl1pPr>
              <a:defRPr baseline="0">
                <a:solidFill>
                  <a:srgbClr val="454341"/>
                </a:solidFill>
              </a:defRPr>
            </a:lvl1pPr>
          </a:lstStyle>
          <a:p>
            <a:r>
              <a:rPr lang="en-US"/>
              <a:t>HEADING, ONE LINE EXAMPLE, SET AT 28PT</a:t>
            </a:r>
            <a:endParaRPr lang="en-GB"/>
          </a:p>
        </p:txBody>
      </p:sp>
      <p:sp>
        <p:nvSpPr>
          <p:cNvPr id="12" name="Text Placeholder 9"/>
          <p:cNvSpPr>
            <a:spLocks noGrp="1"/>
          </p:cNvSpPr>
          <p:nvPr>
            <p:ph type="body" sz="quarter" idx="13" hasCustomPrompt="1"/>
          </p:nvPr>
        </p:nvSpPr>
        <p:spPr>
          <a:xfrm>
            <a:off x="906435" y="2389205"/>
            <a:ext cx="5045103" cy="2585323"/>
          </a:xfrm>
          <a:prstGeom prst="rect">
            <a:avLst/>
          </a:prstGeom>
        </p:spPr>
        <p:txBody>
          <a:bodyPr vert="horz" wrap="square" lIns="0" tIns="0" rIns="0" bIns="0" anchor="t" anchorCtr="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sz="1400" baseline="0">
                <a:solidFill>
                  <a:srgbClr val="454341"/>
                </a:solidFill>
              </a:defRPr>
            </a:lvl1pPr>
            <a:lvl2pPr marL="457200" indent="0">
              <a:buNone/>
              <a:defRPr sz="1400">
                <a:solidFill>
                  <a:schemeClr val="accent1"/>
                </a:solidFill>
              </a:defRPr>
            </a:lvl2pPr>
            <a:lvl3pPr>
              <a:defRPr sz="1400">
                <a:solidFill>
                  <a:schemeClr val="accent1"/>
                </a:solidFill>
              </a:defRPr>
            </a:lvl3pPr>
            <a:lvl4pPr>
              <a:defRPr sz="1400">
                <a:solidFill>
                  <a:schemeClr val="accent1"/>
                </a:solidFill>
              </a:defRPr>
            </a:lvl4pPr>
            <a:lvl5pPr>
              <a:defRPr sz="1400">
                <a:solidFill>
                  <a:schemeClr val="accent1"/>
                </a:solidFill>
              </a:defRPr>
            </a:lvl5pPr>
          </a:lstStyle>
          <a:p>
            <a:pPr lvl="0"/>
            <a:r>
              <a:rPr lang="en-US"/>
              <a:t>Body copy here, set at 14pt. Setting for body text (which should be pre-set within the template:</a:t>
            </a:r>
            <a:br>
              <a:rPr lang="en-US"/>
            </a:br>
            <a:r>
              <a:rPr lang="en-US"/>
              <a:t>Paragraph &gt; Idents &amp; Spacing &gt; General alignment: Left. Paragraph &gt; Idents &amp; Spacing &gt; Indentation &gt; Before text 0cm </a:t>
            </a:r>
            <a:br>
              <a:rPr lang="en-US"/>
            </a:br>
            <a:r>
              <a:rPr lang="en-US"/>
              <a:t>Paragraph &gt; Idents &amp; Spacing &gt; Spacing &gt; Before &gt; 10pt Paragraph &gt; Idents &amp; Spacing &gt; Spacing &gt; After &gt; 0pt Paragraph &gt; Idents &amp; Spacing &gt; Line Spacing &gt; Single</a:t>
            </a:r>
            <a:br>
              <a:rPr lang="en-US"/>
            </a:br>
            <a:r>
              <a:rPr lang="en-US"/>
              <a:t>Be careful when copying text over from other sources as these setting could be lost. To copy text into this template correctly, you will need to either Insert &gt; Textbox (and draw one) to maintain the correct settings OR copy it straight into one of the textboxes generated from a master Layout, such as this one. </a:t>
            </a:r>
          </a:p>
        </p:txBody>
      </p:sp>
      <p:sp>
        <p:nvSpPr>
          <p:cNvPr id="9" name="Text Placeholder 8"/>
          <p:cNvSpPr>
            <a:spLocks noGrp="1"/>
          </p:cNvSpPr>
          <p:nvPr>
            <p:ph type="body" sz="quarter" idx="15" hasCustomPrompt="1"/>
          </p:nvPr>
        </p:nvSpPr>
        <p:spPr>
          <a:xfrm>
            <a:off x="905872" y="1269481"/>
            <a:ext cx="11154683" cy="830997"/>
          </a:xfrm>
          <a:prstGeom prst="rect">
            <a:avLst/>
          </a:prstGeom>
        </p:spPr>
        <p:txBody>
          <a:bodyPr wrap="square" lIns="0" tIns="0" rIns="0" bIns="0">
            <a:spAutoFit/>
          </a:bodyPr>
          <a:lstStyle>
            <a:lvl1pPr marL="0" indent="0">
              <a:lnSpc>
                <a:spcPct val="100000"/>
              </a:lnSpc>
              <a:buNone/>
              <a:defRPr sz="1800">
                <a:solidFill>
                  <a:srgbClr val="454341"/>
                </a:solidFill>
              </a:defRPr>
            </a:lvl1pPr>
          </a:lstStyle>
          <a:p>
            <a:pPr lvl="0"/>
            <a:r>
              <a:rPr lang="en-GB"/>
              <a:t>Subtitle, two lines preference, four lines maximum, set at 18pt. Subtitles that are one or two lines of text – below text boxes align to the top guide line. Subtitles that are three lines of text – below text boxes align to the middle guide line. Subtitles that are four lines of text – below text boxes align to the bottom guide line.</a:t>
            </a:r>
          </a:p>
        </p:txBody>
      </p:sp>
      <p:sp>
        <p:nvSpPr>
          <p:cNvPr id="3" name="Footer Placeholder 4">
            <a:extLst>
              <a:ext uri="{FF2B5EF4-FFF2-40B4-BE49-F238E27FC236}">
                <a16:creationId xmlns:a16="http://schemas.microsoft.com/office/drawing/2014/main" id="{59E64B26-5878-0C60-60EE-DD26AE83D109}"/>
              </a:ext>
            </a:extLst>
          </p:cNvPr>
          <p:cNvSpPr>
            <a:spLocks noGrp="1"/>
          </p:cNvSpPr>
          <p:nvPr>
            <p:ph type="ftr" sz="quarter" idx="3"/>
          </p:nvPr>
        </p:nvSpPr>
        <p:spPr>
          <a:xfrm>
            <a:off x="905210" y="6406416"/>
            <a:ext cx="10777678" cy="123111"/>
          </a:xfrm>
          <a:prstGeom prst="rect">
            <a:avLst/>
          </a:prstGeom>
        </p:spPr>
        <p:txBody>
          <a:bodyPr vert="horz" lIns="0" tIns="0" rIns="0" bIns="0" rtlCol="0" anchor="b" anchorCtr="0"/>
          <a:lstStyle>
            <a:lvl1pPr algn="l">
              <a:defRPr sz="1000">
                <a:solidFill>
                  <a:srgbClr val="454341"/>
                </a:solidFill>
                <a:latin typeface="+mn-lt"/>
                <a:ea typeface="Verdana" panose="020B0604030504040204" pitchFamily="34" charset="0"/>
                <a:cs typeface="Verdana" panose="020B0604030504040204" pitchFamily="34" charset="0"/>
              </a:defRPr>
            </a:lvl1pPr>
          </a:lstStyle>
          <a:p>
            <a:r>
              <a:rPr lang="en-US" b="1"/>
              <a:t>Base: </a:t>
            </a:r>
            <a:r>
              <a:rPr lang="en-US"/>
              <a:t>text before colon bold, text after first letter shouldn’t be a capital, set at 10pt, vertical alignment set to ‘Bottom’. All footer info to go here including * notes – just start a new sentence.</a:t>
            </a:r>
          </a:p>
        </p:txBody>
      </p:sp>
      <p:sp>
        <p:nvSpPr>
          <p:cNvPr id="6" name="Text Placeholder 9">
            <a:extLst>
              <a:ext uri="{FF2B5EF4-FFF2-40B4-BE49-F238E27FC236}">
                <a16:creationId xmlns:a16="http://schemas.microsoft.com/office/drawing/2014/main" id="{86DAA400-EFF7-C898-EB74-0249DCFE9725}"/>
              </a:ext>
            </a:extLst>
          </p:cNvPr>
          <p:cNvSpPr>
            <a:spLocks noGrp="1"/>
          </p:cNvSpPr>
          <p:nvPr>
            <p:ph type="body" sz="quarter" idx="16" hasCustomPrompt="1"/>
          </p:nvPr>
        </p:nvSpPr>
        <p:spPr>
          <a:xfrm>
            <a:off x="6456364" y="2389205"/>
            <a:ext cx="5040312" cy="2585323"/>
          </a:xfrm>
          <a:prstGeom prst="rect">
            <a:avLst/>
          </a:prstGeom>
        </p:spPr>
        <p:txBody>
          <a:bodyPr vert="horz" wrap="square" lIns="0" tIns="0" rIns="0" bIns="0" anchor="t" anchorCtr="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sz="1400" baseline="0">
                <a:solidFill>
                  <a:srgbClr val="454341"/>
                </a:solidFill>
              </a:defRPr>
            </a:lvl1pPr>
            <a:lvl2pPr marL="457200" indent="0">
              <a:buNone/>
              <a:defRPr sz="1400">
                <a:solidFill>
                  <a:schemeClr val="accent1"/>
                </a:solidFill>
              </a:defRPr>
            </a:lvl2pPr>
            <a:lvl3pPr>
              <a:defRPr sz="1400">
                <a:solidFill>
                  <a:schemeClr val="accent1"/>
                </a:solidFill>
              </a:defRPr>
            </a:lvl3pPr>
            <a:lvl4pPr>
              <a:defRPr sz="1400">
                <a:solidFill>
                  <a:schemeClr val="accent1"/>
                </a:solidFill>
              </a:defRPr>
            </a:lvl4pPr>
            <a:lvl5pPr>
              <a:defRPr sz="1400">
                <a:solidFill>
                  <a:schemeClr val="accent1"/>
                </a:solidFill>
              </a:defRPr>
            </a:lvl5pPr>
          </a:lstStyle>
          <a:p>
            <a:pPr lvl="0"/>
            <a:r>
              <a:rPr lang="en-US"/>
              <a:t>Body copy here, set at 14pt. Setting for body text (which should be pre-set within the template:</a:t>
            </a:r>
            <a:br>
              <a:rPr lang="en-US"/>
            </a:br>
            <a:r>
              <a:rPr lang="en-US"/>
              <a:t>Paragraph &gt; Idents &amp; Spacing &gt; General alignment: Left. Paragraph &gt; Idents &amp; Spacing &gt; Indentation &gt; Before text 0cm </a:t>
            </a:r>
            <a:br>
              <a:rPr lang="en-US"/>
            </a:br>
            <a:r>
              <a:rPr lang="en-US"/>
              <a:t>Paragraph &gt; Idents &amp; Spacing &gt; Spacing &gt; Before &gt; 10pt Paragraph &gt; Idents &amp; Spacing &gt; Spacing &gt; After &gt; 0pt Paragraph &gt; Idents &amp; Spacing &gt; Line Spacing &gt; Single</a:t>
            </a:r>
            <a:br>
              <a:rPr lang="en-US"/>
            </a:br>
            <a:r>
              <a:rPr lang="en-US"/>
              <a:t>Be careful when copying text over from other sources as these setting could be lost. To copy text into this template correctly, you will need to either Insert &gt; Textbox (and draw one) to maintain the correct settings OR copy it straight into one of the textboxes generated from a master Layout, such as this one. </a:t>
            </a:r>
          </a:p>
        </p:txBody>
      </p:sp>
    </p:spTree>
    <p:extLst>
      <p:ext uri="{BB962C8B-B14F-4D97-AF65-F5344CB8AC3E}">
        <p14:creationId xmlns:p14="http://schemas.microsoft.com/office/powerpoint/2010/main" val="534466434"/>
      </p:ext>
    </p:extLst>
  </p:cSld>
  <p:clrMapOvr>
    <a:masterClrMapping/>
  </p:clrMapOvr>
  <p:extLst>
    <p:ext uri="{DCECCB84-F9BA-43D5-87BE-67443E8EF086}">
      <p15:sldGuideLst xmlns:p15="http://schemas.microsoft.com/office/powerpoint/2012/main">
        <p15:guide id="1" orient="horz" pos="799" userDrawn="1">
          <p15:clr>
            <a:srgbClr val="FBAE40"/>
          </p15:clr>
        </p15:guide>
        <p15:guide id="2" orient="horz" pos="1502" userDrawn="1">
          <p15:clr>
            <a:srgbClr val="FBAE40"/>
          </p15:clr>
        </p15:guide>
        <p15:guide id="3" orient="horz" pos="1253" userDrawn="1">
          <p15:clr>
            <a:srgbClr val="FBAE40"/>
          </p15:clr>
        </p15:guide>
        <p15:guide id="4" orient="horz" pos="1366"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 line heading">
    <p:spTree>
      <p:nvGrpSpPr>
        <p:cNvPr id="1" name=""/>
        <p:cNvGrpSpPr/>
        <p:nvPr/>
      </p:nvGrpSpPr>
      <p:grpSpPr>
        <a:xfrm>
          <a:off x="0" y="0"/>
          <a:ext cx="0" cy="0"/>
          <a:chOff x="0" y="0"/>
          <a:chExt cx="0" cy="0"/>
        </a:xfrm>
      </p:grpSpPr>
      <p:sp>
        <p:nvSpPr>
          <p:cNvPr id="7" name="Title 6"/>
          <p:cNvSpPr>
            <a:spLocks noGrp="1"/>
          </p:cNvSpPr>
          <p:nvPr>
            <p:ph type="title" hasCustomPrompt="1"/>
          </p:nvPr>
        </p:nvSpPr>
        <p:spPr>
          <a:xfrm>
            <a:off x="877947" y="644676"/>
            <a:ext cx="10618728" cy="720518"/>
          </a:xfrm>
          <a:prstGeom prst="rect">
            <a:avLst/>
          </a:prstGeom>
        </p:spPr>
        <p:txBody>
          <a:bodyPr vert="horz" wrap="square" lIns="0" tIns="0" rIns="0" bIns="0" anchor="t" anchorCtr="0">
            <a:spAutoFit/>
          </a:bodyPr>
          <a:lstStyle>
            <a:lvl1pPr>
              <a:lnSpc>
                <a:spcPts val="2800"/>
              </a:lnSpc>
              <a:defRPr>
                <a:solidFill>
                  <a:srgbClr val="454341"/>
                </a:solidFill>
              </a:defRPr>
            </a:lvl1pPr>
          </a:lstStyle>
          <a:p>
            <a:r>
              <a:rPr lang="en-US"/>
              <a:t>HEADING, TWO LINES MAXIMUM, SET AT 28PT FURTHER INFORMATION SHOULD FEATURE IN THE SUBTITLE</a:t>
            </a:r>
            <a:endParaRPr lang="en-GB"/>
          </a:p>
        </p:txBody>
      </p:sp>
      <p:sp>
        <p:nvSpPr>
          <p:cNvPr id="10" name="Text Placeholder 9"/>
          <p:cNvSpPr>
            <a:spLocks noGrp="1"/>
          </p:cNvSpPr>
          <p:nvPr>
            <p:ph type="body" sz="quarter" idx="13" hasCustomPrompt="1"/>
          </p:nvPr>
        </p:nvSpPr>
        <p:spPr>
          <a:xfrm>
            <a:off x="879396" y="2781835"/>
            <a:ext cx="5072142" cy="2585323"/>
          </a:xfrm>
          <a:prstGeom prst="rect">
            <a:avLst/>
          </a:prstGeom>
        </p:spPr>
        <p:txBody>
          <a:bodyPr vert="horz" wrap="square" lIns="0" tIns="0" rIns="0" bIns="0" anchor="t" anchorCtr="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sz="1400" baseline="0">
                <a:solidFill>
                  <a:srgbClr val="454341"/>
                </a:solidFill>
              </a:defRPr>
            </a:lvl1pPr>
            <a:lvl2pPr marL="457200" indent="0">
              <a:buNone/>
              <a:defRPr sz="1400">
                <a:solidFill>
                  <a:schemeClr val="accent1"/>
                </a:solidFill>
              </a:defRPr>
            </a:lvl2pPr>
            <a:lvl3pPr>
              <a:defRPr sz="1400">
                <a:solidFill>
                  <a:schemeClr val="accent1"/>
                </a:solidFill>
              </a:defRPr>
            </a:lvl3pPr>
            <a:lvl4pPr>
              <a:defRPr sz="1400">
                <a:solidFill>
                  <a:schemeClr val="accent1"/>
                </a:solidFill>
              </a:defRPr>
            </a:lvl4pPr>
            <a:lvl5pPr>
              <a:defRPr sz="1400">
                <a:solidFill>
                  <a:schemeClr val="accent1"/>
                </a:solidFill>
              </a:defRPr>
            </a:lvl5pPr>
          </a:lstStyle>
          <a:p>
            <a:pPr lvl="0"/>
            <a:r>
              <a:rPr lang="en-US"/>
              <a:t>Body copy here, set at 14pt. Setting for body text (which should be preset within the template:</a:t>
            </a:r>
            <a:br>
              <a:rPr lang="en-US"/>
            </a:br>
            <a:r>
              <a:rPr lang="en-US"/>
              <a:t>Paragraph &gt; Idents &amp; Spacing &gt; General alignment: Left. Paragraph &gt; Idents &amp; Spacing &gt; Indentation &gt; Before text 0cm </a:t>
            </a:r>
            <a:br>
              <a:rPr lang="en-US"/>
            </a:br>
            <a:r>
              <a:rPr lang="en-US"/>
              <a:t>Paragraph &gt; Idents &amp; Spacing &gt; Spacing &gt; Before &gt; 10pt Paragraph &gt; Idents &amp; Spacing &gt; Spacing &gt; After &gt; 0pt Paragraph &gt; Idents &amp; Spacing &gt; Line Spacing &gt; Single</a:t>
            </a:r>
            <a:br>
              <a:rPr lang="en-US"/>
            </a:br>
            <a:r>
              <a:rPr lang="en-US"/>
              <a:t>Be careful when copying text over from other sources as these setting could be lost. To copy text into this template correctly, you will need to either Insert &gt; Textbox (and draw one) to maintain the correct settings OR copy it straight into one of the textboxes generated from a master Layout, such as this one. </a:t>
            </a:r>
          </a:p>
        </p:txBody>
      </p:sp>
      <p:sp>
        <p:nvSpPr>
          <p:cNvPr id="11" name="Text Placeholder 9"/>
          <p:cNvSpPr>
            <a:spLocks noGrp="1"/>
          </p:cNvSpPr>
          <p:nvPr>
            <p:ph type="body" sz="quarter" idx="14" hasCustomPrompt="1"/>
          </p:nvPr>
        </p:nvSpPr>
        <p:spPr>
          <a:xfrm>
            <a:off x="6456363" y="2785477"/>
            <a:ext cx="5040312" cy="1292662"/>
          </a:xfrm>
          <a:prstGeom prst="rect">
            <a:avLst/>
          </a:prstGeom>
        </p:spPr>
        <p:txBody>
          <a:bodyPr vert="horz" wrap="square" lIns="0" tIns="0" rIns="0" bIns="0" anchor="t" anchorCtr="0">
            <a:sp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sz="1400" baseline="0">
                <a:solidFill>
                  <a:srgbClr val="454341"/>
                </a:solidFill>
              </a:defRPr>
            </a:lvl1pPr>
            <a:lvl2pPr marL="457200" indent="0">
              <a:buNone/>
              <a:defRPr sz="1400">
                <a:solidFill>
                  <a:schemeClr val="accent1"/>
                </a:solidFill>
              </a:defRPr>
            </a:lvl2pPr>
            <a:lvl3pPr>
              <a:defRPr sz="1400">
                <a:solidFill>
                  <a:schemeClr val="accent1"/>
                </a:solidFill>
              </a:defRPr>
            </a:lvl3pPr>
            <a:lvl4pPr>
              <a:defRPr sz="1400">
                <a:solidFill>
                  <a:schemeClr val="accent1"/>
                </a:solidFill>
              </a:defRPr>
            </a:lvl4pPr>
            <a:lvl5pPr>
              <a:defRPr sz="1400">
                <a:solidFill>
                  <a:schemeClr val="accent1"/>
                </a:solidFill>
              </a:defRPr>
            </a:lvl5pPr>
          </a:lstStyle>
          <a:p>
            <a:pPr lvl="0"/>
            <a:r>
              <a:rPr lang="en-US"/>
              <a:t>Format Shape &gt; TEXT OPTIONS &gt; Textbox &gt; Vertical alignment: Top </a:t>
            </a:r>
            <a:br>
              <a:rPr lang="en-US"/>
            </a:br>
            <a:r>
              <a:rPr lang="en-US"/>
              <a:t>Format Shape &gt; TEXT OPTIONS &gt; Textbox &gt; Text direction: Horizontal </a:t>
            </a:r>
            <a:br>
              <a:rPr lang="en-US"/>
            </a:br>
            <a:r>
              <a:rPr lang="en-US"/>
              <a:t>Format Shape &gt; TEXT OPTIONS &gt; Textbox &gt; Resize shape to fit text</a:t>
            </a:r>
            <a:br>
              <a:rPr lang="en-US"/>
            </a:br>
            <a:r>
              <a:rPr lang="en-US"/>
              <a:t>Format Shape &gt; TEXT OPTIONS &gt; Textbox &gt; Left/Right/Top/Bottom margins: 0cm</a:t>
            </a:r>
            <a:br>
              <a:rPr lang="en-US"/>
            </a:br>
            <a:r>
              <a:rPr lang="en-US"/>
              <a:t>TICK: Wrap text in shape</a:t>
            </a:r>
          </a:p>
        </p:txBody>
      </p:sp>
      <p:sp>
        <p:nvSpPr>
          <p:cNvPr id="13" name="Text Placeholder 8"/>
          <p:cNvSpPr>
            <a:spLocks noGrp="1"/>
          </p:cNvSpPr>
          <p:nvPr>
            <p:ph type="body" sz="quarter" idx="15" hasCustomPrompt="1"/>
          </p:nvPr>
        </p:nvSpPr>
        <p:spPr>
          <a:xfrm>
            <a:off x="879337" y="1703856"/>
            <a:ext cx="10617338" cy="830997"/>
          </a:xfrm>
          <a:prstGeom prst="rect">
            <a:avLst/>
          </a:prstGeom>
        </p:spPr>
        <p:txBody>
          <a:bodyPr wrap="square" lIns="0" tIns="0" rIns="0" bIns="0">
            <a:spAutoFit/>
          </a:bodyPr>
          <a:lstStyle>
            <a:lvl1pPr marL="0" indent="0">
              <a:lnSpc>
                <a:spcPct val="100000"/>
              </a:lnSpc>
              <a:buNone/>
              <a:defRPr sz="1800">
                <a:solidFill>
                  <a:srgbClr val="454341"/>
                </a:solidFill>
              </a:defRPr>
            </a:lvl1pPr>
          </a:lstStyle>
          <a:p>
            <a:pPr lvl="0"/>
            <a:r>
              <a:rPr lang="en-GB"/>
              <a:t>Subtitle, two lines preference, four lines maximum, set at 18pt. Subtitles that are one or two lines of text – below text boxes align to the top guide line. Subtitles that are three lines of text – below text boxes align to the middle guide line. Subtitles that are four lines of text – below text boxes align to the bottom guide line.</a:t>
            </a:r>
          </a:p>
        </p:txBody>
      </p:sp>
      <p:sp>
        <p:nvSpPr>
          <p:cNvPr id="2" name="Footer Placeholder 4">
            <a:extLst>
              <a:ext uri="{FF2B5EF4-FFF2-40B4-BE49-F238E27FC236}">
                <a16:creationId xmlns:a16="http://schemas.microsoft.com/office/drawing/2014/main" id="{14F8A9A4-915A-9960-67A7-1BA4A4E50A5D}"/>
              </a:ext>
            </a:extLst>
          </p:cNvPr>
          <p:cNvSpPr>
            <a:spLocks noGrp="1"/>
          </p:cNvSpPr>
          <p:nvPr>
            <p:ph type="ftr" sz="quarter" idx="3"/>
          </p:nvPr>
        </p:nvSpPr>
        <p:spPr>
          <a:xfrm>
            <a:off x="877947" y="6406416"/>
            <a:ext cx="10777678" cy="123111"/>
          </a:xfrm>
          <a:prstGeom prst="rect">
            <a:avLst/>
          </a:prstGeom>
        </p:spPr>
        <p:txBody>
          <a:bodyPr vert="horz" lIns="0" tIns="0" rIns="0" bIns="0" rtlCol="0" anchor="b" anchorCtr="0"/>
          <a:lstStyle>
            <a:lvl1pPr algn="l">
              <a:defRPr sz="1000">
                <a:solidFill>
                  <a:srgbClr val="454341"/>
                </a:solidFill>
                <a:latin typeface="+mn-lt"/>
                <a:ea typeface="Verdana" panose="020B0604030504040204" pitchFamily="34" charset="0"/>
                <a:cs typeface="Verdana" panose="020B0604030504040204" pitchFamily="34" charset="0"/>
              </a:defRPr>
            </a:lvl1pPr>
          </a:lstStyle>
          <a:p>
            <a:r>
              <a:rPr lang="en-US" b="1"/>
              <a:t>Base: </a:t>
            </a:r>
            <a:r>
              <a:rPr lang="en-US"/>
              <a:t>text before colon bold, text after first letter shouldn’t be a capital, set at 10pt, vertical alignment set to ‘Bottom’. All footer info to go here including * notes – just start a new sentence.</a:t>
            </a:r>
          </a:p>
        </p:txBody>
      </p:sp>
    </p:spTree>
    <p:extLst>
      <p:ext uri="{BB962C8B-B14F-4D97-AF65-F5344CB8AC3E}">
        <p14:creationId xmlns:p14="http://schemas.microsoft.com/office/powerpoint/2010/main" val="3179980067"/>
      </p:ext>
    </p:extLst>
  </p:cSld>
  <p:clrMapOvr>
    <a:masterClrMapping/>
  </p:clrMapOvr>
  <p:extLst>
    <p:ext uri="{DCECCB84-F9BA-43D5-87BE-67443E8EF086}">
      <p15:sldGuideLst xmlns:p15="http://schemas.microsoft.com/office/powerpoint/2012/main">
        <p15:guide id="1" orient="horz" pos="1071" userDrawn="1">
          <p15:clr>
            <a:srgbClr val="FBAE40"/>
          </p15:clr>
        </p15:guide>
        <p15:guide id="2" orient="horz" pos="1525" userDrawn="1">
          <p15:clr>
            <a:srgbClr val="FBAE40"/>
          </p15:clr>
        </p15:guide>
        <p15:guide id="3" orient="horz" pos="1616" userDrawn="1">
          <p15:clr>
            <a:srgbClr val="FBAE40"/>
          </p15:clr>
        </p15:guide>
        <p15:guide id="4" orient="horz" pos="1752"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Divider: blue">
    <p:spTree>
      <p:nvGrpSpPr>
        <p:cNvPr id="1" name=""/>
        <p:cNvGrpSpPr/>
        <p:nvPr/>
      </p:nvGrpSpPr>
      <p:grpSpPr>
        <a:xfrm>
          <a:off x="0" y="0"/>
          <a:ext cx="0" cy="0"/>
          <a:chOff x="0" y="0"/>
          <a:chExt cx="0" cy="0"/>
        </a:xfrm>
      </p:grpSpPr>
      <p:sp>
        <p:nvSpPr>
          <p:cNvPr id="4" name="Title Placeholder 10"/>
          <p:cNvSpPr>
            <a:spLocks noGrp="1"/>
          </p:cNvSpPr>
          <p:nvPr>
            <p:ph type="title" hasCustomPrompt="1"/>
          </p:nvPr>
        </p:nvSpPr>
        <p:spPr>
          <a:xfrm>
            <a:off x="515937" y="604894"/>
            <a:ext cx="11160125" cy="720518"/>
          </a:xfrm>
          <a:prstGeom prst="rect">
            <a:avLst/>
          </a:prstGeom>
        </p:spPr>
        <p:txBody>
          <a:bodyPr vert="horz" wrap="square" lIns="0" tIns="0" rIns="0" bIns="0" rtlCol="0" anchor="t" anchorCtr="0">
            <a:spAutoFit/>
          </a:bodyPr>
          <a:lstStyle>
            <a:lvl1pPr>
              <a:lnSpc>
                <a:spcPts val="2800"/>
              </a:lnSpc>
              <a:defRPr sz="2800">
                <a:solidFill>
                  <a:srgbClr val="454341"/>
                </a:solidFill>
              </a:defRPr>
            </a:lvl1pPr>
          </a:lstStyle>
          <a:p>
            <a:r>
              <a:rPr lang="en-US"/>
              <a:t>1. SECTION TITLE, SET AT 28PT, MAXIMUM OF THREE LINES THEN USE SUBTITLE BOX WITH WHITE ICON</a:t>
            </a:r>
            <a:endParaRPr lang="en-GB"/>
          </a:p>
        </p:txBody>
      </p:sp>
      <p:sp>
        <p:nvSpPr>
          <p:cNvPr id="5" name="Footer Placeholder 4">
            <a:extLst>
              <a:ext uri="{FF2B5EF4-FFF2-40B4-BE49-F238E27FC236}">
                <a16:creationId xmlns:a16="http://schemas.microsoft.com/office/drawing/2014/main" id="{898843F0-2059-FB4B-B97B-CBF2F71FE129}"/>
              </a:ext>
            </a:extLst>
          </p:cNvPr>
          <p:cNvSpPr>
            <a:spLocks noGrp="1"/>
          </p:cNvSpPr>
          <p:nvPr>
            <p:ph type="ftr" sz="quarter" idx="3"/>
          </p:nvPr>
        </p:nvSpPr>
        <p:spPr>
          <a:xfrm>
            <a:off x="556683" y="6347458"/>
            <a:ext cx="10069448" cy="153888"/>
          </a:xfrm>
          <a:prstGeom prst="rect">
            <a:avLst/>
          </a:prstGeom>
        </p:spPr>
        <p:txBody>
          <a:bodyPr vert="horz" lIns="0" tIns="0" rIns="0" bIns="0" rtlCol="0" anchor="b" anchorCtr="0">
            <a:spAutoFit/>
          </a:bodyPr>
          <a:lstStyle>
            <a:lvl1pPr algn="l">
              <a:defRPr sz="1000">
                <a:solidFill>
                  <a:srgbClr val="454341"/>
                </a:solidFill>
                <a:latin typeface="+mn-lt"/>
                <a:ea typeface="Verdana" panose="020B0604030504040204" pitchFamily="34" charset="0"/>
                <a:cs typeface="Verdana" panose="020B0604030504040204" pitchFamily="34" charset="0"/>
              </a:defRPr>
            </a:lvl1pPr>
          </a:lstStyle>
          <a:p>
            <a:r>
              <a:rPr lang="en-US" b="1"/>
              <a:t>Base: </a:t>
            </a:r>
            <a:r>
              <a:rPr lang="en-US"/>
              <a:t>text before colon bold, text after first letter shouldn’t be a capital, set at 10pt, vertical alignment set to ‘Bottom’. All footer info to go here including * notes – just start a new sentence.</a:t>
            </a:r>
          </a:p>
        </p:txBody>
      </p:sp>
      <p:sp>
        <p:nvSpPr>
          <p:cNvPr id="7" name="Text Placeholder 6"/>
          <p:cNvSpPr>
            <a:spLocks noGrp="1"/>
          </p:cNvSpPr>
          <p:nvPr>
            <p:ph type="body" sz="quarter" idx="11" hasCustomPrompt="1"/>
          </p:nvPr>
        </p:nvSpPr>
        <p:spPr>
          <a:xfrm>
            <a:off x="515938" y="1986745"/>
            <a:ext cx="7272337" cy="1292662"/>
          </a:xfrm>
          <a:prstGeom prst="rect">
            <a:avLst/>
          </a:prstGeom>
        </p:spPr>
        <p:txBody>
          <a:bodyPr wrap="square" lIns="0" tIns="0" rIns="0" bIns="0">
            <a:spAutoFit/>
          </a:bodyPr>
          <a:lstStyle>
            <a:lvl1pPr marL="0" indent="0">
              <a:lnSpc>
                <a:spcPct val="100000"/>
              </a:lnSpc>
              <a:buNone/>
              <a:defRPr baseline="0">
                <a:solidFill>
                  <a:srgbClr val="454341"/>
                </a:solidFill>
              </a:defRPr>
            </a:lvl1pPr>
          </a:lstStyle>
          <a:p>
            <a:pPr lvl="0"/>
            <a:r>
              <a:rPr lang="en-GB"/>
              <a:t>Think about using ampersands or colons on divider pages to save space &amp; look tidy. Delete this box &amp; footer if not in use. </a:t>
            </a:r>
          </a:p>
        </p:txBody>
      </p:sp>
      <p:sp>
        <p:nvSpPr>
          <p:cNvPr id="6" name="Rectangle 5">
            <a:extLst>
              <a:ext uri="{FF2B5EF4-FFF2-40B4-BE49-F238E27FC236}">
                <a16:creationId xmlns:a16="http://schemas.microsoft.com/office/drawing/2014/main" id="{93AD133B-B040-2190-0DCF-68A195EB94AE}"/>
              </a:ext>
            </a:extLst>
          </p:cNvPr>
          <p:cNvSpPr/>
          <p:nvPr userDrawn="1"/>
        </p:nvSpPr>
        <p:spPr>
          <a:xfrm>
            <a:off x="11320988" y="6384184"/>
            <a:ext cx="354920" cy="123111"/>
          </a:xfrm>
          <a:prstGeom prst="rect">
            <a:avLst/>
          </a:prstGeom>
        </p:spPr>
        <p:txBody>
          <a:bodyPr wrap="square" lIns="0" tIns="0" rIns="0" bIns="0" anchor="b" anchorCtr="0">
            <a:spAutoFit/>
          </a:bodyPr>
          <a:lstStyle/>
          <a:p>
            <a:pPr algn="r"/>
            <a:fld id="{C5283808-45C9-A34F-A585-CE10DC679CA9}" type="slidenum">
              <a:rPr lang="en-GB" sz="800" smtClean="0">
                <a:solidFill>
                  <a:srgbClr val="454341"/>
                </a:solidFill>
              </a:rPr>
              <a:pPr algn="r"/>
              <a:t>‹#›</a:t>
            </a:fld>
            <a:endParaRPr lang="en-GB" sz="800">
              <a:solidFill>
                <a:srgbClr val="454341"/>
              </a:solidFill>
            </a:endParaRPr>
          </a:p>
        </p:txBody>
      </p:sp>
    </p:spTree>
    <p:extLst>
      <p:ext uri="{BB962C8B-B14F-4D97-AF65-F5344CB8AC3E}">
        <p14:creationId xmlns:p14="http://schemas.microsoft.com/office/powerpoint/2010/main" val="3061409146"/>
      </p:ext>
    </p:extLst>
  </p:cSld>
  <p:clrMapOvr>
    <a:masterClrMapping/>
  </p:clrMapOvr>
  <p:hf hdr="0" dt="0"/>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2F80C6-BEEB-45B0-2665-3820207448F9}"/>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GB"/>
              <a:t>Click to edit Master title style</a:t>
            </a:r>
          </a:p>
        </p:txBody>
      </p:sp>
      <p:sp>
        <p:nvSpPr>
          <p:cNvPr id="3" name="Subtitle 2">
            <a:extLst>
              <a:ext uri="{FF2B5EF4-FFF2-40B4-BE49-F238E27FC236}">
                <a16:creationId xmlns:a16="http://schemas.microsoft.com/office/drawing/2014/main" id="{3B3769E0-ED14-A4A5-C6A4-C42ED06C699C}"/>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Tree>
    <p:extLst>
      <p:ext uri="{BB962C8B-B14F-4D97-AF65-F5344CB8AC3E}">
        <p14:creationId xmlns:p14="http://schemas.microsoft.com/office/powerpoint/2010/main" val="227901864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4.xml"/><Relationship Id="rId5" Type="http://schemas.openxmlformats.org/officeDocument/2006/relationships/image" Target="../media/image3.png"/><Relationship Id="rId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Rectangle 1"/>
          <p:cNvSpPr/>
          <p:nvPr userDrawn="1"/>
        </p:nvSpPr>
        <p:spPr>
          <a:xfrm>
            <a:off x="11321143" y="6390803"/>
            <a:ext cx="354920" cy="123111"/>
          </a:xfrm>
          <a:prstGeom prst="rect">
            <a:avLst/>
          </a:prstGeom>
        </p:spPr>
        <p:txBody>
          <a:bodyPr wrap="square" lIns="0" tIns="0" rIns="0" bIns="0" anchor="b" anchorCtr="0">
            <a:spAutoFit/>
          </a:bodyPr>
          <a:lstStyle/>
          <a:p>
            <a:pPr algn="r"/>
            <a:fld id="{C5283808-45C9-A34F-A585-CE10DC679CA9}" type="slidenum">
              <a:rPr lang="en-GB" sz="800" smtClean="0">
                <a:solidFill>
                  <a:srgbClr val="454341"/>
                </a:solidFill>
              </a:rPr>
              <a:pPr algn="r"/>
              <a:t>‹#›</a:t>
            </a:fld>
            <a:endParaRPr lang="en-GB" sz="800">
              <a:solidFill>
                <a:srgbClr val="454341"/>
              </a:solidFill>
            </a:endParaRPr>
          </a:p>
        </p:txBody>
      </p:sp>
    </p:spTree>
    <p:extLst>
      <p:ext uri="{BB962C8B-B14F-4D97-AF65-F5344CB8AC3E}">
        <p14:creationId xmlns:p14="http://schemas.microsoft.com/office/powerpoint/2010/main" val="1733996642"/>
      </p:ext>
    </p:extLst>
  </p:cSld>
  <p:clrMap bg1="lt1" tx1="dk1" bg2="lt2" tx2="dk2" accent1="accent1" accent2="accent2" accent3="accent3" accent4="accent4" accent5="accent5" accent6="accent6" hlink="hlink" folHlink="folHlink"/>
  <p:sldLayoutIdLst>
    <p:sldLayoutId id="2147483684" r:id="rId1"/>
    <p:sldLayoutId id="2147483663" r:id="rId2"/>
    <p:sldLayoutId id="2147483752" r:id="rId3"/>
  </p:sldLayoutIdLst>
  <p:hf hdr="0" dt="0"/>
  <p:txStyles>
    <p:titleStyle>
      <a:lvl1pPr marL="0" indent="0" algn="l" defTabSz="914400" rtl="0" eaLnBrk="1" latinLnBrk="0" hangingPunct="1">
        <a:lnSpc>
          <a:spcPct val="100000"/>
        </a:lnSpc>
        <a:spcBef>
          <a:spcPct val="0"/>
        </a:spcBef>
        <a:buNone/>
        <a:tabLst>
          <a:tab pos="4043363" algn="l"/>
        </a:tabLst>
        <a:defRPr sz="2800" b="1" kern="1200" baseline="0">
          <a:solidFill>
            <a:schemeClr val="accent1"/>
          </a:solidFill>
          <a:latin typeface="+mj-lt"/>
          <a:ea typeface="SimSun" panose="02010600030101010101" pitchFamily="2"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88">
          <p15:clr>
            <a:srgbClr val="F26B43"/>
          </p15:clr>
        </p15:guide>
        <p15:guide id="2" pos="551" userDrawn="1">
          <p15:clr>
            <a:srgbClr val="F26B43"/>
          </p15:clr>
        </p15:guide>
        <p15:guide id="3" pos="7242" userDrawn="1">
          <p15:clr>
            <a:srgbClr val="F26B43"/>
          </p15:clr>
        </p15:guide>
        <p15:guide id="4" orient="horz" pos="391" userDrawn="1">
          <p15:clr>
            <a:srgbClr val="F26B43"/>
          </p15:clr>
        </p15:guide>
        <p15:guide id="5" pos="3749" userDrawn="1">
          <p15:clr>
            <a:srgbClr val="F26B43"/>
          </p15:clr>
        </p15:guide>
        <p15:guide id="6" orient="horz" pos="3974" userDrawn="1">
          <p15:clr>
            <a:srgbClr val="F26B43"/>
          </p15:clr>
        </p15:guide>
        <p15:guide id="7" pos="4067" userDrawn="1">
          <p15:clr>
            <a:srgbClr val="F26B43"/>
          </p15:clr>
        </p15:guide>
        <p15:guide id="8" orient="horz" pos="504" userDrawn="1">
          <p15:clr>
            <a:srgbClr val="F26B43"/>
          </p15:clr>
        </p15:guide>
        <p15:guide id="9" pos="2547" userDrawn="1">
          <p15:clr>
            <a:srgbClr val="F26B43"/>
          </p15:clr>
        </p15:guide>
        <p15:guide id="10" pos="2910" userDrawn="1">
          <p15:clr>
            <a:srgbClr val="F26B43"/>
          </p15:clr>
        </p15:guide>
        <p15:guide id="11" pos="4883" userDrawn="1">
          <p15:clr>
            <a:srgbClr val="F26B43"/>
          </p15:clr>
        </p15:guide>
        <p15:guide id="12" pos="5246"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8" name="Title 1"/>
          <p:cNvSpPr txBox="1">
            <a:spLocks/>
          </p:cNvSpPr>
          <p:nvPr userDrawn="1"/>
        </p:nvSpPr>
        <p:spPr>
          <a:xfrm>
            <a:off x="518699" y="557241"/>
            <a:ext cx="6241816" cy="498598"/>
          </a:xfrm>
          <a:prstGeom prst="rect">
            <a:avLst/>
          </a:prstGeom>
        </p:spPr>
        <p:txBody>
          <a:bodyPr lIns="0" tIns="0" rIns="0" bIns="0">
            <a:spAutoFit/>
          </a:bodyPr>
          <a:lstStyle>
            <a:lvl1pPr algn="l" defTabSz="914400" rtl="0" eaLnBrk="1" latinLnBrk="0" hangingPunct="1">
              <a:lnSpc>
                <a:spcPct val="90000"/>
              </a:lnSpc>
              <a:spcBef>
                <a:spcPct val="0"/>
              </a:spcBef>
              <a:buNone/>
              <a:defRPr sz="4400" b="1" kern="1200" baseline="0">
                <a:solidFill>
                  <a:schemeClr val="tx1"/>
                </a:solidFill>
                <a:latin typeface="+mj-lt"/>
                <a:ea typeface="+mj-ea"/>
                <a:cs typeface="+mj-cs"/>
              </a:defRPr>
            </a:lvl1pPr>
          </a:lstStyle>
          <a:p>
            <a:r>
              <a:rPr lang="en-US" sz="3600">
                <a:solidFill>
                  <a:srgbClr val="454341"/>
                </a:solidFill>
              </a:rPr>
              <a:t>FOR MORE INFORMATION</a:t>
            </a:r>
            <a:endParaRPr lang="en-GB" sz="3600">
              <a:solidFill>
                <a:srgbClr val="454341"/>
              </a:solidFill>
            </a:endParaRPr>
          </a:p>
        </p:txBody>
      </p:sp>
      <p:pic>
        <p:nvPicPr>
          <p:cNvPr id="2" name="Picture 1">
            <a:extLst>
              <a:ext uri="{FF2B5EF4-FFF2-40B4-BE49-F238E27FC236}">
                <a16:creationId xmlns:a16="http://schemas.microsoft.com/office/drawing/2014/main" id="{53B4FA72-3595-8734-CFF4-59EA42174033}"/>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8619564" y="482813"/>
            <a:ext cx="3144335" cy="660124"/>
          </a:xfrm>
          <a:prstGeom prst="rect">
            <a:avLst/>
          </a:prstGeom>
        </p:spPr>
      </p:pic>
      <p:pic>
        <p:nvPicPr>
          <p:cNvPr id="9" name="Picture 8" descr="A black and grey square with a square and a square with a square with a square with a square with a square with a square with a square with a square with a square with a square with&#10;&#10;Description automatically generated">
            <a:extLst>
              <a:ext uri="{FF2B5EF4-FFF2-40B4-BE49-F238E27FC236}">
                <a16:creationId xmlns:a16="http://schemas.microsoft.com/office/drawing/2014/main" id="{101E4DAA-C5B0-7A69-54B0-8E861224412E}"/>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66957" y="3837735"/>
            <a:ext cx="1829174" cy="456506"/>
          </a:xfrm>
          <a:prstGeom prst="rect">
            <a:avLst/>
          </a:prstGeom>
        </p:spPr>
      </p:pic>
      <p:sp>
        <p:nvSpPr>
          <p:cNvPr id="10" name="Title 1">
            <a:extLst>
              <a:ext uri="{FF2B5EF4-FFF2-40B4-BE49-F238E27FC236}">
                <a16:creationId xmlns:a16="http://schemas.microsoft.com/office/drawing/2014/main" id="{538CF942-A20D-475E-AB1B-41AB8C06E758}"/>
              </a:ext>
            </a:extLst>
          </p:cNvPr>
          <p:cNvSpPr txBox="1">
            <a:spLocks/>
          </p:cNvSpPr>
          <p:nvPr userDrawn="1"/>
        </p:nvSpPr>
        <p:spPr>
          <a:xfrm>
            <a:off x="542828" y="4370230"/>
            <a:ext cx="6241816" cy="276999"/>
          </a:xfrm>
          <a:prstGeom prst="rect">
            <a:avLst/>
          </a:prstGeom>
        </p:spPr>
        <p:txBody>
          <a:bodyPr lIns="0" tIns="0" rIns="0" bIns="0">
            <a:spAutoFit/>
          </a:bodyPr>
          <a:lstStyle>
            <a:lvl1pPr algn="l" defTabSz="914400" rtl="0" eaLnBrk="1" latinLnBrk="0" hangingPunct="1">
              <a:lnSpc>
                <a:spcPct val="90000"/>
              </a:lnSpc>
              <a:spcBef>
                <a:spcPct val="0"/>
              </a:spcBef>
              <a:buNone/>
              <a:defRPr sz="4400" b="1" kern="1200" baseline="0">
                <a:solidFill>
                  <a:schemeClr val="tx1"/>
                </a:solidFill>
                <a:latin typeface="+mj-lt"/>
                <a:ea typeface="+mj-ea"/>
                <a:cs typeface="+mj-cs"/>
              </a:defRPr>
            </a:lvl1pPr>
          </a:lstStyle>
          <a:p>
            <a:r>
              <a:rPr lang="en-US" sz="2000" err="1">
                <a:solidFill>
                  <a:srgbClr val="454341"/>
                </a:solidFill>
              </a:rPr>
              <a:t>WeAreUndefeatable.co.uk</a:t>
            </a:r>
            <a:endParaRPr lang="en-US" sz="2000">
              <a:solidFill>
                <a:srgbClr val="454341"/>
              </a:solidFill>
            </a:endParaRPr>
          </a:p>
        </p:txBody>
      </p:sp>
      <p:pic>
        <p:nvPicPr>
          <p:cNvPr id="4" name="Picture 3" descr="A group of logos on a black background&#10;&#10;Description automatically generated">
            <a:extLst>
              <a:ext uri="{FF2B5EF4-FFF2-40B4-BE49-F238E27FC236}">
                <a16:creationId xmlns:a16="http://schemas.microsoft.com/office/drawing/2014/main" id="{F28F9072-A951-64BE-A85B-6B1A82B75F6A}"/>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531980" y="5211382"/>
            <a:ext cx="7772400" cy="1165860"/>
          </a:xfrm>
          <a:prstGeom prst="rect">
            <a:avLst/>
          </a:prstGeom>
        </p:spPr>
      </p:pic>
    </p:spTree>
    <p:extLst>
      <p:ext uri="{BB962C8B-B14F-4D97-AF65-F5344CB8AC3E}">
        <p14:creationId xmlns:p14="http://schemas.microsoft.com/office/powerpoint/2010/main" val="2896060834"/>
      </p:ext>
    </p:extLst>
  </p:cSld>
  <p:clrMap bg1="lt1" tx1="dk1" bg2="lt2" tx2="dk2" accent1="accent1" accent2="accent2" accent3="accent3" accent4="accent4" accent5="accent5" accent6="accent6" hlink="hlink" folHlink="folHlink"/>
  <p:sldLayoutIdLst>
    <p:sldLayoutId id="2147483753" r:id="rId1"/>
  </p:sldLayoutIdLst>
  <p:hf sldNum="0" hdr="0" ftr="0" dt="0"/>
  <p:txStyles>
    <p:titleStyle>
      <a:lvl1pPr algn="l" defTabSz="914400" rtl="0" eaLnBrk="1" latinLnBrk="0" hangingPunct="1">
        <a:lnSpc>
          <a:spcPct val="90000"/>
        </a:lnSpc>
        <a:spcBef>
          <a:spcPct val="0"/>
        </a:spcBef>
        <a:buNone/>
        <a:defRPr sz="4400" b="1" kern="1200" baseline="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25" userDrawn="1">
          <p15:clr>
            <a:srgbClr val="F26B43"/>
          </p15:clr>
        </p15:guide>
        <p15:guide id="2" pos="7355" userDrawn="1">
          <p15:clr>
            <a:srgbClr val="F26B43"/>
          </p15:clr>
        </p15:guide>
        <p15:guide id="3" orient="horz" pos="3974" userDrawn="1">
          <p15:clr>
            <a:srgbClr val="F26B43"/>
          </p15:clr>
        </p15:guide>
        <p15:guide id="4" orient="horz" pos="346"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5.jp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s://www.shu.ac.uk/advanced-wellbeing-research-centre/projects/etba"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8.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9.jp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mailto:weareundefeatable@ageuk.org.uk" TargetMode="Externa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s://insight-angels.datatile.eu/dashboard/ce3567c4-3941-4962-955a-9c6f29f82e22/06aec7fdc238429296b21ed0cbc9ed18" TargetMode="External"/><Relationship Id="rId1" Type="http://schemas.openxmlformats.org/officeDocument/2006/relationships/slideLayout" Target="../slideLayouts/slideLayout3.xml"/><Relationship Id="rId4" Type="http://schemas.openxmlformats.org/officeDocument/2006/relationships/image" Target="../media/image31.png"/></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1.jp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image" Target="../media/image23.png"/><Relationship Id="rId3" Type="http://schemas.openxmlformats.org/officeDocument/2006/relationships/image" Target="../media/image13.svg"/><Relationship Id="rId7" Type="http://schemas.openxmlformats.org/officeDocument/2006/relationships/image" Target="../media/image17.svg"/><Relationship Id="rId12" Type="http://schemas.openxmlformats.org/officeDocument/2006/relationships/image" Target="../media/image22.png"/><Relationship Id="rId2" Type="http://schemas.openxmlformats.org/officeDocument/2006/relationships/image" Target="../media/image12.png"/><Relationship Id="rId16" Type="http://schemas.openxmlformats.org/officeDocument/2006/relationships/hyperlink" Target="https://www.health.org.uk/reports-and-analysis/analysis/what-we-know-about-the-uk-s-working-age-health-challenge" TargetMode="External"/><Relationship Id="rId1" Type="http://schemas.openxmlformats.org/officeDocument/2006/relationships/slideLayout" Target="../slideLayouts/slideLayout1.xml"/><Relationship Id="rId6" Type="http://schemas.openxmlformats.org/officeDocument/2006/relationships/image" Target="../media/image16.png"/><Relationship Id="rId11" Type="http://schemas.openxmlformats.org/officeDocument/2006/relationships/image" Target="../media/image21.svg"/><Relationship Id="rId5" Type="http://schemas.openxmlformats.org/officeDocument/2006/relationships/image" Target="../media/image15.svg"/><Relationship Id="rId15" Type="http://schemas.openxmlformats.org/officeDocument/2006/relationships/hyperlink" Target="https://www.gov.uk/government/publications/physical-activity-applying-all-our-health/physical-activity-applying-all-our-health" TargetMode="External"/><Relationship Id="rId10" Type="http://schemas.openxmlformats.org/officeDocument/2006/relationships/image" Target="../media/image20.png"/><Relationship Id="rId4" Type="http://schemas.openxmlformats.org/officeDocument/2006/relationships/image" Target="../media/image14.png"/><Relationship Id="rId9" Type="http://schemas.openxmlformats.org/officeDocument/2006/relationships/image" Target="../media/image19.svg"/><Relationship Id="rId14" Type="http://schemas.openxmlformats.org/officeDocument/2006/relationships/image" Target="../media/image24.sv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61D1F6D1-FCCD-5656-796F-9A638D19D312}"/>
            </a:ext>
          </a:extLst>
        </p:cNvPr>
        <p:cNvGrpSpPr/>
        <p:nvPr/>
      </p:nvGrpSpPr>
      <p:grpSpPr>
        <a:xfrm>
          <a:off x="0" y="0"/>
          <a:ext cx="0" cy="0"/>
          <a:chOff x="0" y="0"/>
          <a:chExt cx="0" cy="0"/>
        </a:xfrm>
      </p:grpSpPr>
      <p:sp>
        <p:nvSpPr>
          <p:cNvPr id="21" name="coloured box">
            <a:extLst>
              <a:ext uri="{FF2B5EF4-FFF2-40B4-BE49-F238E27FC236}">
                <a16:creationId xmlns:a16="http://schemas.microsoft.com/office/drawing/2014/main" id="{EA948691-AF9B-DA0C-B4CC-C156838D5331}"/>
              </a:ext>
              <a:ext uri="{C183D7F6-B498-43B3-948B-1728B52AA6E4}">
                <adec:decorative xmlns:adec="http://schemas.microsoft.com/office/drawing/2017/decorative" val="1"/>
              </a:ext>
            </a:extLst>
          </p:cNvPr>
          <p:cNvSpPr/>
          <p:nvPr/>
        </p:nvSpPr>
        <p:spPr>
          <a:xfrm>
            <a:off x="363229" y="1807079"/>
            <a:ext cx="5562739" cy="502258"/>
          </a:xfrm>
          <a:prstGeom prst="rect">
            <a:avLst/>
          </a:prstGeom>
          <a:solidFill>
            <a:schemeClr val="tx2"/>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t" anchorCtr="0" forceAA="0" compatLnSpc="1">
            <a:prstTxWarp prst="textNoShape">
              <a:avLst/>
            </a:prstTxWarp>
            <a:spAutoFit/>
          </a:bodyPr>
          <a:lstStyle/>
          <a:p>
            <a:pPr algn="l">
              <a:spcAft>
                <a:spcPts val="1000"/>
              </a:spcAft>
            </a:pPr>
            <a:endParaRPr lang="en-GB" sz="1400" b="1" err="1"/>
          </a:p>
        </p:txBody>
      </p:sp>
      <p:sp>
        <p:nvSpPr>
          <p:cNvPr id="8" name="Title ">
            <a:extLst>
              <a:ext uri="{FF2B5EF4-FFF2-40B4-BE49-F238E27FC236}">
                <a16:creationId xmlns:a16="http://schemas.microsoft.com/office/drawing/2014/main" id="{9326CE3C-076E-F22F-4DEA-76E18E752E36}"/>
              </a:ext>
            </a:extLst>
          </p:cNvPr>
          <p:cNvSpPr txBox="1">
            <a:spLocks noGrp="1"/>
          </p:cNvSpPr>
          <p:nvPr>
            <p:ph type="title" idx="4294967295"/>
          </p:nvPr>
        </p:nvSpPr>
        <p:spPr>
          <a:xfrm>
            <a:off x="458554" y="1793632"/>
            <a:ext cx="5510352" cy="1427809"/>
          </a:xfrm>
          <a:prstGeom prst="rect">
            <a:avLst/>
          </a:prstGeom>
          <a:noFill/>
          <a:ln>
            <a:noFill/>
            <a:prstDash/>
          </a:ln>
          <a:effectLst/>
        </p:spPr>
        <p:txBody>
          <a:bodyPr rot="0" spcFirstLastPara="1" vertOverflow="overflow" horzOverflow="overflow" vert="horz" wrap="square" lIns="0" tIns="108000" rIns="0" bIns="36000" numCol="1" spcCol="0" rtlCol="0" fromWordArt="0" anchor="t" anchorCtr="0" forceAA="0" compatLnSpc="1">
            <a:prstTxWarp prst="textNoShape">
              <a:avLst/>
            </a:prstTxWarp>
            <a:spAutoFit/>
          </a:bodyPr>
          <a:lstStyle/>
          <a:p>
            <a:pPr marL="0" marR="0" lvl="0" indent="0" algn="l" defTabSz="914400" rtl="0" eaLnBrk="1" fontAlgn="auto" latinLnBrk="0" hangingPunct="1">
              <a:lnSpc>
                <a:spcPts val="3000"/>
              </a:lnSpc>
              <a:spcBef>
                <a:spcPts val="0"/>
              </a:spcBef>
              <a:spcAft>
                <a:spcPts val="1000"/>
              </a:spcAft>
              <a:buClrTx/>
              <a:buSzTx/>
              <a:buFontTx/>
              <a:buNone/>
              <a:tabLst/>
              <a:defRPr/>
            </a:pPr>
            <a:r>
              <a:rPr kumimoji="0" lang="en-GB" sz="3000" b="1" i="0" u="none" strike="noStrike" kern="1200" cap="none" spc="0" normalizeH="0" baseline="0" noProof="0" dirty="0">
                <a:ln>
                  <a:noFill/>
                </a:ln>
                <a:solidFill>
                  <a:schemeClr val="accent2"/>
                </a:solidFill>
                <a:effectLst/>
                <a:uLnTx/>
                <a:uFillTx/>
                <a:latin typeface="+mj-lt"/>
                <a:ea typeface="+mn-ea"/>
                <a:cs typeface="+mn-cs"/>
                <a:sym typeface="Nunito"/>
              </a:rPr>
              <a:t>INCREASING PHYSICAL ACTIVITY</a:t>
            </a:r>
          </a:p>
          <a:p>
            <a:pPr marL="0" marR="0" lvl="0" indent="0" algn="l" defTabSz="914400" rtl="0" eaLnBrk="1" fontAlgn="auto" latinLnBrk="0" hangingPunct="1">
              <a:lnSpc>
                <a:spcPts val="3000"/>
              </a:lnSpc>
              <a:spcBef>
                <a:spcPts val="0"/>
              </a:spcBef>
              <a:spcAft>
                <a:spcPts val="0"/>
              </a:spcAft>
              <a:buClrTx/>
              <a:buSzTx/>
              <a:buFontTx/>
              <a:buNone/>
              <a:tabLst/>
              <a:defRPr/>
            </a:pPr>
            <a:r>
              <a:rPr kumimoji="0" lang="en-GB" sz="3000" b="1" i="0" u="none" strike="noStrike" kern="1200" cap="none" spc="0" normalizeH="0" baseline="0" noProof="0" dirty="0">
                <a:ln>
                  <a:noFill/>
                </a:ln>
                <a:solidFill>
                  <a:schemeClr val="bg1"/>
                </a:solidFill>
                <a:effectLst/>
                <a:uLnTx/>
                <a:uFillTx/>
                <a:latin typeface="+mj-lt"/>
                <a:ea typeface="+mn-ea"/>
                <a:cs typeface="+mn-cs"/>
                <a:sym typeface="Nunito"/>
              </a:rPr>
              <a:t>AMONG PEOPLE WITH LONG TERM HEALTH CONDITIONS </a:t>
            </a:r>
            <a:endParaRPr kumimoji="0" lang="en-GB" sz="3000" b="0" i="0" u="none" strike="noStrike" kern="1200" cap="none" spc="0" normalizeH="0" baseline="0" noProof="0" dirty="0">
              <a:ln>
                <a:noFill/>
              </a:ln>
              <a:solidFill>
                <a:schemeClr val="bg1"/>
              </a:solidFill>
              <a:effectLst/>
              <a:uLnTx/>
              <a:uFillTx/>
              <a:latin typeface="+mn-lt"/>
              <a:ea typeface="+mn-ea"/>
              <a:cs typeface="+mn-cs"/>
            </a:endParaRPr>
          </a:p>
        </p:txBody>
      </p:sp>
      <p:sp>
        <p:nvSpPr>
          <p:cNvPr id="6" name="Sub heading">
            <a:extLst>
              <a:ext uri="{FF2B5EF4-FFF2-40B4-BE49-F238E27FC236}">
                <a16:creationId xmlns:a16="http://schemas.microsoft.com/office/drawing/2014/main" id="{3F3A88FD-59A7-962A-BD91-1C95E3A08F34}"/>
              </a:ext>
            </a:extLst>
          </p:cNvPr>
          <p:cNvSpPr txBox="1"/>
          <p:nvPr/>
        </p:nvSpPr>
        <p:spPr>
          <a:xfrm>
            <a:off x="472001" y="3384878"/>
            <a:ext cx="3421574" cy="615553"/>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spcAft>
                <a:spcPts val="1000"/>
              </a:spcAft>
            </a:pPr>
            <a:r>
              <a:rPr lang="en-GB" sz="2000" b="1" dirty="0">
                <a:solidFill>
                  <a:srgbClr val="FFFFFF"/>
                </a:solidFill>
                <a:latin typeface="Tw Cen MT"/>
                <a:ea typeface="Verdana"/>
              </a:rPr>
              <a:t>Why it matters, and what </a:t>
            </a:r>
            <a:br>
              <a:rPr lang="en-GB" sz="2000" b="1" dirty="0">
                <a:solidFill>
                  <a:srgbClr val="FFFFFF"/>
                </a:solidFill>
                <a:latin typeface="Tw Cen MT"/>
                <a:ea typeface="Verdana"/>
              </a:rPr>
            </a:br>
            <a:r>
              <a:rPr lang="en-GB" sz="2000" b="1" dirty="0">
                <a:solidFill>
                  <a:srgbClr val="FFFFFF"/>
                </a:solidFill>
                <a:latin typeface="Tw Cen MT"/>
                <a:ea typeface="Verdana"/>
              </a:rPr>
              <a:t>we know about the audience.</a:t>
            </a:r>
            <a:endParaRPr lang="en-GB" sz="1600" dirty="0"/>
          </a:p>
        </p:txBody>
      </p:sp>
      <p:pic>
        <p:nvPicPr>
          <p:cNvPr id="11" name="We Are Undefeatable logo" descr="We Are Undefeatable logo.">
            <a:extLst>
              <a:ext uri="{FF2B5EF4-FFF2-40B4-BE49-F238E27FC236}">
                <a16:creationId xmlns:a16="http://schemas.microsoft.com/office/drawing/2014/main" id="{007FC912-AD82-511F-B5F1-26EC33827376}"/>
              </a:ext>
            </a:extLst>
          </p:cNvPr>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9058201" y="647536"/>
            <a:ext cx="2645656" cy="459123"/>
          </a:xfrm>
          <a:prstGeom prst="rect">
            <a:avLst/>
          </a:prstGeom>
          <a:noFill/>
          <a:ln>
            <a:noFill/>
          </a:ln>
        </p:spPr>
      </p:pic>
      <p:pic>
        <p:nvPicPr>
          <p:cNvPr id="7" name="Charity logos" descr="Group of charity partner logos.">
            <a:extLst>
              <a:ext uri="{FF2B5EF4-FFF2-40B4-BE49-F238E27FC236}">
                <a16:creationId xmlns:a16="http://schemas.microsoft.com/office/drawing/2014/main" id="{743F7CE5-E6C1-C75C-2498-F07BC04431CD}"/>
              </a:ext>
            </a:extLst>
          </p:cNvPr>
          <p:cNvPicPr>
            <a:picLocks noChangeAspect="1"/>
          </p:cNvPicPr>
          <p:nvPr/>
        </p:nvPicPr>
        <p:blipFill>
          <a:blip r:embed="rId5"/>
          <a:srcRect t="73680" b="9024"/>
          <a:stretch/>
        </p:blipFill>
        <p:spPr>
          <a:xfrm>
            <a:off x="-6872" y="5049079"/>
            <a:ext cx="12205744" cy="1187476"/>
          </a:xfrm>
          <a:prstGeom prst="rect">
            <a:avLst/>
          </a:prstGeom>
        </p:spPr>
      </p:pic>
      <p:sp>
        <p:nvSpPr>
          <p:cNvPr id="2" name="Copyright 2025">
            <a:extLst>
              <a:ext uri="{FF2B5EF4-FFF2-40B4-BE49-F238E27FC236}">
                <a16:creationId xmlns:a16="http://schemas.microsoft.com/office/drawing/2014/main" id="{63163081-649F-DD3C-FE2C-EDDA109AC33D}"/>
              </a:ext>
            </a:extLst>
          </p:cNvPr>
          <p:cNvSpPr txBox="1"/>
          <p:nvPr/>
        </p:nvSpPr>
        <p:spPr>
          <a:xfrm>
            <a:off x="9106861" y="6236554"/>
            <a:ext cx="2743200" cy="369332"/>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r">
              <a:spcAft>
                <a:spcPts val="1000"/>
              </a:spcAft>
            </a:pPr>
            <a:r>
              <a:rPr lang="en-GB" sz="1200">
                <a:solidFill>
                  <a:srgbClr val="FFFFFF"/>
                </a:solidFill>
                <a:latin typeface="Tw Cen MT"/>
              </a:rPr>
              <a:t>Copyright 2025. </a:t>
            </a:r>
            <a:r>
              <a:rPr lang="en-GB" sz="1200">
                <a:latin typeface="Tw Cen MT"/>
                <a:ea typeface="Verdana" panose="020B0604030504040204" pitchFamily="34" charset="0"/>
              </a:rPr>
              <a:t>​</a:t>
            </a:r>
            <a:br>
              <a:rPr lang="en-GB" sz="1200">
                <a:latin typeface="Tw Cen MT"/>
                <a:ea typeface="Verdana" panose="020B0604030504040204" pitchFamily="34" charset="0"/>
              </a:rPr>
            </a:br>
            <a:r>
              <a:rPr lang="en-GB" sz="1200">
                <a:solidFill>
                  <a:srgbClr val="FFFFFF"/>
                </a:solidFill>
                <a:latin typeface="Tw Cen MT"/>
              </a:rPr>
              <a:t>We Are Undefeatable.</a:t>
            </a:r>
            <a:endParaRPr lang="en-GB" sz="1400"/>
          </a:p>
        </p:txBody>
      </p:sp>
    </p:spTree>
    <p:extLst>
      <p:ext uri="{BB962C8B-B14F-4D97-AF65-F5344CB8AC3E}">
        <p14:creationId xmlns:p14="http://schemas.microsoft.com/office/powerpoint/2010/main" val="126524485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47CC8158-A2BB-BE6E-61EB-1C528ADC7B35}"/>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1FBD8BB0-C00C-74CC-38A4-6B25E38D639B}"/>
              </a:ext>
              <a:ext uri="{C183D7F6-B498-43B3-948B-1728B52AA6E4}">
                <adec:decorative xmlns:adec="http://schemas.microsoft.com/office/drawing/2017/decorative" val="1"/>
              </a:ext>
            </a:extLst>
          </p:cNvPr>
          <p:cNvSpPr/>
          <p:nvPr/>
        </p:nvSpPr>
        <p:spPr>
          <a:xfrm>
            <a:off x="432908" y="2979501"/>
            <a:ext cx="3689913" cy="728805"/>
          </a:xfrm>
          <a:prstGeom prst="rect">
            <a:avLst/>
          </a:prstGeom>
          <a:solidFill>
            <a:schemeClr val="accent5"/>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t" anchorCtr="0" forceAA="0" compatLnSpc="1">
            <a:prstTxWarp prst="textNoShape">
              <a:avLst/>
            </a:prstTxWarp>
            <a:spAutoFit/>
          </a:bodyPr>
          <a:lstStyle/>
          <a:p>
            <a:pPr algn="l">
              <a:spcAft>
                <a:spcPts val="1000"/>
              </a:spcAft>
            </a:pPr>
            <a:endParaRPr lang="en-GB" sz="1400" b="1" err="1"/>
          </a:p>
        </p:txBody>
      </p:sp>
      <p:sp>
        <p:nvSpPr>
          <p:cNvPr id="9" name="Google Shape;160;p27">
            <a:extLst>
              <a:ext uri="{FF2B5EF4-FFF2-40B4-BE49-F238E27FC236}">
                <a16:creationId xmlns:a16="http://schemas.microsoft.com/office/drawing/2014/main" id="{19969F15-79D1-776A-2AB0-5B7D0AC4D94D}"/>
              </a:ext>
            </a:extLst>
          </p:cNvPr>
          <p:cNvSpPr txBox="1">
            <a:spLocks noGrp="1"/>
          </p:cNvSpPr>
          <p:nvPr>
            <p:ph type="title"/>
          </p:nvPr>
        </p:nvSpPr>
        <p:spPr>
          <a:xfrm>
            <a:off x="577286" y="2281687"/>
            <a:ext cx="5005367" cy="1556049"/>
          </a:xfrm>
          <a:prstGeom prst="rect">
            <a:avLst/>
          </a:prstGeom>
          <a:noFill/>
          <a:ln>
            <a:noFill/>
            <a:prstDash/>
          </a:ln>
          <a:effectLst/>
        </p:spPr>
        <p:txBody>
          <a:bodyPr rot="0" spcFirstLastPara="1" vertOverflow="overflow" horzOverflow="overflow" vert="horz" wrap="square" lIns="0" tIns="108000" rIns="0" bIns="36000" numCol="1" spcCol="0" rtlCol="0" fromWordArt="0" anchor="t" anchorCtr="0" forceAA="0" compatLnSpc="1">
            <a:prstTxWarp prst="textNoShape">
              <a:avLst/>
            </a:prstTxWarp>
            <a:spAutoFit/>
          </a:bodyPr>
          <a:lstStyle/>
          <a:p>
            <a:pPr marL="0" marR="0" lvl="0" indent="0" algn="l" defTabSz="914400" rtl="0" eaLnBrk="1" fontAlgn="auto" latinLnBrk="0" hangingPunct="1">
              <a:lnSpc>
                <a:spcPts val="4500"/>
              </a:lnSpc>
              <a:spcBef>
                <a:spcPts val="0"/>
              </a:spcBef>
              <a:spcAft>
                <a:spcPts val="1000"/>
              </a:spcAft>
              <a:buClrTx/>
              <a:buSzTx/>
              <a:buFontTx/>
              <a:buNone/>
              <a:tabLst/>
              <a:defRPr/>
            </a:pPr>
            <a:r>
              <a:rPr kumimoji="0" lang="en-GB" sz="4500" b="1" i="0" u="none" strike="noStrike" kern="1200" cap="none" spc="0" normalizeH="0" baseline="0" noProof="0" dirty="0">
                <a:ln>
                  <a:noFill/>
                </a:ln>
                <a:solidFill>
                  <a:schemeClr val="bg1"/>
                </a:solidFill>
                <a:effectLst/>
                <a:uLnTx/>
                <a:uFillTx/>
                <a:latin typeface="+mj-lt"/>
                <a:ea typeface="+mn-ea"/>
                <a:cs typeface="+mn-cs"/>
                <a:sym typeface="Nunito"/>
              </a:rPr>
              <a:t>TARGET AUDIENCE</a:t>
            </a:r>
          </a:p>
          <a:p>
            <a:pPr marL="0" marR="0" lvl="0" indent="0" algn="l" defTabSz="914400" rtl="0" eaLnBrk="1" fontAlgn="auto" latinLnBrk="0" hangingPunct="1">
              <a:lnSpc>
                <a:spcPts val="4500"/>
              </a:lnSpc>
              <a:spcBef>
                <a:spcPts val="0"/>
              </a:spcBef>
              <a:spcAft>
                <a:spcPts val="1000"/>
              </a:spcAft>
              <a:buClrTx/>
              <a:buSzTx/>
              <a:buFontTx/>
              <a:buNone/>
              <a:tabLst/>
              <a:defRPr/>
            </a:pPr>
            <a:r>
              <a:rPr kumimoji="0" lang="en-GB" sz="4500" b="1" i="0" u="none" strike="noStrike" kern="1200" cap="none" spc="0" normalizeH="0" baseline="0" noProof="0" dirty="0">
                <a:ln>
                  <a:noFill/>
                </a:ln>
                <a:solidFill>
                  <a:srgbClr val="4F2483"/>
                </a:solidFill>
                <a:effectLst/>
                <a:uLnTx/>
                <a:uFillTx/>
                <a:latin typeface="+mj-lt"/>
                <a:ea typeface="+mn-ea"/>
                <a:cs typeface="+mn-cs"/>
                <a:sym typeface="Nunito"/>
              </a:rPr>
              <a:t>KEY INSIGHTS</a:t>
            </a:r>
            <a:endParaRPr kumimoji="0" lang="en-GB" sz="4500" b="0" i="0" u="none" strike="noStrike" kern="1200" cap="none" spc="0" normalizeH="0" baseline="0" noProof="0" dirty="0">
              <a:ln>
                <a:noFill/>
              </a:ln>
              <a:solidFill>
                <a:srgbClr val="4F2483"/>
              </a:solidFill>
              <a:effectLst/>
              <a:uLnTx/>
              <a:uFillTx/>
              <a:latin typeface="+mn-lt"/>
              <a:ea typeface="+mn-ea"/>
              <a:cs typeface="+mn-cs"/>
            </a:endParaRPr>
          </a:p>
        </p:txBody>
      </p:sp>
      <p:pic>
        <p:nvPicPr>
          <p:cNvPr id="6" name="Google Shape;179;p10">
            <a:extLst>
              <a:ext uri="{FF2B5EF4-FFF2-40B4-BE49-F238E27FC236}">
                <a16:creationId xmlns:a16="http://schemas.microsoft.com/office/drawing/2014/main" id="{EBF2AD42-E536-73E4-DFF0-5C982721336B}"/>
              </a:ext>
              <a:ext uri="{C183D7F6-B498-43B3-948B-1728B52AA6E4}">
                <adec:decorative xmlns:adec="http://schemas.microsoft.com/office/drawing/2017/decorative" val="1"/>
              </a:ext>
            </a:extLst>
          </p:cNvPr>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9058201" y="604239"/>
            <a:ext cx="2645656" cy="459123"/>
          </a:xfrm>
          <a:prstGeom prst="rect">
            <a:avLst/>
          </a:prstGeom>
          <a:noFill/>
          <a:ln>
            <a:noFill/>
          </a:ln>
        </p:spPr>
      </p:pic>
    </p:spTree>
    <p:extLst>
      <p:ext uri="{BB962C8B-B14F-4D97-AF65-F5344CB8AC3E}">
        <p14:creationId xmlns:p14="http://schemas.microsoft.com/office/powerpoint/2010/main" val="33153442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4F2483"/>
        </a:solid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D91FDC09-EAD8-1415-9479-79DFE3D42A52}"/>
              </a:ext>
            </a:extLst>
          </p:cNvPr>
          <p:cNvSpPr>
            <a:spLocks noGrp="1"/>
          </p:cNvSpPr>
          <p:nvPr>
            <p:ph type="title"/>
          </p:nvPr>
        </p:nvSpPr>
        <p:spPr>
          <a:xfrm>
            <a:off x="905211" y="522136"/>
            <a:ext cx="6866184" cy="359073"/>
          </a:xfrm>
        </p:spPr>
        <p:txBody>
          <a:bodyPr/>
          <a:lstStyle/>
          <a:p>
            <a:pPr defTabSz="1219170">
              <a:defRPr/>
            </a:pPr>
            <a:r>
              <a:rPr lang="en" sz="2500" b="1" dirty="0">
                <a:solidFill>
                  <a:schemeClr val="bg1"/>
                </a:solidFill>
                <a:latin typeface="Tw Cen MT" panose="020B0602020104020603" pitchFamily="34" charset="0"/>
                <a:sym typeface="Nunito"/>
              </a:rPr>
              <a:t>TARGET AUDIENCE: KEY INSIGHTS</a:t>
            </a:r>
            <a:endParaRPr lang="en-US" sz="1600" dirty="0">
              <a:solidFill>
                <a:schemeClr val="bg1"/>
              </a:solidFill>
            </a:endParaRPr>
          </a:p>
        </p:txBody>
      </p:sp>
      <p:sp>
        <p:nvSpPr>
          <p:cNvPr id="22" name="Rectangle 21">
            <a:extLst>
              <a:ext uri="{FF2B5EF4-FFF2-40B4-BE49-F238E27FC236}">
                <a16:creationId xmlns:a16="http://schemas.microsoft.com/office/drawing/2014/main" id="{B9FF7710-DCB1-8EE6-BA77-8C0D24C7DF60}"/>
              </a:ext>
            </a:extLst>
          </p:cNvPr>
          <p:cNvSpPr/>
          <p:nvPr/>
        </p:nvSpPr>
        <p:spPr>
          <a:xfrm>
            <a:off x="885579" y="1186670"/>
            <a:ext cx="6866183" cy="1194512"/>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2400"/>
              </a:spcBef>
              <a:spcAft>
                <a:spcPts val="0"/>
              </a:spcAft>
              <a:buClrTx/>
              <a:buSzTx/>
              <a:buFont typeface="Arial" panose="020B0604020202020204" pitchFamily="34" charset="0"/>
              <a:buNone/>
              <a:tabLst/>
              <a:defRPr/>
            </a:pPr>
            <a:r>
              <a:rPr kumimoji="0" lang="en-GB" b="0" i="0" u="none" strike="noStrike" kern="1200" cap="none" spc="0" normalizeH="0" baseline="0" noProof="0">
                <a:ln>
                  <a:noFill/>
                </a:ln>
                <a:solidFill>
                  <a:schemeClr val="accent1"/>
                </a:solidFill>
                <a:effectLst/>
                <a:uLnTx/>
                <a:uFillTx/>
                <a:latin typeface="+mj-lt"/>
                <a:ea typeface="+mn-lt"/>
                <a:cs typeface="+mn-lt"/>
              </a:rPr>
              <a:t>Most people with LTHCs want to get more active, but they </a:t>
            </a:r>
            <a:br>
              <a:rPr kumimoji="0" lang="en-GB" b="0" i="0" u="none" strike="noStrike" kern="1200" cap="none" spc="0" normalizeH="0" baseline="0" noProof="0">
                <a:ln>
                  <a:noFill/>
                </a:ln>
                <a:solidFill>
                  <a:schemeClr val="accent1"/>
                </a:solidFill>
                <a:effectLst/>
                <a:uLnTx/>
                <a:uFillTx/>
                <a:latin typeface="+mj-lt"/>
                <a:ea typeface="+mn-lt"/>
                <a:cs typeface="+mn-lt"/>
              </a:rPr>
            </a:br>
            <a:r>
              <a:rPr kumimoji="0" lang="en-GB" b="0" i="0" u="none" strike="noStrike" kern="1200" cap="none" spc="0" normalizeH="0" baseline="0" noProof="0">
                <a:ln>
                  <a:noFill/>
                </a:ln>
                <a:solidFill>
                  <a:schemeClr val="accent1"/>
                </a:solidFill>
                <a:effectLst/>
                <a:uLnTx/>
                <a:uFillTx/>
                <a:latin typeface="+mj-lt"/>
                <a:ea typeface="+mn-lt"/>
                <a:cs typeface="+mn-lt"/>
              </a:rPr>
              <a:t>are less likely than others to feel they have the capability </a:t>
            </a:r>
            <a:br>
              <a:rPr kumimoji="0" lang="en-GB" b="0" i="0" u="none" strike="noStrike" kern="1200" cap="none" spc="0" normalizeH="0" baseline="0" noProof="0">
                <a:ln>
                  <a:noFill/>
                </a:ln>
                <a:solidFill>
                  <a:schemeClr val="accent1"/>
                </a:solidFill>
                <a:effectLst/>
                <a:uLnTx/>
                <a:uFillTx/>
                <a:latin typeface="+mj-lt"/>
                <a:ea typeface="+mn-lt"/>
                <a:cs typeface="+mn-lt"/>
              </a:rPr>
            </a:br>
            <a:r>
              <a:rPr kumimoji="0" lang="en-GB" b="0" i="0" u="none" strike="noStrike" kern="1200" cap="none" spc="0" normalizeH="0" baseline="0" noProof="0">
                <a:ln>
                  <a:noFill/>
                </a:ln>
                <a:solidFill>
                  <a:schemeClr val="accent1"/>
                </a:solidFill>
                <a:effectLst/>
                <a:uLnTx/>
                <a:uFillTx/>
                <a:latin typeface="+mj-lt"/>
                <a:ea typeface="+mn-lt"/>
                <a:cs typeface="+mn-lt"/>
              </a:rPr>
              <a:t>and/or opportunity to do so.</a:t>
            </a:r>
            <a:endParaRPr lang="en-GB" b="0" i="0" u="none" strike="noStrike" kern="1200" cap="none" spc="0" normalizeH="0" baseline="0" noProof="0">
              <a:ln>
                <a:noFill/>
              </a:ln>
              <a:solidFill>
                <a:schemeClr val="accent1"/>
              </a:solidFill>
              <a:effectLst/>
              <a:uLnTx/>
              <a:uFillTx/>
              <a:latin typeface="+mj-lt"/>
              <a:ea typeface="+mn-lt"/>
              <a:cs typeface="+mn-lt"/>
            </a:endParaRPr>
          </a:p>
        </p:txBody>
      </p:sp>
      <p:sp>
        <p:nvSpPr>
          <p:cNvPr id="23" name="Rectangle 22">
            <a:extLst>
              <a:ext uri="{FF2B5EF4-FFF2-40B4-BE49-F238E27FC236}">
                <a16:creationId xmlns:a16="http://schemas.microsoft.com/office/drawing/2014/main" id="{FC84C362-6F7B-4E87-C195-30888D108CB9}"/>
              </a:ext>
            </a:extLst>
          </p:cNvPr>
          <p:cNvSpPr/>
          <p:nvPr/>
        </p:nvSpPr>
        <p:spPr>
          <a:xfrm>
            <a:off x="885579" y="2538394"/>
            <a:ext cx="6866183" cy="917513"/>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t" anchorCtr="0" forceAA="0" compatLnSpc="1">
            <a:prstTxWarp prst="textNoShape">
              <a:avLst/>
            </a:prstTxWarp>
            <a:spAutoFit/>
          </a:bodyPr>
          <a:lstStyle/>
          <a:p>
            <a:pPr>
              <a:spcAft>
                <a:spcPts val="1200"/>
              </a:spcAft>
            </a:pPr>
            <a:r>
              <a:rPr lang="en-GB" kern="100">
                <a:solidFill>
                  <a:schemeClr val="accent1"/>
                </a:solidFill>
                <a:latin typeface="+mj-lt"/>
                <a:ea typeface="Calibri"/>
                <a:cs typeface="Calibri"/>
              </a:rPr>
              <a:t>Pain, low energy and physical limitations are the primary </a:t>
            </a:r>
            <a:br>
              <a:rPr lang="en-GB" kern="100">
                <a:solidFill>
                  <a:schemeClr val="accent1"/>
                </a:solidFill>
                <a:latin typeface="+mj-lt"/>
                <a:ea typeface="Calibri"/>
                <a:cs typeface="Calibri"/>
              </a:rPr>
            </a:br>
            <a:r>
              <a:rPr lang="en-GB" kern="100">
                <a:solidFill>
                  <a:schemeClr val="accent1"/>
                </a:solidFill>
                <a:latin typeface="+mj-lt"/>
                <a:ea typeface="Calibri"/>
                <a:cs typeface="Calibri"/>
              </a:rPr>
              <a:t>barriers to activity across a range of conditions.</a:t>
            </a:r>
          </a:p>
        </p:txBody>
      </p:sp>
      <p:sp>
        <p:nvSpPr>
          <p:cNvPr id="24" name="Rectangle 23">
            <a:extLst>
              <a:ext uri="{FF2B5EF4-FFF2-40B4-BE49-F238E27FC236}">
                <a16:creationId xmlns:a16="http://schemas.microsoft.com/office/drawing/2014/main" id="{20048C22-E6AC-9B82-5BD7-74A6D0787086}"/>
              </a:ext>
            </a:extLst>
          </p:cNvPr>
          <p:cNvSpPr/>
          <p:nvPr/>
        </p:nvSpPr>
        <p:spPr>
          <a:xfrm>
            <a:off x="885579" y="3608966"/>
            <a:ext cx="6866183" cy="1194512"/>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t" anchorCtr="0" forceAA="0" compatLnSpc="1">
            <a:prstTxWarp prst="textNoShape">
              <a:avLst/>
            </a:prstTxWarp>
            <a:spAutoFit/>
          </a:bodyPr>
          <a:lstStyle/>
          <a:p>
            <a:pPr>
              <a:spcAft>
                <a:spcPts val="1200"/>
              </a:spcAft>
            </a:pPr>
            <a:r>
              <a:rPr lang="en-GB" kern="100">
                <a:solidFill>
                  <a:schemeClr val="accent1"/>
                </a:solidFill>
                <a:latin typeface="+mj-lt"/>
                <a:ea typeface="Calibri"/>
                <a:cs typeface="Calibri"/>
              </a:rPr>
              <a:t>There are five key principles for supporting people with </a:t>
            </a:r>
            <a:br>
              <a:rPr lang="en-GB" kern="100">
                <a:solidFill>
                  <a:schemeClr val="accent1"/>
                </a:solidFill>
                <a:latin typeface="+mj-lt"/>
                <a:ea typeface="Calibri"/>
                <a:cs typeface="Calibri"/>
              </a:rPr>
            </a:br>
            <a:r>
              <a:rPr lang="en-GB" kern="100">
                <a:solidFill>
                  <a:schemeClr val="accent1"/>
                </a:solidFill>
                <a:latin typeface="+mj-lt"/>
                <a:ea typeface="Calibri"/>
                <a:cs typeface="Calibri"/>
              </a:rPr>
              <a:t>LTHCs to be active: tailored, accessible, healthcare input, </a:t>
            </a:r>
            <a:br>
              <a:rPr lang="en-GB" kern="100">
                <a:solidFill>
                  <a:schemeClr val="accent1"/>
                </a:solidFill>
                <a:latin typeface="+mj-lt"/>
                <a:ea typeface="Calibri"/>
                <a:cs typeface="Calibri"/>
              </a:rPr>
            </a:br>
            <a:r>
              <a:rPr lang="en-GB" kern="100">
                <a:solidFill>
                  <a:schemeClr val="accent1"/>
                </a:solidFill>
                <a:latin typeface="+mj-lt"/>
                <a:ea typeface="Calibri"/>
                <a:cs typeface="Calibri"/>
              </a:rPr>
              <a:t>social and affordable.</a:t>
            </a:r>
          </a:p>
        </p:txBody>
      </p:sp>
      <p:sp>
        <p:nvSpPr>
          <p:cNvPr id="4" name="Rectangle 3">
            <a:extLst>
              <a:ext uri="{FF2B5EF4-FFF2-40B4-BE49-F238E27FC236}">
                <a16:creationId xmlns:a16="http://schemas.microsoft.com/office/drawing/2014/main" id="{3A09D954-B803-B7BB-AA69-653017B95E19}"/>
              </a:ext>
            </a:extLst>
          </p:cNvPr>
          <p:cNvSpPr/>
          <p:nvPr/>
        </p:nvSpPr>
        <p:spPr>
          <a:xfrm>
            <a:off x="885579" y="4955189"/>
            <a:ext cx="6866183" cy="1194512"/>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t" anchorCtr="0" forceAA="0" compatLnSpc="1">
            <a:prstTxWarp prst="textNoShape">
              <a:avLst/>
            </a:prstTxWarp>
            <a:spAutoFit/>
          </a:bodyPr>
          <a:lstStyle/>
          <a:p>
            <a:pPr>
              <a:spcAft>
                <a:spcPts val="1200"/>
              </a:spcAft>
            </a:pPr>
            <a:r>
              <a:rPr lang="en-GB" kern="100">
                <a:solidFill>
                  <a:schemeClr val="accent1"/>
                </a:solidFill>
                <a:latin typeface="+mj-lt"/>
                <a:ea typeface="Calibri"/>
                <a:cs typeface="Calibri"/>
              </a:rPr>
              <a:t>Key influences on activity are healthcare professionals along </a:t>
            </a:r>
            <a:br>
              <a:rPr lang="en-GB" kern="100">
                <a:solidFill>
                  <a:schemeClr val="accent1"/>
                </a:solidFill>
                <a:latin typeface="+mj-lt"/>
                <a:ea typeface="Calibri"/>
                <a:cs typeface="Calibri"/>
              </a:rPr>
            </a:br>
            <a:r>
              <a:rPr lang="en-GB" kern="100">
                <a:solidFill>
                  <a:schemeClr val="accent1"/>
                </a:solidFill>
                <a:latin typeface="+mj-lt"/>
                <a:ea typeface="Calibri"/>
                <a:cs typeface="Calibri"/>
              </a:rPr>
              <a:t>with family and friends, but these people can underestimate </a:t>
            </a:r>
            <a:br>
              <a:rPr lang="en-GB" kern="100">
                <a:solidFill>
                  <a:schemeClr val="accent1"/>
                </a:solidFill>
                <a:latin typeface="+mj-lt"/>
                <a:ea typeface="Calibri"/>
                <a:cs typeface="Calibri"/>
              </a:rPr>
            </a:br>
            <a:r>
              <a:rPr lang="en-GB" kern="100">
                <a:solidFill>
                  <a:schemeClr val="accent1"/>
                </a:solidFill>
                <a:latin typeface="+mj-lt"/>
                <a:ea typeface="Calibri"/>
                <a:cs typeface="Calibri"/>
              </a:rPr>
              <a:t>the barriers imposed by pain and low energy.</a:t>
            </a:r>
          </a:p>
        </p:txBody>
      </p:sp>
      <p:sp>
        <p:nvSpPr>
          <p:cNvPr id="26" name="Oval 25">
            <a:extLst>
              <a:ext uri="{FF2B5EF4-FFF2-40B4-BE49-F238E27FC236}">
                <a16:creationId xmlns:a16="http://schemas.microsoft.com/office/drawing/2014/main" id="{BF832F33-B409-6283-C117-9B4164BE1D7F}"/>
              </a:ext>
              <a:ext uri="{C183D7F6-B498-43B3-948B-1728B52AA6E4}">
                <adec:decorative xmlns:adec="http://schemas.microsoft.com/office/drawing/2017/decorative" val="1"/>
              </a:ext>
            </a:extLst>
          </p:cNvPr>
          <p:cNvSpPr>
            <a:spLocks noChangeAspect="1"/>
          </p:cNvSpPr>
          <p:nvPr/>
        </p:nvSpPr>
        <p:spPr>
          <a:xfrm>
            <a:off x="7127037" y="1382439"/>
            <a:ext cx="766898" cy="766898"/>
          </a:xfrm>
          <a:prstGeom prst="ellipse">
            <a:avLst/>
          </a:prstGeom>
          <a:solidFill>
            <a:srgbClr val="4F2483"/>
          </a:solidFill>
          <a:ln w="34925">
            <a:solidFill>
              <a:schemeClr val="bg1"/>
            </a:solidFill>
          </a:ln>
          <a:effectLst>
            <a:glow rad="38100">
              <a:schemeClr val="accent1">
                <a:satMod val="175000"/>
                <a:alpha val="40000"/>
              </a:schemeClr>
            </a:glow>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t" anchorCtr="0">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1219170" rtl="0" eaLnBrk="1" fontAlgn="auto" latinLnBrk="0" hangingPunct="1">
              <a:lnSpc>
                <a:spcPts val="4000"/>
              </a:lnSpc>
              <a:spcBef>
                <a:spcPts val="600"/>
              </a:spcBef>
              <a:spcAft>
                <a:spcPts val="0"/>
              </a:spcAft>
              <a:buClrTx/>
              <a:buSzTx/>
              <a:buFontTx/>
              <a:buNone/>
              <a:tabLst/>
              <a:defRPr/>
            </a:pPr>
            <a:r>
              <a:rPr kumimoji="0" lang="en-GB" sz="3000" b="1" i="0" u="none" strike="noStrike" kern="1200" cap="none" spc="0" normalizeH="0" baseline="0" noProof="0">
                <a:ln>
                  <a:noFill/>
                </a:ln>
                <a:solidFill>
                  <a:srgbClr val="FFFFFF"/>
                </a:solidFill>
                <a:effectLst/>
                <a:uLnTx/>
                <a:uFillTx/>
                <a:latin typeface="Tw Cen MT" panose="020B0602020104020603"/>
                <a:ea typeface="+mn-ea"/>
                <a:cs typeface="+mn-cs"/>
              </a:rPr>
              <a:t>1</a:t>
            </a:r>
            <a:endParaRPr kumimoji="0" lang="en-GB" sz="3000" b="1" i="0" u="none" strike="noStrike" kern="1200" cap="none" spc="0" normalizeH="0" baseline="30000" noProof="0">
              <a:ln>
                <a:noFill/>
              </a:ln>
              <a:solidFill>
                <a:srgbClr val="FFFFFF"/>
              </a:solidFill>
              <a:effectLst/>
              <a:uLnTx/>
              <a:uFillTx/>
              <a:latin typeface="Tw Cen MT" panose="020B0602020104020603"/>
              <a:ea typeface="+mn-ea"/>
              <a:cs typeface="+mn-cs"/>
            </a:endParaRPr>
          </a:p>
        </p:txBody>
      </p:sp>
      <p:sp>
        <p:nvSpPr>
          <p:cNvPr id="27" name="Oval 26">
            <a:extLst>
              <a:ext uri="{FF2B5EF4-FFF2-40B4-BE49-F238E27FC236}">
                <a16:creationId xmlns:a16="http://schemas.microsoft.com/office/drawing/2014/main" id="{E7B84F5E-891E-C950-4CD1-C8F2FAAF3A3E}"/>
              </a:ext>
              <a:ext uri="{C183D7F6-B498-43B3-948B-1728B52AA6E4}">
                <adec:decorative xmlns:adec="http://schemas.microsoft.com/office/drawing/2017/decorative" val="1"/>
              </a:ext>
            </a:extLst>
          </p:cNvPr>
          <p:cNvSpPr>
            <a:spLocks noChangeAspect="1"/>
          </p:cNvSpPr>
          <p:nvPr/>
        </p:nvSpPr>
        <p:spPr>
          <a:xfrm>
            <a:off x="7127037" y="2610077"/>
            <a:ext cx="766898" cy="766898"/>
          </a:xfrm>
          <a:prstGeom prst="ellipse">
            <a:avLst/>
          </a:prstGeom>
          <a:solidFill>
            <a:srgbClr val="4F2483"/>
          </a:solidFill>
          <a:ln w="34925">
            <a:solidFill>
              <a:schemeClr val="bg1"/>
            </a:solidFill>
          </a:ln>
          <a:effectLst>
            <a:glow rad="38100">
              <a:schemeClr val="accent1">
                <a:satMod val="175000"/>
                <a:alpha val="40000"/>
              </a:schemeClr>
            </a:glow>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t" anchorCtr="0">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1219170" rtl="0" eaLnBrk="1" fontAlgn="auto" latinLnBrk="0" hangingPunct="1">
              <a:lnSpc>
                <a:spcPts val="4000"/>
              </a:lnSpc>
              <a:spcBef>
                <a:spcPts val="600"/>
              </a:spcBef>
              <a:spcAft>
                <a:spcPts val="0"/>
              </a:spcAft>
              <a:buClrTx/>
              <a:buSzTx/>
              <a:buFontTx/>
              <a:buNone/>
              <a:tabLst/>
              <a:defRPr/>
            </a:pPr>
            <a:r>
              <a:rPr kumimoji="0" lang="en-GB" sz="3000" b="1" i="0" u="none" strike="noStrike" kern="1200" cap="none" spc="0" normalizeH="0" baseline="0" noProof="0">
                <a:ln>
                  <a:noFill/>
                </a:ln>
                <a:solidFill>
                  <a:srgbClr val="FFFFFF"/>
                </a:solidFill>
                <a:effectLst/>
                <a:uLnTx/>
                <a:uFillTx/>
                <a:latin typeface="Tw Cen MT" panose="020B0602020104020603"/>
                <a:ea typeface="+mn-ea"/>
                <a:cs typeface="+mn-cs"/>
              </a:rPr>
              <a:t>2</a:t>
            </a:r>
            <a:endParaRPr kumimoji="0" lang="en-GB" sz="3000" b="1" i="0" u="none" strike="noStrike" kern="1200" cap="none" spc="0" normalizeH="0" baseline="30000" noProof="0">
              <a:ln>
                <a:noFill/>
              </a:ln>
              <a:solidFill>
                <a:srgbClr val="FFFFFF"/>
              </a:solidFill>
              <a:effectLst/>
              <a:uLnTx/>
              <a:uFillTx/>
              <a:latin typeface="Tw Cen MT" panose="020B0602020104020603"/>
              <a:ea typeface="+mn-ea"/>
              <a:cs typeface="+mn-cs"/>
            </a:endParaRPr>
          </a:p>
        </p:txBody>
      </p:sp>
      <p:sp>
        <p:nvSpPr>
          <p:cNvPr id="28" name="Oval 27">
            <a:extLst>
              <a:ext uri="{FF2B5EF4-FFF2-40B4-BE49-F238E27FC236}">
                <a16:creationId xmlns:a16="http://schemas.microsoft.com/office/drawing/2014/main" id="{534FF65A-10C7-BB12-AAED-3A80788ACD1F}"/>
              </a:ext>
              <a:ext uri="{C183D7F6-B498-43B3-948B-1728B52AA6E4}">
                <adec:decorative xmlns:adec="http://schemas.microsoft.com/office/drawing/2017/decorative" val="1"/>
              </a:ext>
            </a:extLst>
          </p:cNvPr>
          <p:cNvSpPr>
            <a:spLocks noChangeAspect="1"/>
          </p:cNvSpPr>
          <p:nvPr/>
        </p:nvSpPr>
        <p:spPr>
          <a:xfrm>
            <a:off x="7127037" y="3796122"/>
            <a:ext cx="766898" cy="766898"/>
          </a:xfrm>
          <a:prstGeom prst="ellipse">
            <a:avLst/>
          </a:prstGeom>
          <a:solidFill>
            <a:srgbClr val="4F2483"/>
          </a:solidFill>
          <a:ln w="34925">
            <a:solidFill>
              <a:schemeClr val="bg1"/>
            </a:solidFill>
          </a:ln>
          <a:effectLst>
            <a:glow rad="38100">
              <a:schemeClr val="accent1">
                <a:satMod val="175000"/>
                <a:alpha val="40000"/>
              </a:schemeClr>
            </a:glow>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t" anchorCtr="0">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1219170" rtl="0" eaLnBrk="1" fontAlgn="auto" latinLnBrk="0" hangingPunct="1">
              <a:lnSpc>
                <a:spcPts val="4000"/>
              </a:lnSpc>
              <a:spcBef>
                <a:spcPts val="600"/>
              </a:spcBef>
              <a:spcAft>
                <a:spcPts val="0"/>
              </a:spcAft>
              <a:buClrTx/>
              <a:buSzTx/>
              <a:buFontTx/>
              <a:buNone/>
              <a:tabLst/>
              <a:defRPr/>
            </a:pPr>
            <a:r>
              <a:rPr kumimoji="0" lang="en-GB" sz="3000" b="1" i="0" u="none" strike="noStrike" kern="1200" cap="none" spc="0" normalizeH="0" baseline="0" noProof="0">
                <a:ln>
                  <a:noFill/>
                </a:ln>
                <a:solidFill>
                  <a:srgbClr val="FFFFFF"/>
                </a:solidFill>
                <a:effectLst/>
                <a:uLnTx/>
                <a:uFillTx/>
                <a:latin typeface="Tw Cen MT" panose="020B0602020104020603"/>
                <a:ea typeface="+mn-ea"/>
                <a:cs typeface="+mn-cs"/>
              </a:rPr>
              <a:t>3</a:t>
            </a:r>
            <a:endParaRPr kumimoji="0" lang="en-GB" sz="3000" b="1" i="0" u="none" strike="noStrike" kern="1200" cap="none" spc="0" normalizeH="0" baseline="30000" noProof="0">
              <a:ln>
                <a:noFill/>
              </a:ln>
              <a:solidFill>
                <a:srgbClr val="FFFFFF"/>
              </a:solidFill>
              <a:effectLst/>
              <a:uLnTx/>
              <a:uFillTx/>
              <a:latin typeface="Tw Cen MT" panose="020B0602020104020603"/>
              <a:ea typeface="+mn-ea"/>
              <a:cs typeface="+mn-cs"/>
            </a:endParaRPr>
          </a:p>
        </p:txBody>
      </p:sp>
      <p:sp>
        <p:nvSpPr>
          <p:cNvPr id="5" name="Oval 4">
            <a:extLst>
              <a:ext uri="{FF2B5EF4-FFF2-40B4-BE49-F238E27FC236}">
                <a16:creationId xmlns:a16="http://schemas.microsoft.com/office/drawing/2014/main" id="{B494B037-58ED-2E1A-C440-B65342BDBD13}"/>
              </a:ext>
              <a:ext uri="{C183D7F6-B498-43B3-948B-1728B52AA6E4}">
                <adec:decorative xmlns:adec="http://schemas.microsoft.com/office/drawing/2017/decorative" val="1"/>
              </a:ext>
            </a:extLst>
          </p:cNvPr>
          <p:cNvSpPr>
            <a:spLocks noChangeAspect="1"/>
          </p:cNvSpPr>
          <p:nvPr/>
        </p:nvSpPr>
        <p:spPr>
          <a:xfrm>
            <a:off x="7127037" y="5141498"/>
            <a:ext cx="766898" cy="766898"/>
          </a:xfrm>
          <a:prstGeom prst="ellipse">
            <a:avLst/>
          </a:prstGeom>
          <a:solidFill>
            <a:srgbClr val="4F2483"/>
          </a:solidFill>
          <a:ln w="34925">
            <a:solidFill>
              <a:schemeClr val="bg1"/>
            </a:solidFill>
          </a:ln>
          <a:effectLst>
            <a:glow rad="38100">
              <a:schemeClr val="accent1">
                <a:satMod val="175000"/>
                <a:alpha val="40000"/>
              </a:schemeClr>
            </a:glow>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t" anchorCtr="0">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1219170" rtl="0" eaLnBrk="1" fontAlgn="auto" latinLnBrk="0" hangingPunct="1">
              <a:lnSpc>
                <a:spcPts val="4000"/>
              </a:lnSpc>
              <a:spcBef>
                <a:spcPts val="600"/>
              </a:spcBef>
              <a:spcAft>
                <a:spcPts val="0"/>
              </a:spcAft>
              <a:buClrTx/>
              <a:buSzTx/>
              <a:buFontTx/>
              <a:buNone/>
              <a:tabLst/>
              <a:defRPr/>
            </a:pPr>
            <a:r>
              <a:rPr kumimoji="0" lang="en-GB" sz="3000" b="1" i="0" u="none" strike="noStrike" kern="1200" cap="none" spc="0" normalizeH="0" baseline="0" noProof="0">
                <a:ln>
                  <a:noFill/>
                </a:ln>
                <a:solidFill>
                  <a:srgbClr val="FFFFFF"/>
                </a:solidFill>
                <a:effectLst/>
                <a:uLnTx/>
                <a:uFillTx/>
                <a:latin typeface="Tw Cen MT" panose="020B0602020104020603"/>
                <a:ea typeface="+mn-ea"/>
                <a:cs typeface="+mn-cs"/>
              </a:rPr>
              <a:t>4</a:t>
            </a:r>
            <a:endParaRPr kumimoji="0" lang="en-GB" sz="3000" b="1" i="0" u="none" strike="noStrike" kern="1200" cap="none" spc="0" normalizeH="0" baseline="30000" noProof="0">
              <a:ln>
                <a:noFill/>
              </a:ln>
              <a:solidFill>
                <a:srgbClr val="FFFFFF"/>
              </a:solidFill>
              <a:effectLst/>
              <a:uLnTx/>
              <a:uFillTx/>
              <a:latin typeface="Tw Cen MT" panose="020B0602020104020603"/>
              <a:ea typeface="+mn-ea"/>
              <a:cs typeface="+mn-cs"/>
            </a:endParaRPr>
          </a:p>
        </p:txBody>
      </p:sp>
      <p:pic>
        <p:nvPicPr>
          <p:cNvPr id="31" name="Picture 30" descr="A female doing arm exercises in her back garden.">
            <a:extLst>
              <a:ext uri="{FF2B5EF4-FFF2-40B4-BE49-F238E27FC236}">
                <a16:creationId xmlns:a16="http://schemas.microsoft.com/office/drawing/2014/main" id="{7A8DCFA3-8773-0E3E-4F3E-7345242512D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286336" y="0"/>
            <a:ext cx="3905664" cy="6858000"/>
          </a:xfrm>
          <a:prstGeom prst="rect">
            <a:avLst/>
          </a:prstGeom>
        </p:spPr>
      </p:pic>
      <p:sp>
        <p:nvSpPr>
          <p:cNvPr id="8" name="Rectangle 7">
            <a:extLst>
              <a:ext uri="{FF2B5EF4-FFF2-40B4-BE49-F238E27FC236}">
                <a16:creationId xmlns:a16="http://schemas.microsoft.com/office/drawing/2014/main" id="{79E91072-C72F-8A9A-6EBD-A901059CD2B3}"/>
              </a:ext>
              <a:ext uri="{C183D7F6-B498-43B3-948B-1728B52AA6E4}">
                <adec:decorative xmlns:adec="http://schemas.microsoft.com/office/drawing/2017/decorative" val="1"/>
              </a:ext>
            </a:extLst>
          </p:cNvPr>
          <p:cNvSpPr/>
          <p:nvPr/>
        </p:nvSpPr>
        <p:spPr>
          <a:xfrm rot="5400000">
            <a:off x="-3367127" y="3362836"/>
            <a:ext cx="6859251" cy="12871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rtlCol="0" anchor="ctr"/>
          <a:lstStyle/>
          <a:p>
            <a:pPr algn="ctr"/>
            <a:endParaRPr lang="en-GB" sz="2533">
              <a:cs typeface="Arial"/>
            </a:endParaRPr>
          </a:p>
        </p:txBody>
      </p:sp>
    </p:spTree>
    <p:extLst>
      <p:ext uri="{BB962C8B-B14F-4D97-AF65-F5344CB8AC3E}">
        <p14:creationId xmlns:p14="http://schemas.microsoft.com/office/powerpoint/2010/main" val="25460283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itle 6">
            <a:extLst>
              <a:ext uri="{FF2B5EF4-FFF2-40B4-BE49-F238E27FC236}">
                <a16:creationId xmlns:a16="http://schemas.microsoft.com/office/drawing/2014/main" id="{02A168CA-8C02-7B45-2B41-7EBA8E867531}"/>
              </a:ext>
            </a:extLst>
          </p:cNvPr>
          <p:cNvSpPr txBox="1">
            <a:spLocks noGrp="1"/>
          </p:cNvSpPr>
          <p:nvPr>
            <p:ph type="title" idx="4294967295"/>
          </p:nvPr>
        </p:nvSpPr>
        <p:spPr>
          <a:xfrm>
            <a:off x="905210" y="522136"/>
            <a:ext cx="10677189" cy="346249"/>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marL="0" indent="0" algn="l" defTabSz="914400" rtl="0" eaLnBrk="1" latinLnBrk="0" hangingPunct="1">
              <a:lnSpc>
                <a:spcPts val="2800"/>
              </a:lnSpc>
              <a:spcBef>
                <a:spcPct val="0"/>
              </a:spcBef>
              <a:buNone/>
              <a:tabLst>
                <a:tab pos="4043363" algn="l"/>
              </a:tabLst>
              <a:defRPr sz="2800" b="1" kern="1200" baseline="0">
                <a:solidFill>
                  <a:srgbClr val="454341"/>
                </a:solidFill>
                <a:latin typeface="+mj-lt"/>
                <a:ea typeface="SimSun" panose="02010600030101010101" pitchFamily="2" charset="-122"/>
                <a:cs typeface="+mj-cs"/>
              </a:defRPr>
            </a:lvl1pPr>
          </a:lstStyle>
          <a:p>
            <a:pPr marL="0" marR="0" lvl="0" indent="0" algn="l" defTabSz="1219170" rtl="0" eaLnBrk="1" fontAlgn="auto" latinLnBrk="0" hangingPunct="1">
              <a:lnSpc>
                <a:spcPts val="2700"/>
              </a:lnSpc>
              <a:spcBef>
                <a:spcPct val="0"/>
              </a:spcBef>
              <a:spcAft>
                <a:spcPts val="0"/>
              </a:spcAft>
              <a:buClrTx/>
              <a:buSzTx/>
              <a:buFontTx/>
              <a:buNone/>
              <a:tabLst>
                <a:tab pos="4043363" algn="l"/>
              </a:tabLst>
              <a:defRPr/>
            </a:pPr>
            <a:r>
              <a:rPr kumimoji="0" lang="en-GB" sz="2500" b="1" i="0" u="none" strike="noStrike" kern="1200" cap="none" spc="0" normalizeH="0" baseline="0" noProof="0" dirty="0">
                <a:ln>
                  <a:noFill/>
                </a:ln>
                <a:solidFill>
                  <a:schemeClr val="accent1"/>
                </a:solidFill>
                <a:effectLst/>
                <a:uLnTx/>
                <a:uFillTx/>
                <a:latin typeface="Tw Cen MT" panose="020B0602020104020603" pitchFamily="34" charset="0"/>
                <a:ea typeface="SimSun" panose="02010600030101010101" pitchFamily="2" charset="-122"/>
                <a:cs typeface="+mj-cs"/>
                <a:sym typeface="Nunito"/>
              </a:rPr>
              <a:t>MOST PEOPLE WITH LTHCs WANT TO GET MORE PHYSICALLY ACTIVE</a:t>
            </a:r>
            <a:endParaRPr kumimoji="0" lang="en-US" sz="1600" b="1" i="0" u="none" strike="noStrike" kern="1200" cap="none" spc="0" normalizeH="0" baseline="0" noProof="0" dirty="0">
              <a:ln>
                <a:noFill/>
              </a:ln>
              <a:solidFill>
                <a:schemeClr val="accent1"/>
              </a:solidFill>
              <a:effectLst/>
              <a:uLnTx/>
              <a:uFillTx/>
              <a:latin typeface="+mj-lt"/>
              <a:ea typeface="SimSun" panose="02010600030101010101" pitchFamily="2" charset="-122"/>
              <a:cs typeface="+mj-cs"/>
            </a:endParaRPr>
          </a:p>
        </p:txBody>
      </p:sp>
      <p:sp>
        <p:nvSpPr>
          <p:cNvPr id="4" name="Text Placeholder 19">
            <a:extLst>
              <a:ext uri="{FF2B5EF4-FFF2-40B4-BE49-F238E27FC236}">
                <a16:creationId xmlns:a16="http://schemas.microsoft.com/office/drawing/2014/main" id="{F3B6DFD9-23A7-5CB4-ADC8-188E911A2F4E}"/>
              </a:ext>
            </a:extLst>
          </p:cNvPr>
          <p:cNvSpPr txBox="1">
            <a:spLocks/>
          </p:cNvSpPr>
          <p:nvPr/>
        </p:nvSpPr>
        <p:spPr>
          <a:xfrm>
            <a:off x="905873" y="1046410"/>
            <a:ext cx="10676526" cy="923330"/>
          </a:xfrm>
          <a:prstGeom prst="rect">
            <a:avLst/>
          </a:prstGeom>
        </p:spPr>
        <p:txBody>
          <a:bodyPr wrap="square" lIns="0" tIns="0" rIns="0" bIns="0">
            <a:spAutoFit/>
          </a:bodyPr>
          <a:lstStyle>
            <a:lvl1pPr marL="0" indent="0" algn="l" defTabSz="914400" rtl="0" eaLnBrk="1" latinLnBrk="0" hangingPunct="1">
              <a:lnSpc>
                <a:spcPct val="100000"/>
              </a:lnSpc>
              <a:spcBef>
                <a:spcPts val="1000"/>
              </a:spcBef>
              <a:buFont typeface="Arial" panose="020B0604020202020204" pitchFamily="34" charset="0"/>
              <a:buNone/>
              <a:defRPr sz="1800" kern="1200">
                <a:solidFill>
                  <a:srgbClr val="4543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1800"/>
              </a:lnSpc>
              <a:spcAft>
                <a:spcPts val="500"/>
              </a:spcAft>
            </a:pPr>
            <a:r>
              <a:rPr lang="en-GB" sz="1600" dirty="0">
                <a:solidFill>
                  <a:schemeClr val="accent1"/>
                </a:solidFill>
                <a:latin typeface="Tw Cen MT" panose="020B0602020104020603" pitchFamily="34" charset="0"/>
                <a:sym typeface="Nunito"/>
              </a:rPr>
              <a:t>People with LTHCs are generally open to becoming more active and broadly understand the benefits of physical </a:t>
            </a:r>
            <a:br>
              <a:rPr lang="en-GB" sz="1600" dirty="0">
                <a:solidFill>
                  <a:schemeClr val="accent1"/>
                </a:solidFill>
                <a:latin typeface="Tw Cen MT" panose="020B0602020104020603" pitchFamily="34" charset="0"/>
                <a:sym typeface="Nunito"/>
              </a:rPr>
            </a:br>
            <a:r>
              <a:rPr lang="en-GB" sz="1600" dirty="0">
                <a:solidFill>
                  <a:schemeClr val="accent1"/>
                </a:solidFill>
                <a:latin typeface="Tw Cen MT" panose="020B0602020104020603" pitchFamily="34" charset="0"/>
                <a:sym typeface="Nunito"/>
              </a:rPr>
              <a:t>activity for health. </a:t>
            </a:r>
            <a:r>
              <a:rPr lang="en-GB" sz="1600" dirty="0">
                <a:solidFill>
                  <a:schemeClr val="accent1"/>
                </a:solidFill>
                <a:effectLst/>
                <a:latin typeface="Tw Cen MT" panose="020B0602020104020603" pitchFamily="34" charset="0"/>
              </a:rPr>
              <a:t>The motivations expressed for being physically active fall into three main categories: physical </a:t>
            </a:r>
            <a:br>
              <a:rPr lang="en-GB" sz="1600" dirty="0">
                <a:solidFill>
                  <a:schemeClr val="accent1"/>
                </a:solidFill>
                <a:effectLst/>
                <a:latin typeface="Tw Cen MT" panose="020B0602020104020603" pitchFamily="34" charset="0"/>
              </a:rPr>
            </a:br>
            <a:r>
              <a:rPr lang="en-GB" sz="1600" dirty="0">
                <a:solidFill>
                  <a:schemeClr val="accent1"/>
                </a:solidFill>
                <a:effectLst/>
                <a:latin typeface="Tw Cen MT" panose="020B0602020104020603" pitchFamily="34" charset="0"/>
              </a:rPr>
              <a:t>health (such as strength, fitness and better sleep); symptom management (such as to avoid muscle stiffness); and </a:t>
            </a:r>
            <a:br>
              <a:rPr lang="en-GB" sz="1600" dirty="0">
                <a:solidFill>
                  <a:schemeClr val="accent1"/>
                </a:solidFill>
                <a:effectLst/>
                <a:latin typeface="Tw Cen MT" panose="020B0602020104020603" pitchFamily="34" charset="0"/>
              </a:rPr>
            </a:br>
            <a:r>
              <a:rPr lang="en-GB" sz="1600" dirty="0">
                <a:solidFill>
                  <a:schemeClr val="accent1"/>
                </a:solidFill>
                <a:effectLst/>
                <a:latin typeface="Tw Cen MT" panose="020B0602020104020603" pitchFamily="34" charset="0"/>
              </a:rPr>
              <a:t>mental health and wellbeing. These categories are relatively consistent across different conditions and demographics.</a:t>
            </a:r>
            <a:endParaRPr lang="en-GB" sz="1600" dirty="0">
              <a:solidFill>
                <a:schemeClr val="accent1"/>
              </a:solidFill>
              <a:effectLst/>
              <a:latin typeface="Tw Cen MT" panose="020B0602020104020603" pitchFamily="34" charset="0"/>
              <a:ea typeface="Calibri" panose="020F0502020204030204" pitchFamily="34" charset="0"/>
              <a:cs typeface="Arial" panose="020B0604020202020204" pitchFamily="34" charset="0"/>
            </a:endParaRPr>
          </a:p>
        </p:txBody>
      </p:sp>
      <p:sp>
        <p:nvSpPr>
          <p:cNvPr id="6" name="Google Shape;407;p49">
            <a:extLst>
              <a:ext uri="{FF2B5EF4-FFF2-40B4-BE49-F238E27FC236}">
                <a16:creationId xmlns:a16="http://schemas.microsoft.com/office/drawing/2014/main" id="{0D0A93A8-FEBF-2495-A8DF-EC38A1F66041}"/>
              </a:ext>
            </a:extLst>
          </p:cNvPr>
          <p:cNvSpPr txBox="1">
            <a:spLocks/>
          </p:cNvSpPr>
          <p:nvPr/>
        </p:nvSpPr>
        <p:spPr>
          <a:xfrm>
            <a:off x="953335" y="2273168"/>
            <a:ext cx="2176128" cy="861774"/>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r>
              <a:rPr lang="en-GB" sz="1400" b="1" dirty="0">
                <a:solidFill>
                  <a:srgbClr val="4F2483"/>
                </a:solidFill>
                <a:latin typeface="+mj-lt"/>
                <a:sym typeface="Nunito"/>
              </a:rPr>
              <a:t>% of people with LTHCs </a:t>
            </a:r>
            <a:br>
              <a:rPr lang="en-GB" sz="1400" b="1" dirty="0">
                <a:solidFill>
                  <a:srgbClr val="4F2483"/>
                </a:solidFill>
                <a:latin typeface="+mj-lt"/>
                <a:sym typeface="Nunito"/>
              </a:rPr>
            </a:br>
            <a:r>
              <a:rPr lang="en-GB" sz="1400" b="1" dirty="0">
                <a:solidFill>
                  <a:srgbClr val="4F2483"/>
                </a:solidFill>
                <a:latin typeface="+mj-lt"/>
                <a:sym typeface="Nunito"/>
              </a:rPr>
              <a:t>who agree physical activity is important for preventing and managing LTHCs</a:t>
            </a:r>
            <a:r>
              <a:rPr lang="en-GB" sz="1400" b="1" baseline="30000" dirty="0">
                <a:solidFill>
                  <a:srgbClr val="4F2483"/>
                </a:solidFill>
                <a:latin typeface="+mj-lt"/>
                <a:sym typeface="Nunito"/>
              </a:rPr>
              <a:t>1</a:t>
            </a:r>
          </a:p>
        </p:txBody>
      </p:sp>
      <p:graphicFrame>
        <p:nvGraphicFramePr>
          <p:cNvPr id="10" name="Chart 9" descr="A pie chart showing 98% of people with LTHCs who agree physical activity is important for preventing and managing LTHCs.&#10;">
            <a:extLst>
              <a:ext uri="{FF2B5EF4-FFF2-40B4-BE49-F238E27FC236}">
                <a16:creationId xmlns:a16="http://schemas.microsoft.com/office/drawing/2014/main" id="{528F5D59-8431-2399-BBA9-3F4AE8947F2B}"/>
              </a:ext>
            </a:extLst>
          </p:cNvPr>
          <p:cNvGraphicFramePr/>
          <p:nvPr>
            <p:extLst>
              <p:ext uri="{D42A27DB-BD31-4B8C-83A1-F6EECF244321}">
                <p14:modId xmlns:p14="http://schemas.microsoft.com/office/powerpoint/2010/main" val="4235419301"/>
              </p:ext>
            </p:extLst>
          </p:nvPr>
        </p:nvGraphicFramePr>
        <p:xfrm>
          <a:off x="556979" y="3243257"/>
          <a:ext cx="2455697" cy="2490404"/>
        </p:xfrm>
        <a:graphic>
          <a:graphicData uri="http://schemas.openxmlformats.org/drawingml/2006/chart">
            <c:chart xmlns:c="http://schemas.openxmlformats.org/drawingml/2006/chart" xmlns:r="http://schemas.openxmlformats.org/officeDocument/2006/relationships" r:id="rId2"/>
          </a:graphicData>
        </a:graphic>
      </p:graphicFrame>
      <p:sp>
        <p:nvSpPr>
          <p:cNvPr id="11" name="Google Shape;83;p17">
            <a:extLst>
              <a:ext uri="{FF2B5EF4-FFF2-40B4-BE49-F238E27FC236}">
                <a16:creationId xmlns:a16="http://schemas.microsoft.com/office/drawing/2014/main" id="{AE17E1B0-F4F5-D14D-5173-296E33DED3A2}"/>
              </a:ext>
            </a:extLst>
          </p:cNvPr>
          <p:cNvSpPr txBox="1"/>
          <p:nvPr/>
        </p:nvSpPr>
        <p:spPr>
          <a:xfrm>
            <a:off x="803255" y="4307059"/>
            <a:ext cx="2090263" cy="502865"/>
          </a:xfrm>
          <a:prstGeom prst="rect">
            <a:avLst/>
          </a:prstGeom>
          <a:noFill/>
          <a:ln>
            <a:noFill/>
          </a:ln>
        </p:spPr>
        <p:txBody>
          <a:bodyPr spcFirstLastPara="1" wrap="square" lIns="0" tIns="0" rIns="0" bIns="0" anchor="t" anchorCtr="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1219170">
              <a:defRPr/>
            </a:pPr>
            <a:r>
              <a:rPr lang="en-GB" sz="2500" b="1" dirty="0">
                <a:solidFill>
                  <a:schemeClr val="accent1"/>
                </a:solidFill>
                <a:latin typeface="+mj-lt"/>
                <a:sym typeface="Nunito"/>
              </a:rPr>
              <a:t>98%</a:t>
            </a:r>
          </a:p>
        </p:txBody>
      </p:sp>
      <p:sp>
        <p:nvSpPr>
          <p:cNvPr id="9" name="Google Shape;407;p49">
            <a:extLst>
              <a:ext uri="{FF2B5EF4-FFF2-40B4-BE49-F238E27FC236}">
                <a16:creationId xmlns:a16="http://schemas.microsoft.com/office/drawing/2014/main" id="{E4DA5FAA-A617-71AB-471F-8E0927251756}"/>
              </a:ext>
            </a:extLst>
          </p:cNvPr>
          <p:cNvSpPr txBox="1">
            <a:spLocks/>
          </p:cNvSpPr>
          <p:nvPr/>
        </p:nvSpPr>
        <p:spPr>
          <a:xfrm>
            <a:off x="3403260" y="2273168"/>
            <a:ext cx="1946746" cy="861774"/>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r>
              <a:rPr lang="en-GB" sz="1400" b="1" dirty="0">
                <a:solidFill>
                  <a:srgbClr val="4F2483"/>
                </a:solidFill>
                <a:latin typeface="+mj-lt"/>
                <a:sym typeface="Nunito"/>
              </a:rPr>
              <a:t>% of people with LTHCs </a:t>
            </a:r>
            <a:br>
              <a:rPr lang="en-GB" sz="1400" b="1" dirty="0">
                <a:solidFill>
                  <a:srgbClr val="4F2483"/>
                </a:solidFill>
                <a:latin typeface="+mj-lt"/>
                <a:sym typeface="Nunito"/>
              </a:rPr>
            </a:br>
            <a:r>
              <a:rPr lang="en-GB" sz="1400" b="1" dirty="0">
                <a:solidFill>
                  <a:srgbClr val="4F2483"/>
                </a:solidFill>
                <a:latin typeface="+mj-lt"/>
                <a:sym typeface="Nunito"/>
              </a:rPr>
              <a:t>who want to be more physically active than </a:t>
            </a:r>
            <a:br>
              <a:rPr lang="en-GB" sz="1400" b="1" dirty="0">
                <a:solidFill>
                  <a:srgbClr val="4F2483"/>
                </a:solidFill>
                <a:latin typeface="+mj-lt"/>
                <a:sym typeface="Nunito"/>
              </a:rPr>
            </a:br>
            <a:r>
              <a:rPr lang="en-GB" sz="1400" b="1" dirty="0">
                <a:solidFill>
                  <a:srgbClr val="4F2483"/>
                </a:solidFill>
                <a:latin typeface="+mj-lt"/>
                <a:sym typeface="Nunito"/>
              </a:rPr>
              <a:t>they are</a:t>
            </a:r>
            <a:r>
              <a:rPr lang="en-GB" sz="1400" b="1" baseline="30000" dirty="0">
                <a:solidFill>
                  <a:srgbClr val="4F2483"/>
                </a:solidFill>
                <a:latin typeface="+mj-lt"/>
                <a:sym typeface="Nunito"/>
              </a:rPr>
              <a:t>2</a:t>
            </a:r>
          </a:p>
        </p:txBody>
      </p:sp>
      <p:graphicFrame>
        <p:nvGraphicFramePr>
          <p:cNvPr id="12" name="Chart 11" descr="A pie chart showing 70% of people with LTHCs who want to be more physically active than they are. ">
            <a:extLst>
              <a:ext uri="{FF2B5EF4-FFF2-40B4-BE49-F238E27FC236}">
                <a16:creationId xmlns:a16="http://schemas.microsoft.com/office/drawing/2014/main" id="{A02E7645-3FF9-A8C9-6A27-DAB4F6E97C1C}"/>
              </a:ext>
            </a:extLst>
          </p:cNvPr>
          <p:cNvGraphicFramePr/>
          <p:nvPr>
            <p:extLst>
              <p:ext uri="{D42A27DB-BD31-4B8C-83A1-F6EECF244321}">
                <p14:modId xmlns:p14="http://schemas.microsoft.com/office/powerpoint/2010/main" val="2313048811"/>
              </p:ext>
            </p:extLst>
          </p:nvPr>
        </p:nvGraphicFramePr>
        <p:xfrm>
          <a:off x="3002120" y="3243257"/>
          <a:ext cx="2455697" cy="2490404"/>
        </p:xfrm>
        <a:graphic>
          <a:graphicData uri="http://schemas.openxmlformats.org/drawingml/2006/chart">
            <c:chart xmlns:c="http://schemas.openxmlformats.org/drawingml/2006/chart" xmlns:r="http://schemas.openxmlformats.org/officeDocument/2006/relationships" r:id="rId3"/>
          </a:graphicData>
        </a:graphic>
      </p:graphicFrame>
      <p:sp>
        <p:nvSpPr>
          <p:cNvPr id="13" name="Google Shape;83;p17">
            <a:extLst>
              <a:ext uri="{FF2B5EF4-FFF2-40B4-BE49-F238E27FC236}">
                <a16:creationId xmlns:a16="http://schemas.microsoft.com/office/drawing/2014/main" id="{92B2A9C5-31EA-ECBA-04C7-A11E4F03B159}"/>
              </a:ext>
            </a:extLst>
          </p:cNvPr>
          <p:cNvSpPr txBox="1"/>
          <p:nvPr/>
        </p:nvSpPr>
        <p:spPr>
          <a:xfrm>
            <a:off x="3227512" y="4275796"/>
            <a:ext cx="2071116" cy="502865"/>
          </a:xfrm>
          <a:prstGeom prst="rect">
            <a:avLst/>
          </a:prstGeom>
          <a:noFill/>
          <a:ln>
            <a:noFill/>
          </a:ln>
        </p:spPr>
        <p:txBody>
          <a:bodyPr spcFirstLastPara="1" wrap="square" lIns="0" tIns="0" rIns="0" bIns="0" anchor="t" anchorCtr="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1219170">
              <a:defRPr/>
            </a:pPr>
            <a:r>
              <a:rPr lang="en-GB" sz="2500" b="1" dirty="0">
                <a:solidFill>
                  <a:schemeClr val="accent1"/>
                </a:solidFill>
                <a:latin typeface="+mj-lt"/>
                <a:sym typeface="Nunito"/>
              </a:rPr>
              <a:t>70%</a:t>
            </a:r>
          </a:p>
        </p:txBody>
      </p:sp>
      <p:sp>
        <p:nvSpPr>
          <p:cNvPr id="22" name="Text Placeholder 19">
            <a:extLst>
              <a:ext uri="{FF2B5EF4-FFF2-40B4-BE49-F238E27FC236}">
                <a16:creationId xmlns:a16="http://schemas.microsoft.com/office/drawing/2014/main" id="{7C2FF69A-1091-AD78-C06A-FAA93B3758C2}"/>
              </a:ext>
            </a:extLst>
          </p:cNvPr>
          <p:cNvSpPr txBox="1">
            <a:spLocks/>
          </p:cNvSpPr>
          <p:nvPr/>
        </p:nvSpPr>
        <p:spPr>
          <a:xfrm>
            <a:off x="5680981" y="2227638"/>
            <a:ext cx="2694577" cy="430887"/>
          </a:xfrm>
          <a:prstGeom prst="rect">
            <a:avLst/>
          </a:prstGeom>
        </p:spPr>
        <p:txBody>
          <a:bodyPr wrap="square" lIns="0" tIns="0" rIns="0" bIns="0">
            <a:spAutoFit/>
          </a:bodyPr>
          <a:lstStyle>
            <a:lvl1pPr marL="0" indent="0" algn="l" defTabSz="914400" rtl="0" eaLnBrk="1" latinLnBrk="0" hangingPunct="1">
              <a:lnSpc>
                <a:spcPct val="100000"/>
              </a:lnSpc>
              <a:spcBef>
                <a:spcPts val="1000"/>
              </a:spcBef>
              <a:buFont typeface="Arial" panose="020B0604020202020204" pitchFamily="34" charset="0"/>
              <a:buNone/>
              <a:defRPr sz="1800" kern="1200">
                <a:solidFill>
                  <a:srgbClr val="4543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400" b="1" dirty="0">
                <a:solidFill>
                  <a:srgbClr val="4F2483"/>
                </a:solidFill>
                <a:latin typeface="+mj-lt"/>
                <a:sym typeface="Nunito"/>
              </a:rPr>
              <a:t>Top motivators for being active among people with LTHCs</a:t>
            </a:r>
            <a:r>
              <a:rPr lang="en-GB" sz="1400" b="1" baseline="30000" dirty="0">
                <a:solidFill>
                  <a:srgbClr val="4F2483"/>
                </a:solidFill>
                <a:latin typeface="+mj-lt"/>
                <a:sym typeface="Nunito"/>
              </a:rPr>
              <a:t>1</a:t>
            </a:r>
          </a:p>
        </p:txBody>
      </p:sp>
      <p:sp>
        <p:nvSpPr>
          <p:cNvPr id="15" name="Rectangle 14">
            <a:extLst>
              <a:ext uri="{FF2B5EF4-FFF2-40B4-BE49-F238E27FC236}">
                <a16:creationId xmlns:a16="http://schemas.microsoft.com/office/drawing/2014/main" id="{E313A92F-7F1E-9CA0-C16D-17A0E795FF6F}"/>
              </a:ext>
            </a:extLst>
          </p:cNvPr>
          <p:cNvSpPr/>
          <p:nvPr/>
        </p:nvSpPr>
        <p:spPr>
          <a:xfrm>
            <a:off x="5638117" y="2772997"/>
            <a:ext cx="2872103" cy="921754"/>
          </a:xfrm>
          <a:prstGeom prst="rect">
            <a:avLst/>
          </a:prstGeom>
          <a:solidFill>
            <a:srgbClr val="4F2483"/>
          </a:solidFill>
          <a:ln w="12700" cap="flat" cmpd="sng" algn="ctr">
            <a:noFill/>
            <a:prstDash val="solid"/>
            <a:miter lim="800000"/>
          </a:ln>
          <a:effectLst/>
        </p:spPr>
        <p:txBody>
          <a:bodyPr wrap="square" lIns="144000" tIns="144000" rIns="144000" bIns="144000" rtlCol="0"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2500" b="1" i="0" u="none" strike="noStrike" kern="0" cap="none" spc="0" normalizeH="0" baseline="0" noProof="0">
                <a:ln>
                  <a:noFill/>
                </a:ln>
                <a:solidFill>
                  <a:schemeClr val="bg1"/>
                </a:solidFill>
                <a:effectLst/>
                <a:uLnTx/>
                <a:uFillTx/>
                <a:latin typeface="Tw Cen MT" panose="020B0602020104020603"/>
                <a:ea typeface="+mn-ea"/>
                <a:cs typeface="+mn-cs"/>
              </a:rPr>
              <a:t>42%</a:t>
            </a:r>
          </a:p>
          <a:p>
            <a:pPr marL="0" marR="0" lvl="0" indent="0" defTabSz="914400" eaLnBrk="1" fontAlgn="auto" latinLnBrk="0" hangingPunct="1">
              <a:lnSpc>
                <a:spcPct val="100000"/>
              </a:lnSpc>
              <a:spcBef>
                <a:spcPts val="0"/>
              </a:spcBef>
              <a:spcAft>
                <a:spcPts val="0"/>
              </a:spcAft>
              <a:buClrTx/>
              <a:buSzTx/>
              <a:buFontTx/>
              <a:buNone/>
              <a:tabLst/>
              <a:defRPr/>
            </a:pPr>
            <a:r>
              <a:rPr kumimoji="0" lang="en-GB" sz="1600" b="1" i="0" u="none" strike="noStrike" kern="0" cap="none" spc="0" normalizeH="0" baseline="0" noProof="0">
                <a:ln>
                  <a:noFill/>
                </a:ln>
                <a:solidFill>
                  <a:schemeClr val="bg1"/>
                </a:solidFill>
                <a:effectLst/>
                <a:uLnTx/>
                <a:uFillTx/>
                <a:latin typeface="Tw Cen MT" panose="020B0602020104020603"/>
                <a:ea typeface="+mn-ea"/>
                <a:cs typeface="+mn-cs"/>
              </a:rPr>
              <a:t>Physical health/fitness</a:t>
            </a:r>
          </a:p>
        </p:txBody>
      </p:sp>
      <p:sp>
        <p:nvSpPr>
          <p:cNvPr id="16" name="Rectangle 15">
            <a:extLst>
              <a:ext uri="{FF2B5EF4-FFF2-40B4-BE49-F238E27FC236}">
                <a16:creationId xmlns:a16="http://schemas.microsoft.com/office/drawing/2014/main" id="{D5E6E044-41D5-1B81-0CB5-668FAD454BEE}"/>
              </a:ext>
            </a:extLst>
          </p:cNvPr>
          <p:cNvSpPr/>
          <p:nvPr/>
        </p:nvSpPr>
        <p:spPr>
          <a:xfrm>
            <a:off x="5638118" y="3798618"/>
            <a:ext cx="2881094" cy="921754"/>
          </a:xfrm>
          <a:prstGeom prst="rect">
            <a:avLst/>
          </a:prstGeom>
          <a:solidFill>
            <a:srgbClr val="4F2483"/>
          </a:solidFill>
          <a:ln w="12700" cap="flat" cmpd="sng" algn="ctr">
            <a:noFill/>
            <a:prstDash val="solid"/>
            <a:miter lim="800000"/>
          </a:ln>
          <a:effectLst/>
        </p:spPr>
        <p:txBody>
          <a:bodyPr wrap="square" lIns="144000" tIns="144000" rIns="144000" bIns="144000" rtlCol="0"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2500" b="1" i="0" u="none" strike="noStrike" kern="0" cap="none" spc="0" normalizeH="0" baseline="0" noProof="0">
                <a:ln>
                  <a:noFill/>
                </a:ln>
                <a:solidFill>
                  <a:schemeClr val="bg1"/>
                </a:solidFill>
                <a:effectLst/>
                <a:uLnTx/>
                <a:uFillTx/>
                <a:latin typeface="Tw Cen MT" panose="020B0602020104020603"/>
                <a:ea typeface="+mn-ea"/>
                <a:cs typeface="+mn-cs"/>
              </a:rPr>
              <a:t>28%</a:t>
            </a:r>
          </a:p>
          <a:p>
            <a:pPr marL="0" marR="0" lvl="0" indent="0" defTabSz="914400" eaLnBrk="1" fontAlgn="auto" latinLnBrk="0" hangingPunct="1">
              <a:lnSpc>
                <a:spcPct val="100000"/>
              </a:lnSpc>
              <a:spcBef>
                <a:spcPts val="0"/>
              </a:spcBef>
              <a:spcAft>
                <a:spcPts val="0"/>
              </a:spcAft>
              <a:buClrTx/>
              <a:buSzTx/>
              <a:buFontTx/>
              <a:buNone/>
              <a:tabLst/>
              <a:defRPr/>
            </a:pPr>
            <a:r>
              <a:rPr kumimoji="0" lang="en-GB" sz="1600" b="1" i="0" u="none" strike="noStrike" kern="0" cap="none" spc="0" normalizeH="0" baseline="0" noProof="0">
                <a:ln>
                  <a:noFill/>
                </a:ln>
                <a:solidFill>
                  <a:schemeClr val="bg1"/>
                </a:solidFill>
                <a:effectLst/>
                <a:uLnTx/>
                <a:uFillTx/>
                <a:latin typeface="Tw Cen MT" panose="020B0602020104020603"/>
                <a:ea typeface="+mn-ea"/>
                <a:cs typeface="+mn-cs"/>
              </a:rPr>
              <a:t>Manage symptoms</a:t>
            </a:r>
          </a:p>
        </p:txBody>
      </p:sp>
      <p:sp>
        <p:nvSpPr>
          <p:cNvPr id="17" name="Rectangle 16">
            <a:extLst>
              <a:ext uri="{FF2B5EF4-FFF2-40B4-BE49-F238E27FC236}">
                <a16:creationId xmlns:a16="http://schemas.microsoft.com/office/drawing/2014/main" id="{708269F5-018A-7A4E-DD64-04464E2EE4C8}"/>
              </a:ext>
            </a:extLst>
          </p:cNvPr>
          <p:cNvSpPr/>
          <p:nvPr/>
        </p:nvSpPr>
        <p:spPr>
          <a:xfrm>
            <a:off x="5638118" y="4856669"/>
            <a:ext cx="2881094" cy="921754"/>
          </a:xfrm>
          <a:prstGeom prst="rect">
            <a:avLst/>
          </a:prstGeom>
          <a:solidFill>
            <a:srgbClr val="4F2483"/>
          </a:solidFill>
          <a:ln w="12700" cap="flat" cmpd="sng" algn="ctr">
            <a:noFill/>
            <a:prstDash val="solid"/>
            <a:miter lim="800000"/>
          </a:ln>
          <a:effectLst/>
        </p:spPr>
        <p:txBody>
          <a:bodyPr wrap="square" lIns="144000" tIns="144000" rIns="144000" bIns="144000" rtlCol="0"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2500" b="1" i="0" u="none" strike="noStrike" kern="0" cap="none" spc="0" normalizeH="0" baseline="0" noProof="0">
                <a:ln>
                  <a:noFill/>
                </a:ln>
                <a:solidFill>
                  <a:schemeClr val="bg1"/>
                </a:solidFill>
                <a:effectLst/>
                <a:uLnTx/>
                <a:uFillTx/>
                <a:latin typeface="Tw Cen MT" panose="020B0602020104020603"/>
                <a:ea typeface="+mn-ea"/>
                <a:cs typeface="+mn-cs"/>
              </a:rPr>
              <a:t>25%</a:t>
            </a:r>
          </a:p>
          <a:p>
            <a:pPr marL="0" marR="0" lvl="0" indent="0" defTabSz="914400" eaLnBrk="1" fontAlgn="auto" latinLnBrk="0" hangingPunct="1">
              <a:lnSpc>
                <a:spcPct val="100000"/>
              </a:lnSpc>
              <a:spcBef>
                <a:spcPts val="0"/>
              </a:spcBef>
              <a:spcAft>
                <a:spcPts val="0"/>
              </a:spcAft>
              <a:buClrTx/>
              <a:buSzTx/>
              <a:buFontTx/>
              <a:buNone/>
              <a:tabLst/>
              <a:defRPr/>
            </a:pPr>
            <a:r>
              <a:rPr kumimoji="0" lang="en-GB" sz="1600" b="1" i="0" u="none" strike="noStrike" kern="0" cap="none" spc="0" normalizeH="0" baseline="0" noProof="0">
                <a:ln>
                  <a:noFill/>
                </a:ln>
                <a:solidFill>
                  <a:schemeClr val="bg1"/>
                </a:solidFill>
                <a:effectLst/>
                <a:uLnTx/>
                <a:uFillTx/>
                <a:latin typeface="Tw Cen MT" panose="020B0602020104020603"/>
                <a:ea typeface="+mn-ea"/>
                <a:cs typeface="+mn-cs"/>
              </a:rPr>
              <a:t>Mental health</a:t>
            </a:r>
          </a:p>
        </p:txBody>
      </p:sp>
      <p:sp>
        <p:nvSpPr>
          <p:cNvPr id="18" name="Rectangular Callout 11">
            <a:extLst>
              <a:ext uri="{FF2B5EF4-FFF2-40B4-BE49-F238E27FC236}">
                <a16:creationId xmlns:a16="http://schemas.microsoft.com/office/drawing/2014/main" id="{BAE7B39F-229F-99CE-05E9-DFC19E5727A7}"/>
              </a:ext>
            </a:extLst>
          </p:cNvPr>
          <p:cNvSpPr/>
          <p:nvPr/>
        </p:nvSpPr>
        <p:spPr>
          <a:xfrm>
            <a:off x="8806548" y="2303275"/>
            <a:ext cx="2872103" cy="855958"/>
          </a:xfrm>
          <a:prstGeom prst="wedgeRectCallout">
            <a:avLst>
              <a:gd name="adj1" fmla="val 32823"/>
              <a:gd name="adj2" fmla="val -78263"/>
            </a:avLst>
          </a:prstGeom>
          <a:solidFill>
            <a:schemeClr val="bg1"/>
          </a:solidFill>
          <a:ln w="6350">
            <a:no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500"/>
              </a:spcAft>
              <a:buClrTx/>
              <a:buSzTx/>
              <a:buFontTx/>
              <a:buNone/>
              <a:tabLst/>
              <a:defRPr/>
            </a:pPr>
            <a:r>
              <a:rPr kumimoji="0" lang="en-GB" sz="1500" b="0" i="0" u="none" strike="noStrike" kern="1200" cap="none" spc="0" normalizeH="0" baseline="0" noProof="0">
                <a:ln>
                  <a:noFill/>
                </a:ln>
                <a:solidFill>
                  <a:srgbClr val="464240"/>
                </a:solidFill>
                <a:effectLst/>
                <a:uLnTx/>
                <a:uFillTx/>
                <a:latin typeface="Tw Cen MT" panose="020B0602020104020603"/>
                <a:ea typeface="+mn-ea"/>
                <a:cs typeface="+mn-cs"/>
              </a:rPr>
              <a:t>“Weight loss, increase </a:t>
            </a:r>
            <a:br>
              <a:rPr kumimoji="0" lang="en-GB" sz="1500" b="0" i="0" u="none" strike="noStrike" kern="1200" cap="none" spc="0" normalizeH="0" baseline="0" noProof="0">
                <a:ln>
                  <a:noFill/>
                </a:ln>
                <a:solidFill>
                  <a:srgbClr val="464240"/>
                </a:solidFill>
                <a:effectLst/>
                <a:uLnTx/>
                <a:uFillTx/>
                <a:latin typeface="Tw Cen MT" panose="020B0602020104020603"/>
                <a:ea typeface="+mn-ea"/>
                <a:cs typeface="+mn-cs"/>
              </a:rPr>
            </a:br>
            <a:r>
              <a:rPr kumimoji="0" lang="en-GB" sz="1500" b="0" i="0" u="none" strike="noStrike" kern="1200" cap="none" spc="0" normalizeH="0" baseline="0" noProof="0">
                <a:ln>
                  <a:noFill/>
                </a:ln>
                <a:solidFill>
                  <a:srgbClr val="464240"/>
                </a:solidFill>
                <a:effectLst/>
                <a:uLnTx/>
                <a:uFillTx/>
                <a:latin typeface="Tw Cen MT" panose="020B0602020104020603"/>
                <a:ea typeface="+mn-ea"/>
                <a:cs typeface="+mn-cs"/>
              </a:rPr>
              <a:t>strength and stamina.”</a:t>
            </a:r>
            <a:endParaRPr kumimoji="0" lang="en-GB" sz="1500" b="1" i="0" u="none" strike="noStrike" kern="1200" cap="none" spc="0" normalizeH="0" baseline="0" noProof="0">
              <a:ln>
                <a:noFill/>
              </a:ln>
              <a:solidFill>
                <a:srgbClr val="464240"/>
              </a:solidFill>
              <a:effectLst/>
              <a:uLnTx/>
              <a:uFillTx/>
              <a:latin typeface="Tw Cen MT" panose="020B0602020104020603"/>
              <a:ea typeface="+mn-ea"/>
              <a:cs typeface="+mn-cs"/>
            </a:endParaRPr>
          </a:p>
        </p:txBody>
      </p:sp>
      <p:sp>
        <p:nvSpPr>
          <p:cNvPr id="19" name="Rectangular Callout 16">
            <a:extLst>
              <a:ext uri="{FF2B5EF4-FFF2-40B4-BE49-F238E27FC236}">
                <a16:creationId xmlns:a16="http://schemas.microsoft.com/office/drawing/2014/main" id="{6DA7A558-4B04-B27E-8DC0-C13F533FEB34}"/>
              </a:ext>
            </a:extLst>
          </p:cNvPr>
          <p:cNvSpPr/>
          <p:nvPr/>
        </p:nvSpPr>
        <p:spPr>
          <a:xfrm>
            <a:off x="8806548" y="3401534"/>
            <a:ext cx="2872103" cy="1056013"/>
          </a:xfrm>
          <a:prstGeom prst="wedgeRectCallout">
            <a:avLst>
              <a:gd name="adj1" fmla="val 29553"/>
              <a:gd name="adj2" fmla="val 27305"/>
            </a:avLst>
          </a:prstGeom>
          <a:solidFill>
            <a:schemeClr val="bg1"/>
          </a:solidFill>
          <a:ln w="6350">
            <a:no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a:ln>
                  <a:noFill/>
                </a:ln>
                <a:solidFill>
                  <a:srgbClr val="464240"/>
                </a:solidFill>
                <a:effectLst/>
                <a:uLnTx/>
                <a:uFillTx/>
                <a:latin typeface="Tw Cen MT" panose="020B0602020104020603"/>
                <a:ea typeface="+mn-ea"/>
                <a:cs typeface="+mn-cs"/>
              </a:rPr>
              <a:t>“I exercise regularly to </a:t>
            </a:r>
            <a:br>
              <a:rPr kumimoji="0" lang="en-GB" sz="1500" b="0" i="0" u="none" strike="noStrike" kern="1200" cap="none" spc="0" normalizeH="0" baseline="0" noProof="0">
                <a:ln>
                  <a:noFill/>
                </a:ln>
                <a:solidFill>
                  <a:srgbClr val="464240"/>
                </a:solidFill>
                <a:effectLst/>
                <a:uLnTx/>
                <a:uFillTx/>
                <a:latin typeface="Tw Cen MT" panose="020B0602020104020603"/>
                <a:ea typeface="+mn-ea"/>
                <a:cs typeface="+mn-cs"/>
              </a:rPr>
            </a:br>
            <a:r>
              <a:rPr kumimoji="0" lang="en-GB" sz="1500" b="0" i="0" u="none" strike="noStrike" kern="1200" cap="none" spc="0" normalizeH="0" baseline="0" noProof="0">
                <a:ln>
                  <a:noFill/>
                </a:ln>
                <a:solidFill>
                  <a:srgbClr val="464240"/>
                </a:solidFill>
                <a:effectLst/>
                <a:uLnTx/>
                <a:uFillTx/>
                <a:latin typeface="Tw Cen MT" panose="020B0602020104020603"/>
                <a:ea typeface="+mn-ea"/>
                <a:cs typeface="+mn-cs"/>
              </a:rPr>
              <a:t>prevent flare ups with my fibromyalgia and osteoarthritis.”</a:t>
            </a:r>
          </a:p>
        </p:txBody>
      </p:sp>
      <p:sp>
        <p:nvSpPr>
          <p:cNvPr id="20" name="Rectangular Callout 19">
            <a:extLst>
              <a:ext uri="{FF2B5EF4-FFF2-40B4-BE49-F238E27FC236}">
                <a16:creationId xmlns:a16="http://schemas.microsoft.com/office/drawing/2014/main" id="{2514ED03-8BF0-A476-A99E-5BE1AB0803B3}"/>
              </a:ext>
            </a:extLst>
          </p:cNvPr>
          <p:cNvSpPr/>
          <p:nvPr/>
        </p:nvSpPr>
        <p:spPr>
          <a:xfrm>
            <a:off x="8806548" y="4695867"/>
            <a:ext cx="2872103" cy="1056013"/>
          </a:xfrm>
          <a:prstGeom prst="wedgeRectCallout">
            <a:avLst>
              <a:gd name="adj1" fmla="val 33324"/>
              <a:gd name="adj2" fmla="val 71098"/>
            </a:avLst>
          </a:prstGeom>
          <a:solidFill>
            <a:schemeClr val="bg1"/>
          </a:solidFill>
          <a:ln w="6350">
            <a:no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a:ln>
                  <a:noFill/>
                </a:ln>
                <a:solidFill>
                  <a:srgbClr val="464240"/>
                </a:solidFill>
                <a:effectLst/>
                <a:uLnTx/>
                <a:uFillTx/>
                <a:latin typeface="Tw Cen MT" panose="020B0602020104020603"/>
                <a:ea typeface="+mn-ea"/>
                <a:cs typeface="+mn-cs"/>
              </a:rPr>
              <a:t>“I also exercise to control my endorphins which help with </a:t>
            </a:r>
            <a:br>
              <a:rPr kumimoji="0" lang="en-GB" sz="1500" b="0" i="0" u="none" strike="noStrike" kern="1200" cap="none" spc="0" normalizeH="0" baseline="0" noProof="0">
                <a:ln>
                  <a:noFill/>
                </a:ln>
                <a:solidFill>
                  <a:srgbClr val="464240"/>
                </a:solidFill>
                <a:effectLst/>
                <a:uLnTx/>
                <a:uFillTx/>
                <a:latin typeface="Tw Cen MT" panose="020B0602020104020603"/>
                <a:ea typeface="+mn-ea"/>
                <a:cs typeface="+mn-cs"/>
              </a:rPr>
            </a:br>
            <a:r>
              <a:rPr kumimoji="0" lang="en-GB" sz="1500" b="0" i="0" u="none" strike="noStrike" kern="1200" cap="none" spc="0" normalizeH="0" baseline="0" noProof="0">
                <a:ln>
                  <a:noFill/>
                </a:ln>
                <a:solidFill>
                  <a:srgbClr val="464240"/>
                </a:solidFill>
                <a:effectLst/>
                <a:uLnTx/>
                <a:uFillTx/>
                <a:latin typeface="Tw Cen MT" panose="020B0602020104020603"/>
                <a:ea typeface="+mn-ea"/>
                <a:cs typeface="+mn-cs"/>
              </a:rPr>
              <a:t>my mood and mental health.”</a:t>
            </a:r>
          </a:p>
        </p:txBody>
      </p:sp>
      <p:sp>
        <p:nvSpPr>
          <p:cNvPr id="27" name="Oval 26">
            <a:extLst>
              <a:ext uri="{FF2B5EF4-FFF2-40B4-BE49-F238E27FC236}">
                <a16:creationId xmlns:a16="http://schemas.microsoft.com/office/drawing/2014/main" id="{1DCB304B-AB50-D525-6F84-3DE6E477C36A}"/>
              </a:ext>
              <a:ext uri="{C183D7F6-B498-43B3-948B-1728B52AA6E4}">
                <adec:decorative xmlns:adec="http://schemas.microsoft.com/office/drawing/2017/decorative" val="1"/>
              </a:ext>
            </a:extLst>
          </p:cNvPr>
          <p:cNvSpPr>
            <a:spLocks noChangeAspect="1"/>
          </p:cNvSpPr>
          <p:nvPr/>
        </p:nvSpPr>
        <p:spPr>
          <a:xfrm>
            <a:off x="10911753" y="476503"/>
            <a:ext cx="766898" cy="766898"/>
          </a:xfrm>
          <a:prstGeom prst="ellipse">
            <a:avLst/>
          </a:prstGeom>
          <a:solidFill>
            <a:srgbClr val="4F2483"/>
          </a:solidFill>
          <a:ln w="34925">
            <a:solidFill>
              <a:schemeClr val="bg1"/>
            </a:solidFill>
          </a:ln>
          <a:effectLst>
            <a:glow rad="38100">
              <a:schemeClr val="accent1">
                <a:satMod val="175000"/>
                <a:alpha val="40000"/>
              </a:schemeClr>
            </a:glow>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t" anchorCtr="0">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1219170" rtl="0" eaLnBrk="1" fontAlgn="auto" latinLnBrk="0" hangingPunct="1">
              <a:lnSpc>
                <a:spcPts val="4000"/>
              </a:lnSpc>
              <a:spcBef>
                <a:spcPts val="600"/>
              </a:spcBef>
              <a:spcAft>
                <a:spcPts val="0"/>
              </a:spcAft>
              <a:buClrTx/>
              <a:buSzTx/>
              <a:buFontTx/>
              <a:buNone/>
              <a:tabLst/>
              <a:defRPr/>
            </a:pPr>
            <a:r>
              <a:rPr kumimoji="0" lang="en-GB" sz="3000" b="1" i="0" u="none" strike="noStrike" kern="1200" cap="none" spc="0" normalizeH="0" baseline="0" noProof="0">
                <a:ln>
                  <a:noFill/>
                </a:ln>
                <a:solidFill>
                  <a:srgbClr val="FFFFFF"/>
                </a:solidFill>
                <a:effectLst/>
                <a:uLnTx/>
                <a:uFillTx/>
                <a:latin typeface="Tw Cen MT" panose="020B0602020104020603"/>
                <a:ea typeface="+mn-ea"/>
                <a:cs typeface="+mn-cs"/>
              </a:rPr>
              <a:t>1</a:t>
            </a:r>
            <a:endParaRPr kumimoji="0" lang="en-GB" sz="3000" b="1" i="0" u="none" strike="noStrike" kern="1200" cap="none" spc="0" normalizeH="0" baseline="30000" noProof="0">
              <a:ln>
                <a:noFill/>
              </a:ln>
              <a:solidFill>
                <a:srgbClr val="FFFFFF"/>
              </a:solidFill>
              <a:effectLst/>
              <a:uLnTx/>
              <a:uFillTx/>
              <a:latin typeface="Tw Cen MT" panose="020B0602020104020603"/>
              <a:ea typeface="+mn-ea"/>
              <a:cs typeface="+mn-cs"/>
            </a:endParaRPr>
          </a:p>
        </p:txBody>
      </p:sp>
      <p:sp>
        <p:nvSpPr>
          <p:cNvPr id="5" name="TextBox 4">
            <a:extLst>
              <a:ext uri="{FF2B5EF4-FFF2-40B4-BE49-F238E27FC236}">
                <a16:creationId xmlns:a16="http://schemas.microsoft.com/office/drawing/2014/main" id="{E627CA1E-2B76-2222-8682-0E6892279FB7}"/>
              </a:ext>
            </a:extLst>
          </p:cNvPr>
          <p:cNvSpPr txBox="1"/>
          <p:nvPr/>
        </p:nvSpPr>
        <p:spPr>
          <a:xfrm>
            <a:off x="905209" y="6014734"/>
            <a:ext cx="6393949" cy="385298"/>
          </a:xfrm>
          <a:prstGeom prst="rect">
            <a:avLst/>
          </a:prstGeom>
          <a:noFill/>
        </p:spPr>
        <p:txBody>
          <a:bodyPr wrap="square" lIns="0" tIns="0" rIns="0" bIns="0" anchor="t">
            <a:spAutoFit/>
          </a:bodyPr>
          <a:lstStyle/>
          <a:p>
            <a:pPr>
              <a:lnSpc>
                <a:spcPct val="107000"/>
              </a:lnSpc>
              <a:spcAft>
                <a:spcPts val="3000"/>
              </a:spcAft>
              <a:defRPr/>
            </a:pPr>
            <a:r>
              <a:rPr kumimoji="0" lang="en-US" sz="1200" b="1" i="0" u="none" strike="noStrike" kern="1200" cap="none" spc="0" normalizeH="0" baseline="0" noProof="0">
                <a:ln>
                  <a:noFill/>
                </a:ln>
                <a:solidFill>
                  <a:schemeClr val="accent1"/>
                </a:solidFill>
                <a:effectLst/>
                <a:uLnTx/>
                <a:uFillTx/>
                <a:latin typeface="Tw Cen MT" panose="020B0602020104020603" pitchFamily="34" charset="77"/>
                <a:ea typeface="Verdana"/>
              </a:rPr>
              <a:t>Sources:</a:t>
            </a:r>
            <a:r>
              <a:rPr lang="en-US" sz="1200" b="1">
                <a:solidFill>
                  <a:schemeClr val="accent1"/>
                </a:solidFill>
                <a:latin typeface="Tw Cen MT" panose="020B0602020104020603" pitchFamily="34" charset="77"/>
                <a:ea typeface="Verdana"/>
              </a:rPr>
              <a:t> </a:t>
            </a:r>
            <a:r>
              <a:rPr lang="en-US" sz="1200" b="1" baseline="30000">
                <a:solidFill>
                  <a:schemeClr val="accent1"/>
                </a:solidFill>
                <a:latin typeface="Tw Cen MT" panose="020B0602020104020603" pitchFamily="34" charset="77"/>
                <a:ea typeface="Verdana"/>
              </a:rPr>
              <a:t>1</a:t>
            </a:r>
            <a:r>
              <a:rPr lang="en-US" sz="1200">
                <a:solidFill>
                  <a:schemeClr val="accent1"/>
                </a:solidFill>
                <a:latin typeface="Tw Cen MT" panose="020B0602020104020603" pitchFamily="34" charset="77"/>
                <a:ea typeface="Calibri"/>
                <a:cs typeface="Times New Roman"/>
              </a:rPr>
              <a:t>1,009 people living with LTHCs, We</a:t>
            </a:r>
            <a:r>
              <a:rPr lang="en-GB" sz="1200">
                <a:solidFill>
                  <a:schemeClr val="accent1"/>
                </a:solidFill>
                <a:latin typeface="Tw Cen MT" panose="020B0602020104020603" pitchFamily="34" charset="77"/>
                <a:ea typeface="Calibri"/>
                <a:cs typeface="Times New Roman"/>
              </a:rPr>
              <a:t> Are Undefeatable’s ‘Big Talk’ public consultation, 2023. </a:t>
            </a:r>
            <a:br>
              <a:rPr lang="en-GB" sz="1200">
                <a:solidFill>
                  <a:schemeClr val="accent1"/>
                </a:solidFill>
                <a:latin typeface="Tw Cen MT" panose="020B0602020104020603" pitchFamily="34" charset="77"/>
                <a:ea typeface="Calibri"/>
                <a:cs typeface="Times New Roman"/>
              </a:rPr>
            </a:br>
            <a:r>
              <a:rPr lang="en-GB" sz="1200" baseline="30000">
                <a:solidFill>
                  <a:schemeClr val="accent1"/>
                </a:solidFill>
                <a:latin typeface="Tw Cen MT" panose="020B0602020104020603" pitchFamily="34" charset="77"/>
                <a:ea typeface="Calibri"/>
                <a:cs typeface="Times New Roman"/>
              </a:rPr>
              <a:t>2</a:t>
            </a:r>
            <a:r>
              <a:rPr lang="en-US" sz="1200">
                <a:solidFill>
                  <a:schemeClr val="accent1"/>
                </a:solidFill>
                <a:latin typeface="Tw Cen MT" panose="020B0602020104020603" pitchFamily="34" charset="77"/>
                <a:ea typeface="Calibri"/>
                <a:cs typeface="Times New Roman"/>
              </a:rPr>
              <a:t>2,000 people living with LTHCs, W</a:t>
            </a:r>
            <a:r>
              <a:rPr lang="en-GB" sz="1200">
                <a:solidFill>
                  <a:schemeClr val="accent1"/>
                </a:solidFill>
                <a:latin typeface="Tw Cen MT" panose="020B0602020104020603" pitchFamily="34" charset="77"/>
                <a:ea typeface="Calibri"/>
                <a:cs typeface="Times New Roman"/>
              </a:rPr>
              <a:t>e Are Undefeatable campaign tracking, Summer 2024.</a:t>
            </a:r>
            <a:endParaRPr lang="en-GB" sz="1200" b="0" i="0" u="none" strike="noStrike" kern="1200" cap="none" spc="0" normalizeH="0" baseline="0" noProof="0">
              <a:ln>
                <a:noFill/>
              </a:ln>
              <a:solidFill>
                <a:schemeClr val="accent1"/>
              </a:solidFill>
              <a:effectLst/>
              <a:uLnTx/>
              <a:uFillTx/>
              <a:latin typeface="Tw Cen MT" panose="020B0602020104020603" pitchFamily="34" charset="77"/>
              <a:ea typeface="Calibri"/>
              <a:cs typeface="Times New Roman"/>
            </a:endParaRPr>
          </a:p>
        </p:txBody>
      </p:sp>
      <p:sp>
        <p:nvSpPr>
          <p:cNvPr id="2" name="Rectangle 1">
            <a:extLst>
              <a:ext uri="{FF2B5EF4-FFF2-40B4-BE49-F238E27FC236}">
                <a16:creationId xmlns:a16="http://schemas.microsoft.com/office/drawing/2014/main" id="{306812DF-30ED-B174-A6D2-F589805080FD}"/>
              </a:ext>
              <a:ext uri="{C183D7F6-B498-43B3-948B-1728B52AA6E4}">
                <adec:decorative xmlns:adec="http://schemas.microsoft.com/office/drawing/2017/decorative" val="1"/>
              </a:ext>
            </a:extLst>
          </p:cNvPr>
          <p:cNvSpPr/>
          <p:nvPr/>
        </p:nvSpPr>
        <p:spPr>
          <a:xfrm rot="5400000">
            <a:off x="-3367127" y="3362836"/>
            <a:ext cx="6859251" cy="128716"/>
          </a:xfrm>
          <a:prstGeom prst="rect">
            <a:avLst/>
          </a:prstGeom>
          <a:solidFill>
            <a:srgbClr val="4F248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rtlCol="0" anchor="ctr"/>
          <a:lstStyle/>
          <a:p>
            <a:pPr algn="ctr"/>
            <a:endParaRPr lang="en-GB" sz="2533">
              <a:cs typeface="Arial"/>
            </a:endParaRPr>
          </a:p>
        </p:txBody>
      </p:sp>
    </p:spTree>
    <p:extLst>
      <p:ext uri="{BB962C8B-B14F-4D97-AF65-F5344CB8AC3E}">
        <p14:creationId xmlns:p14="http://schemas.microsoft.com/office/powerpoint/2010/main" val="21116244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itle 6">
            <a:extLst>
              <a:ext uri="{FF2B5EF4-FFF2-40B4-BE49-F238E27FC236}">
                <a16:creationId xmlns:a16="http://schemas.microsoft.com/office/drawing/2014/main" id="{02A168CA-8C02-7B45-2B41-7EBA8E867531}"/>
              </a:ext>
            </a:extLst>
          </p:cNvPr>
          <p:cNvSpPr txBox="1">
            <a:spLocks noGrp="1"/>
          </p:cNvSpPr>
          <p:nvPr>
            <p:ph type="title" idx="4294967295"/>
          </p:nvPr>
        </p:nvSpPr>
        <p:spPr>
          <a:xfrm>
            <a:off x="905210" y="522136"/>
            <a:ext cx="9767553" cy="692497"/>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marL="0" indent="0" algn="l" defTabSz="914400" rtl="0" eaLnBrk="1" latinLnBrk="0" hangingPunct="1">
              <a:lnSpc>
                <a:spcPts val="2800"/>
              </a:lnSpc>
              <a:spcBef>
                <a:spcPct val="0"/>
              </a:spcBef>
              <a:buNone/>
              <a:tabLst>
                <a:tab pos="4043363" algn="l"/>
              </a:tabLst>
              <a:defRPr sz="2800" b="1" kern="1200" baseline="0">
                <a:solidFill>
                  <a:srgbClr val="454341"/>
                </a:solidFill>
                <a:latin typeface="+mj-lt"/>
                <a:ea typeface="SimSun" panose="02010600030101010101" pitchFamily="2" charset="-122"/>
                <a:cs typeface="+mj-cs"/>
              </a:defRPr>
            </a:lvl1pPr>
          </a:lstStyle>
          <a:p>
            <a:pPr marL="0" marR="0" lvl="0" indent="0" algn="l" defTabSz="1219170" rtl="0" eaLnBrk="1" fontAlgn="auto" latinLnBrk="0" hangingPunct="1">
              <a:lnSpc>
                <a:spcPts val="2700"/>
              </a:lnSpc>
              <a:spcBef>
                <a:spcPct val="0"/>
              </a:spcBef>
              <a:spcAft>
                <a:spcPts val="0"/>
              </a:spcAft>
              <a:buClrTx/>
              <a:buSzTx/>
              <a:buFontTx/>
              <a:buNone/>
              <a:tabLst>
                <a:tab pos="4043363" algn="l"/>
              </a:tabLst>
              <a:defRPr/>
            </a:pPr>
            <a:r>
              <a:rPr kumimoji="0" lang="en-GB" sz="2500" b="1" i="0" u="none" strike="noStrike" kern="1200" cap="none" spc="0" normalizeH="0" baseline="0" noProof="0" dirty="0">
                <a:ln>
                  <a:noFill/>
                </a:ln>
                <a:solidFill>
                  <a:schemeClr val="accent1"/>
                </a:solidFill>
                <a:effectLst/>
                <a:uLnTx/>
                <a:uFillTx/>
                <a:latin typeface="Tw Cen MT" panose="020B0602020104020603" pitchFamily="34" charset="0"/>
                <a:ea typeface="SimSun" panose="02010600030101010101" pitchFamily="2" charset="-122"/>
                <a:cs typeface="+mj-cs"/>
                <a:sym typeface="Nunito"/>
              </a:rPr>
              <a:t>BUT PEOPLE WITH LTHCs ARE LESS LIKELY THAN OTHERS TO FEEL THEY </a:t>
            </a:r>
            <a:br>
              <a:rPr kumimoji="0" lang="en-GB" sz="2500" b="1" i="0" u="none" strike="noStrike" kern="1200" cap="none" spc="0" normalizeH="0" baseline="0" noProof="0" dirty="0">
                <a:ln>
                  <a:noFill/>
                </a:ln>
                <a:solidFill>
                  <a:schemeClr val="accent1"/>
                </a:solidFill>
                <a:effectLst/>
                <a:uLnTx/>
                <a:uFillTx/>
                <a:latin typeface="Tw Cen MT" panose="020B0602020104020603" pitchFamily="34" charset="0"/>
                <a:ea typeface="SimSun" panose="02010600030101010101" pitchFamily="2" charset="-122"/>
                <a:cs typeface="+mj-cs"/>
                <a:sym typeface="Nunito"/>
              </a:rPr>
            </a:br>
            <a:r>
              <a:rPr kumimoji="0" lang="en-GB" sz="2500" b="1" i="0" u="none" strike="noStrike" kern="1200" cap="none" spc="0" normalizeH="0" baseline="0" noProof="0" dirty="0">
                <a:ln>
                  <a:noFill/>
                </a:ln>
                <a:solidFill>
                  <a:schemeClr val="accent1"/>
                </a:solidFill>
                <a:effectLst/>
                <a:uLnTx/>
                <a:uFillTx/>
                <a:latin typeface="Tw Cen MT" panose="020B0602020104020603" pitchFamily="34" charset="0"/>
                <a:ea typeface="SimSun" panose="02010600030101010101" pitchFamily="2" charset="-122"/>
                <a:cs typeface="+mj-cs"/>
                <a:sym typeface="Nunito"/>
              </a:rPr>
              <a:t>HAVE THE CAPABILITY, OPPORTUNITY AND MOTIVATION TO BE ACTIVE</a:t>
            </a:r>
            <a:endParaRPr kumimoji="0" lang="en-US" sz="1600" b="1" i="0" u="none" strike="noStrike" kern="1200" cap="none" spc="0" normalizeH="0" baseline="0" noProof="0" dirty="0">
              <a:ln>
                <a:noFill/>
              </a:ln>
              <a:solidFill>
                <a:schemeClr val="accent1"/>
              </a:solidFill>
              <a:effectLst/>
              <a:uLnTx/>
              <a:uFillTx/>
              <a:latin typeface="+mj-lt"/>
              <a:ea typeface="SimSun" panose="02010600030101010101" pitchFamily="2" charset="-122"/>
              <a:cs typeface="+mj-cs"/>
            </a:endParaRPr>
          </a:p>
        </p:txBody>
      </p:sp>
      <p:sp>
        <p:nvSpPr>
          <p:cNvPr id="4" name="Text Placeholder 19">
            <a:extLst>
              <a:ext uri="{FF2B5EF4-FFF2-40B4-BE49-F238E27FC236}">
                <a16:creationId xmlns:a16="http://schemas.microsoft.com/office/drawing/2014/main" id="{F3B6DFD9-23A7-5CB4-ADC8-188E911A2F4E}"/>
              </a:ext>
            </a:extLst>
          </p:cNvPr>
          <p:cNvSpPr txBox="1">
            <a:spLocks/>
          </p:cNvSpPr>
          <p:nvPr/>
        </p:nvSpPr>
        <p:spPr>
          <a:xfrm>
            <a:off x="905873" y="1623654"/>
            <a:ext cx="2223090" cy="3885679"/>
          </a:xfrm>
          <a:prstGeom prst="rect">
            <a:avLst/>
          </a:prstGeom>
        </p:spPr>
        <p:txBody>
          <a:bodyPr wrap="square" lIns="0" tIns="0" rIns="0" bIns="0">
            <a:spAutoFit/>
          </a:bodyPr>
          <a:lstStyle>
            <a:lvl1pPr marL="0" indent="0" algn="l" defTabSz="914400" rtl="0" eaLnBrk="1" latinLnBrk="0" hangingPunct="1">
              <a:lnSpc>
                <a:spcPct val="100000"/>
              </a:lnSpc>
              <a:spcBef>
                <a:spcPts val="1000"/>
              </a:spcBef>
              <a:buFont typeface="Arial" panose="020B0604020202020204" pitchFamily="34" charset="0"/>
              <a:buNone/>
              <a:defRPr sz="1800" kern="1200">
                <a:solidFill>
                  <a:srgbClr val="4543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1800"/>
              </a:lnSpc>
              <a:spcAft>
                <a:spcPts val="500"/>
              </a:spcAft>
            </a:pPr>
            <a:r>
              <a:rPr lang="en-GB" sz="1600">
                <a:solidFill>
                  <a:schemeClr val="accent1"/>
                </a:solidFill>
                <a:latin typeface="Tw Cen MT" panose="020B0602020104020603" pitchFamily="34" charset="0"/>
                <a:sym typeface="Nunito"/>
              </a:rPr>
              <a:t>Knowing the benefits of physical activity does not mean it is straightforward for people with LTHCs to be active. </a:t>
            </a:r>
          </a:p>
          <a:p>
            <a:pPr algn="l">
              <a:lnSpc>
                <a:spcPts val="1800"/>
              </a:lnSpc>
              <a:spcAft>
                <a:spcPts val="500"/>
              </a:spcAft>
            </a:pPr>
            <a:r>
              <a:rPr lang="en-GB" sz="1600">
                <a:solidFill>
                  <a:schemeClr val="accent1"/>
                </a:solidFill>
                <a:latin typeface="Tw Cen MT" panose="020B0602020104020603" pitchFamily="34" charset="0"/>
                <a:sym typeface="Nunito"/>
              </a:rPr>
              <a:t>Compared to people with no LTHC or disability, they are significantly less likely to feel capable of physical activity. Across the three components of COM-B, capability represents the widest ‘gap’ but there are also considerable gaps in terms of opportunity and motivation.</a:t>
            </a:r>
            <a:endParaRPr lang="en-GB" sz="1600">
              <a:solidFill>
                <a:schemeClr val="accent1"/>
              </a:solidFill>
              <a:effectLst/>
              <a:latin typeface="Tw Cen MT" panose="020B0602020104020603" pitchFamily="34" charset="0"/>
              <a:ea typeface="Calibri" panose="020F0502020204030204" pitchFamily="34" charset="0"/>
              <a:cs typeface="Arial" panose="020B0604020202020204" pitchFamily="34" charset="0"/>
            </a:endParaRPr>
          </a:p>
        </p:txBody>
      </p:sp>
      <p:sp>
        <p:nvSpPr>
          <p:cNvPr id="38" name="Text Placeholder 19">
            <a:extLst>
              <a:ext uri="{FF2B5EF4-FFF2-40B4-BE49-F238E27FC236}">
                <a16:creationId xmlns:a16="http://schemas.microsoft.com/office/drawing/2014/main" id="{DB4B8A34-8C5E-6C27-C3A9-4A9A2DB7AEE7}"/>
              </a:ext>
            </a:extLst>
          </p:cNvPr>
          <p:cNvSpPr txBox="1">
            <a:spLocks/>
          </p:cNvSpPr>
          <p:nvPr/>
        </p:nvSpPr>
        <p:spPr>
          <a:xfrm>
            <a:off x="3401423" y="1559814"/>
            <a:ext cx="2694577" cy="215444"/>
          </a:xfrm>
          <a:prstGeom prst="rect">
            <a:avLst/>
          </a:prstGeom>
        </p:spPr>
        <p:txBody>
          <a:bodyPr wrap="square" lIns="0" tIns="0" rIns="0" bIns="0">
            <a:spAutoFit/>
          </a:bodyPr>
          <a:lstStyle>
            <a:lvl1pPr marL="0" indent="0" algn="l" defTabSz="914400" rtl="0" eaLnBrk="1" latinLnBrk="0" hangingPunct="1">
              <a:lnSpc>
                <a:spcPct val="100000"/>
              </a:lnSpc>
              <a:spcBef>
                <a:spcPts val="1000"/>
              </a:spcBef>
              <a:buFont typeface="Arial" panose="020B0604020202020204" pitchFamily="34" charset="0"/>
              <a:buNone/>
              <a:defRPr sz="1800" kern="1200">
                <a:solidFill>
                  <a:srgbClr val="4543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400" b="1" dirty="0">
                <a:solidFill>
                  <a:schemeClr val="accent1"/>
                </a:solidFill>
                <a:latin typeface="+mj-lt"/>
                <a:sym typeface="Nunito"/>
              </a:rPr>
              <a:t>COM-B component; % agree</a:t>
            </a:r>
            <a:endParaRPr lang="en-GB" sz="1400" b="1" baseline="30000" dirty="0">
              <a:solidFill>
                <a:schemeClr val="accent1"/>
              </a:solidFill>
              <a:latin typeface="+mj-lt"/>
              <a:sym typeface="Nunito"/>
            </a:endParaRPr>
          </a:p>
        </p:txBody>
      </p:sp>
      <p:sp>
        <p:nvSpPr>
          <p:cNvPr id="33" name="Rectangle 32">
            <a:extLst>
              <a:ext uri="{FF2B5EF4-FFF2-40B4-BE49-F238E27FC236}">
                <a16:creationId xmlns:a16="http://schemas.microsoft.com/office/drawing/2014/main" id="{54C0F780-D318-0606-7BFB-4D0812DDB09A}"/>
              </a:ext>
            </a:extLst>
          </p:cNvPr>
          <p:cNvSpPr/>
          <p:nvPr/>
        </p:nvSpPr>
        <p:spPr>
          <a:xfrm>
            <a:off x="3410835" y="1914238"/>
            <a:ext cx="2881094" cy="1102179"/>
          </a:xfrm>
          <a:prstGeom prst="rect">
            <a:avLst/>
          </a:prstGeom>
          <a:solidFill>
            <a:schemeClr val="accent2"/>
          </a:solidFill>
          <a:ln w="12700" cap="flat" cmpd="sng" algn="ctr">
            <a:noFill/>
            <a:prstDash val="solid"/>
            <a:miter lim="800000"/>
          </a:ln>
          <a:effectLst/>
        </p:spPr>
        <p:txBody>
          <a:bodyPr wrap="square" lIns="180000" tIns="180000" rIns="180000" bIns="180000" rtlCol="0"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600" b="1" i="0" u="none" strike="noStrike" kern="0" cap="none" spc="0" normalizeH="0" baseline="0" noProof="0">
                <a:ln>
                  <a:noFill/>
                </a:ln>
                <a:solidFill>
                  <a:schemeClr val="bg1"/>
                </a:solidFill>
                <a:effectLst/>
                <a:uLnTx/>
                <a:uFillTx/>
                <a:latin typeface="Tw Cen MT" panose="020B0602020104020603"/>
                <a:ea typeface="+mn-ea"/>
                <a:cs typeface="+mn-cs"/>
              </a:rPr>
              <a:t>CAPABILITY: </a:t>
            </a:r>
          </a:p>
          <a:p>
            <a:pPr marL="0" marR="0" lvl="0" indent="0" defTabSz="914400" eaLnBrk="1" fontAlgn="auto" latinLnBrk="0" hangingPunct="1">
              <a:lnSpc>
                <a:spcPct val="100000"/>
              </a:lnSpc>
              <a:spcBef>
                <a:spcPts val="0"/>
              </a:spcBef>
              <a:spcAft>
                <a:spcPts val="0"/>
              </a:spcAft>
              <a:buClrTx/>
              <a:buSzTx/>
              <a:buFontTx/>
              <a:buNone/>
              <a:tabLst/>
              <a:defRPr/>
            </a:pPr>
            <a:r>
              <a:rPr kumimoji="0" lang="en-GB" sz="1600" b="1" i="0" u="none" strike="noStrike" kern="0" cap="none" spc="0" normalizeH="0" baseline="0" noProof="0">
                <a:ln>
                  <a:noFill/>
                </a:ln>
                <a:solidFill>
                  <a:schemeClr val="bg1"/>
                </a:solidFill>
                <a:effectLst/>
                <a:uLnTx/>
                <a:uFillTx/>
                <a:latin typeface="Tw Cen MT" panose="020B0602020104020603"/>
                <a:ea typeface="+mn-ea"/>
                <a:cs typeface="+mn-cs"/>
              </a:rPr>
              <a:t>‘I feel I have the ability </a:t>
            </a:r>
            <a:br>
              <a:rPr kumimoji="0" lang="en-GB" sz="1600" b="1" i="0" u="none" strike="noStrike" kern="0" cap="none" spc="0" normalizeH="0" baseline="0" noProof="0">
                <a:ln>
                  <a:noFill/>
                </a:ln>
                <a:solidFill>
                  <a:schemeClr val="bg1"/>
                </a:solidFill>
                <a:effectLst/>
                <a:uLnTx/>
                <a:uFillTx/>
                <a:latin typeface="Tw Cen MT" panose="020B0602020104020603"/>
                <a:ea typeface="+mn-ea"/>
                <a:cs typeface="+mn-cs"/>
              </a:rPr>
            </a:br>
            <a:r>
              <a:rPr kumimoji="0" lang="en-GB" sz="1600" b="1" i="0" u="none" strike="noStrike" kern="0" cap="none" spc="0" normalizeH="0" baseline="0" noProof="0">
                <a:ln>
                  <a:noFill/>
                </a:ln>
                <a:solidFill>
                  <a:schemeClr val="bg1"/>
                </a:solidFill>
                <a:effectLst/>
                <a:uLnTx/>
                <a:uFillTx/>
                <a:latin typeface="Tw Cen MT" panose="020B0602020104020603"/>
                <a:ea typeface="+mn-ea"/>
                <a:cs typeface="+mn-cs"/>
              </a:rPr>
              <a:t>to be physically active’</a:t>
            </a:r>
          </a:p>
        </p:txBody>
      </p:sp>
      <p:sp>
        <p:nvSpPr>
          <p:cNvPr id="39" name="Rectangle 38">
            <a:extLst>
              <a:ext uri="{FF2B5EF4-FFF2-40B4-BE49-F238E27FC236}">
                <a16:creationId xmlns:a16="http://schemas.microsoft.com/office/drawing/2014/main" id="{DF58F4D4-84C1-D0B4-28FC-52CCAB20309F}"/>
              </a:ext>
            </a:extLst>
          </p:cNvPr>
          <p:cNvSpPr/>
          <p:nvPr/>
        </p:nvSpPr>
        <p:spPr>
          <a:xfrm>
            <a:off x="3410835" y="3235040"/>
            <a:ext cx="2881094" cy="1102179"/>
          </a:xfrm>
          <a:prstGeom prst="rect">
            <a:avLst/>
          </a:prstGeom>
          <a:solidFill>
            <a:schemeClr val="accent5"/>
          </a:solidFill>
          <a:ln w="12700" cap="flat" cmpd="sng" algn="ctr">
            <a:noFill/>
            <a:prstDash val="solid"/>
            <a:miter lim="800000"/>
          </a:ln>
          <a:effectLst/>
        </p:spPr>
        <p:txBody>
          <a:bodyPr wrap="square" lIns="180000" tIns="180000" rIns="180000" bIns="180000" rtlCol="0"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600" b="1" i="0" u="none" strike="noStrike" kern="0" cap="none" spc="0" normalizeH="0" baseline="0" noProof="0">
                <a:ln>
                  <a:noFill/>
                </a:ln>
                <a:solidFill>
                  <a:schemeClr val="accent1"/>
                </a:solidFill>
                <a:effectLst/>
                <a:uLnTx/>
                <a:uFillTx/>
                <a:latin typeface="Tw Cen MT" panose="020B0602020104020603"/>
                <a:ea typeface="+mn-ea"/>
                <a:cs typeface="+mn-cs"/>
              </a:rPr>
              <a:t>OPPORTUNITY: </a:t>
            </a:r>
            <a:br>
              <a:rPr kumimoji="0" lang="en-GB" sz="1600" b="1" i="0" u="none" strike="noStrike" kern="0" cap="none" spc="0" normalizeH="0" baseline="0" noProof="0">
                <a:ln>
                  <a:noFill/>
                </a:ln>
                <a:solidFill>
                  <a:schemeClr val="accent1"/>
                </a:solidFill>
                <a:effectLst/>
                <a:uLnTx/>
                <a:uFillTx/>
                <a:latin typeface="Tw Cen MT" panose="020B0602020104020603"/>
                <a:ea typeface="+mn-ea"/>
                <a:cs typeface="+mn-cs"/>
              </a:rPr>
            </a:br>
            <a:r>
              <a:rPr kumimoji="0" lang="en-GB" sz="1600" b="1" i="0" u="none" strike="noStrike" kern="0" cap="none" spc="0" normalizeH="0" baseline="0" noProof="0">
                <a:ln>
                  <a:noFill/>
                </a:ln>
                <a:solidFill>
                  <a:schemeClr val="accent1"/>
                </a:solidFill>
                <a:effectLst/>
                <a:uLnTx/>
                <a:uFillTx/>
                <a:latin typeface="Tw Cen MT" panose="020B0602020104020603"/>
                <a:ea typeface="+mn-ea"/>
                <a:cs typeface="+mn-cs"/>
              </a:rPr>
              <a:t>‘I feel I have the opportunity to be physically active’</a:t>
            </a:r>
          </a:p>
        </p:txBody>
      </p:sp>
      <p:sp>
        <p:nvSpPr>
          <p:cNvPr id="40" name="Rectangle 39">
            <a:extLst>
              <a:ext uri="{FF2B5EF4-FFF2-40B4-BE49-F238E27FC236}">
                <a16:creationId xmlns:a16="http://schemas.microsoft.com/office/drawing/2014/main" id="{B399DE8D-4A62-4562-247F-B51CC6D9C8E0}"/>
              </a:ext>
            </a:extLst>
          </p:cNvPr>
          <p:cNvSpPr/>
          <p:nvPr/>
        </p:nvSpPr>
        <p:spPr>
          <a:xfrm>
            <a:off x="3410835" y="4555842"/>
            <a:ext cx="2881094" cy="1102179"/>
          </a:xfrm>
          <a:prstGeom prst="rect">
            <a:avLst/>
          </a:prstGeom>
          <a:solidFill>
            <a:schemeClr val="accent4"/>
          </a:solidFill>
          <a:ln w="12700" cap="flat" cmpd="sng" algn="ctr">
            <a:noFill/>
            <a:prstDash val="solid"/>
            <a:miter lim="800000"/>
          </a:ln>
          <a:effectLst/>
        </p:spPr>
        <p:txBody>
          <a:bodyPr wrap="square" lIns="180000" tIns="180000" rIns="180000" bIns="180000" rtlCol="0"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600" b="1" i="0" u="none" strike="noStrike" kern="0" cap="none" spc="0" normalizeH="0" baseline="0" noProof="0">
                <a:ln>
                  <a:noFill/>
                </a:ln>
                <a:solidFill>
                  <a:schemeClr val="accent1"/>
                </a:solidFill>
                <a:effectLst/>
                <a:uLnTx/>
                <a:uFillTx/>
                <a:latin typeface="Tw Cen MT" panose="020B0602020104020603"/>
                <a:ea typeface="+mn-ea"/>
                <a:cs typeface="+mn-cs"/>
              </a:rPr>
              <a:t>MOTIVATION: </a:t>
            </a:r>
            <a:br>
              <a:rPr kumimoji="0" lang="en-GB" sz="1600" b="1" i="0" u="none" strike="noStrike" kern="0" cap="none" spc="0" normalizeH="0" baseline="0" noProof="0">
                <a:ln>
                  <a:noFill/>
                </a:ln>
                <a:solidFill>
                  <a:schemeClr val="accent1"/>
                </a:solidFill>
                <a:effectLst/>
                <a:uLnTx/>
                <a:uFillTx/>
                <a:latin typeface="Tw Cen MT" panose="020B0602020104020603"/>
                <a:ea typeface="+mn-ea"/>
                <a:cs typeface="+mn-cs"/>
              </a:rPr>
            </a:br>
            <a:r>
              <a:rPr kumimoji="0" lang="en-GB" sz="1600" b="1" i="0" u="none" strike="noStrike" kern="0" cap="none" spc="0" normalizeH="0" baseline="0" noProof="0">
                <a:ln>
                  <a:noFill/>
                </a:ln>
                <a:solidFill>
                  <a:schemeClr val="accent1"/>
                </a:solidFill>
                <a:effectLst/>
                <a:uLnTx/>
                <a:uFillTx/>
                <a:latin typeface="Tw Cen MT" panose="020B0602020104020603"/>
                <a:ea typeface="+mn-ea"/>
                <a:cs typeface="+mn-cs"/>
              </a:rPr>
              <a:t>‘I find sport/exercise enjoyable and satisfying’</a:t>
            </a:r>
          </a:p>
        </p:txBody>
      </p:sp>
      <p:sp>
        <p:nvSpPr>
          <p:cNvPr id="41" name="Text Placeholder 19">
            <a:extLst>
              <a:ext uri="{FF2B5EF4-FFF2-40B4-BE49-F238E27FC236}">
                <a16:creationId xmlns:a16="http://schemas.microsoft.com/office/drawing/2014/main" id="{3676B96B-A101-A963-0A4E-10F99656FB98}"/>
              </a:ext>
            </a:extLst>
          </p:cNvPr>
          <p:cNvSpPr txBox="1">
            <a:spLocks/>
          </p:cNvSpPr>
          <p:nvPr/>
        </p:nvSpPr>
        <p:spPr>
          <a:xfrm>
            <a:off x="6483289" y="1559814"/>
            <a:ext cx="2694577" cy="215444"/>
          </a:xfrm>
          <a:prstGeom prst="rect">
            <a:avLst/>
          </a:prstGeom>
        </p:spPr>
        <p:txBody>
          <a:bodyPr wrap="square" lIns="0" tIns="0" rIns="0" bIns="0">
            <a:spAutoFit/>
          </a:bodyPr>
          <a:lstStyle>
            <a:lvl1pPr marL="0" indent="0" algn="l" defTabSz="914400" rtl="0" eaLnBrk="1" latinLnBrk="0" hangingPunct="1">
              <a:lnSpc>
                <a:spcPct val="100000"/>
              </a:lnSpc>
              <a:spcBef>
                <a:spcPts val="1000"/>
              </a:spcBef>
              <a:buFont typeface="Arial" panose="020B0604020202020204" pitchFamily="34" charset="0"/>
              <a:buNone/>
              <a:defRPr sz="1800" kern="1200">
                <a:solidFill>
                  <a:srgbClr val="4543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400" b="1">
                <a:solidFill>
                  <a:srgbClr val="4F2483"/>
                </a:solidFill>
                <a:latin typeface="+mj-lt"/>
                <a:sym typeface="Nunito"/>
              </a:rPr>
              <a:t>People with a LTHC or disability</a:t>
            </a:r>
            <a:endParaRPr lang="en-GB" sz="1400" b="1" baseline="30000">
              <a:solidFill>
                <a:srgbClr val="4F2483"/>
              </a:solidFill>
              <a:latin typeface="+mj-lt"/>
              <a:sym typeface="Nunito"/>
            </a:endParaRPr>
          </a:p>
        </p:txBody>
      </p:sp>
      <p:sp>
        <p:nvSpPr>
          <p:cNvPr id="43" name="Rectangle 42">
            <a:extLst>
              <a:ext uri="{FF2B5EF4-FFF2-40B4-BE49-F238E27FC236}">
                <a16:creationId xmlns:a16="http://schemas.microsoft.com/office/drawing/2014/main" id="{E0630AA1-0630-D305-9D6E-AD5237101CE0}"/>
              </a:ext>
            </a:extLst>
          </p:cNvPr>
          <p:cNvSpPr/>
          <p:nvPr/>
        </p:nvSpPr>
        <p:spPr>
          <a:xfrm>
            <a:off x="6482647" y="1914237"/>
            <a:ext cx="2489903" cy="1108531"/>
          </a:xfrm>
          <a:prstGeom prst="rect">
            <a:avLst/>
          </a:prstGeom>
          <a:solidFill>
            <a:srgbClr val="4F2483"/>
          </a:solidFill>
          <a:ln w="12700" cap="flat" cmpd="sng" algn="ctr">
            <a:noFill/>
            <a:prstDash val="solid"/>
            <a:miter lim="800000"/>
          </a:ln>
          <a:effectLst/>
        </p:spPr>
        <p:txBody>
          <a:bodyPr wrap="square" lIns="180000" tIns="180000" rIns="180000" bIns="180000" rtlCol="0" anchor="t"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3000" b="1" i="0" u="none" strike="noStrike" kern="0" cap="none" spc="0" normalizeH="0" baseline="0" noProof="0">
                <a:ln>
                  <a:noFill/>
                </a:ln>
                <a:solidFill>
                  <a:schemeClr val="bg1"/>
                </a:solidFill>
                <a:effectLst/>
                <a:uLnTx/>
                <a:uFillTx/>
                <a:latin typeface="Tw Cen MT" panose="020B0602020104020603"/>
                <a:ea typeface="+mn-ea"/>
                <a:cs typeface="+mn-cs"/>
              </a:rPr>
              <a:t>53%</a:t>
            </a:r>
          </a:p>
        </p:txBody>
      </p:sp>
      <p:sp>
        <p:nvSpPr>
          <p:cNvPr id="45" name="Rectangle 44">
            <a:extLst>
              <a:ext uri="{FF2B5EF4-FFF2-40B4-BE49-F238E27FC236}">
                <a16:creationId xmlns:a16="http://schemas.microsoft.com/office/drawing/2014/main" id="{199263A8-4EC1-B07C-FA47-34F32419859E}"/>
              </a:ext>
            </a:extLst>
          </p:cNvPr>
          <p:cNvSpPr/>
          <p:nvPr/>
        </p:nvSpPr>
        <p:spPr>
          <a:xfrm>
            <a:off x="6482647" y="3228687"/>
            <a:ext cx="2489903" cy="1108531"/>
          </a:xfrm>
          <a:prstGeom prst="rect">
            <a:avLst/>
          </a:prstGeom>
          <a:solidFill>
            <a:srgbClr val="4F2483"/>
          </a:solidFill>
          <a:ln w="12700" cap="flat" cmpd="sng" algn="ctr">
            <a:noFill/>
            <a:prstDash val="solid"/>
            <a:miter lim="800000"/>
          </a:ln>
          <a:effectLst/>
        </p:spPr>
        <p:txBody>
          <a:bodyPr wrap="square" lIns="180000" tIns="180000" rIns="180000" bIns="180000" rtlCol="0" anchor="t"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3000" b="1" i="0" u="none" strike="noStrike" kern="0" cap="none" spc="0" normalizeH="0" baseline="0" noProof="0">
                <a:ln>
                  <a:noFill/>
                </a:ln>
                <a:solidFill>
                  <a:schemeClr val="bg1"/>
                </a:solidFill>
                <a:effectLst/>
                <a:uLnTx/>
                <a:uFillTx/>
                <a:latin typeface="Tw Cen MT" panose="020B0602020104020603"/>
                <a:ea typeface="+mn-ea"/>
                <a:cs typeface="+mn-cs"/>
              </a:rPr>
              <a:t>58%</a:t>
            </a:r>
          </a:p>
        </p:txBody>
      </p:sp>
      <p:sp>
        <p:nvSpPr>
          <p:cNvPr id="47" name="Rectangle 46">
            <a:extLst>
              <a:ext uri="{FF2B5EF4-FFF2-40B4-BE49-F238E27FC236}">
                <a16:creationId xmlns:a16="http://schemas.microsoft.com/office/drawing/2014/main" id="{1FDC5917-C150-8BED-B4A9-1634253A468C}"/>
              </a:ext>
            </a:extLst>
          </p:cNvPr>
          <p:cNvSpPr/>
          <p:nvPr/>
        </p:nvSpPr>
        <p:spPr>
          <a:xfrm>
            <a:off x="6482647" y="4585999"/>
            <a:ext cx="2489903" cy="1072021"/>
          </a:xfrm>
          <a:prstGeom prst="rect">
            <a:avLst/>
          </a:prstGeom>
          <a:solidFill>
            <a:srgbClr val="4F2483"/>
          </a:solidFill>
          <a:ln w="12700" cap="flat" cmpd="sng" algn="ctr">
            <a:noFill/>
            <a:prstDash val="solid"/>
            <a:miter lim="800000"/>
          </a:ln>
          <a:effectLst/>
        </p:spPr>
        <p:txBody>
          <a:bodyPr wrap="square" lIns="180000" tIns="180000" rIns="180000" bIns="180000" rtlCol="0" anchor="t"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3000" b="1" i="0" u="none" strike="noStrike" kern="0" cap="none" spc="0" normalizeH="0" baseline="0" noProof="0">
                <a:ln>
                  <a:noFill/>
                </a:ln>
                <a:solidFill>
                  <a:schemeClr val="bg1"/>
                </a:solidFill>
                <a:effectLst/>
                <a:uLnTx/>
                <a:uFillTx/>
                <a:latin typeface="Tw Cen MT" panose="020B0602020104020603"/>
                <a:ea typeface="+mn-ea"/>
                <a:cs typeface="+mn-cs"/>
              </a:rPr>
              <a:t>54%</a:t>
            </a:r>
          </a:p>
        </p:txBody>
      </p:sp>
      <p:sp>
        <p:nvSpPr>
          <p:cNvPr id="42" name="Text Placeholder 19">
            <a:extLst>
              <a:ext uri="{FF2B5EF4-FFF2-40B4-BE49-F238E27FC236}">
                <a16:creationId xmlns:a16="http://schemas.microsoft.com/office/drawing/2014/main" id="{5EDE4AC3-ECFA-13B5-7778-3B419E05F3E4}"/>
              </a:ext>
            </a:extLst>
          </p:cNvPr>
          <p:cNvSpPr txBox="1">
            <a:spLocks/>
          </p:cNvSpPr>
          <p:nvPr/>
        </p:nvSpPr>
        <p:spPr>
          <a:xfrm>
            <a:off x="9177866" y="1559814"/>
            <a:ext cx="1779501" cy="215444"/>
          </a:xfrm>
          <a:prstGeom prst="rect">
            <a:avLst/>
          </a:prstGeom>
        </p:spPr>
        <p:txBody>
          <a:bodyPr wrap="square" lIns="0" tIns="0" rIns="0" bIns="0">
            <a:spAutoFit/>
          </a:bodyPr>
          <a:lstStyle>
            <a:lvl1pPr marL="0" indent="0" algn="l" defTabSz="914400" rtl="0" eaLnBrk="1" latinLnBrk="0" hangingPunct="1">
              <a:lnSpc>
                <a:spcPct val="100000"/>
              </a:lnSpc>
              <a:spcBef>
                <a:spcPts val="1000"/>
              </a:spcBef>
              <a:buFont typeface="Arial" panose="020B0604020202020204" pitchFamily="34" charset="0"/>
              <a:buNone/>
              <a:defRPr sz="1800" kern="1200">
                <a:solidFill>
                  <a:srgbClr val="4543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400" b="1">
                <a:solidFill>
                  <a:srgbClr val="4F2483"/>
                </a:solidFill>
                <a:latin typeface="+mj-lt"/>
                <a:sym typeface="Nunito"/>
              </a:rPr>
              <a:t>No LTHC or disability </a:t>
            </a:r>
            <a:endParaRPr lang="en-GB" sz="1400" b="1" baseline="30000">
              <a:solidFill>
                <a:srgbClr val="4F2483"/>
              </a:solidFill>
              <a:latin typeface="+mj-lt"/>
              <a:sym typeface="Nunito"/>
            </a:endParaRPr>
          </a:p>
        </p:txBody>
      </p:sp>
      <p:sp>
        <p:nvSpPr>
          <p:cNvPr id="44" name="Rectangle 43">
            <a:extLst>
              <a:ext uri="{FF2B5EF4-FFF2-40B4-BE49-F238E27FC236}">
                <a16:creationId xmlns:a16="http://schemas.microsoft.com/office/drawing/2014/main" id="{036E633A-101B-5A3B-EB5A-00A071403FA8}"/>
              </a:ext>
            </a:extLst>
          </p:cNvPr>
          <p:cNvSpPr/>
          <p:nvPr/>
        </p:nvSpPr>
        <p:spPr>
          <a:xfrm>
            <a:off x="9182984" y="1914237"/>
            <a:ext cx="2399415" cy="1108531"/>
          </a:xfrm>
          <a:prstGeom prst="rect">
            <a:avLst/>
          </a:prstGeom>
          <a:solidFill>
            <a:srgbClr val="4F2483"/>
          </a:solidFill>
          <a:ln w="12700" cap="flat" cmpd="sng" algn="ctr">
            <a:noFill/>
            <a:prstDash val="solid"/>
            <a:miter lim="800000"/>
          </a:ln>
          <a:effectLst/>
        </p:spPr>
        <p:txBody>
          <a:bodyPr wrap="square" lIns="180000" tIns="180000" rIns="180000" bIns="180000" rtlCol="0" anchor="t"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3000" b="1" kern="0">
                <a:solidFill>
                  <a:schemeClr val="bg1"/>
                </a:solidFill>
                <a:latin typeface="Tw Cen MT" panose="020B0602020104020603"/>
              </a:rPr>
              <a:t>91</a:t>
            </a:r>
            <a:r>
              <a:rPr kumimoji="0" lang="en-GB" sz="3000" b="1" i="0" u="none" strike="noStrike" kern="0" cap="none" spc="0" normalizeH="0" baseline="0" noProof="0">
                <a:ln>
                  <a:noFill/>
                </a:ln>
                <a:solidFill>
                  <a:schemeClr val="bg1"/>
                </a:solidFill>
                <a:effectLst/>
                <a:uLnTx/>
                <a:uFillTx/>
                <a:latin typeface="Tw Cen MT" panose="020B0602020104020603"/>
                <a:ea typeface="+mn-ea"/>
                <a:cs typeface="+mn-cs"/>
              </a:rPr>
              <a:t>%</a:t>
            </a:r>
          </a:p>
        </p:txBody>
      </p:sp>
      <p:sp>
        <p:nvSpPr>
          <p:cNvPr id="46" name="Rectangle 45">
            <a:extLst>
              <a:ext uri="{FF2B5EF4-FFF2-40B4-BE49-F238E27FC236}">
                <a16:creationId xmlns:a16="http://schemas.microsoft.com/office/drawing/2014/main" id="{CF6ADBEC-61E1-F3EF-B9DD-1B89DF3ADA8A}"/>
              </a:ext>
            </a:extLst>
          </p:cNvPr>
          <p:cNvSpPr/>
          <p:nvPr/>
        </p:nvSpPr>
        <p:spPr>
          <a:xfrm>
            <a:off x="9182984" y="3228687"/>
            <a:ext cx="2399415" cy="1108531"/>
          </a:xfrm>
          <a:prstGeom prst="rect">
            <a:avLst/>
          </a:prstGeom>
          <a:solidFill>
            <a:srgbClr val="4F2483"/>
          </a:solidFill>
          <a:ln w="12700" cap="flat" cmpd="sng" algn="ctr">
            <a:noFill/>
            <a:prstDash val="solid"/>
            <a:miter lim="800000"/>
          </a:ln>
          <a:effectLst/>
        </p:spPr>
        <p:txBody>
          <a:bodyPr wrap="square" lIns="180000" tIns="180000" rIns="180000" bIns="180000" rtlCol="0" anchor="t"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3000" b="1" i="0" u="none" strike="noStrike" kern="0" cap="none" spc="0" normalizeH="0" baseline="0" noProof="0">
                <a:ln>
                  <a:noFill/>
                </a:ln>
                <a:solidFill>
                  <a:schemeClr val="bg1"/>
                </a:solidFill>
                <a:effectLst/>
                <a:uLnTx/>
                <a:uFillTx/>
                <a:latin typeface="Tw Cen MT" panose="020B0602020104020603"/>
                <a:ea typeface="+mn-ea"/>
                <a:cs typeface="+mn-cs"/>
              </a:rPr>
              <a:t>85%</a:t>
            </a:r>
          </a:p>
        </p:txBody>
      </p:sp>
      <p:sp>
        <p:nvSpPr>
          <p:cNvPr id="48" name="Rectangle 47">
            <a:extLst>
              <a:ext uri="{FF2B5EF4-FFF2-40B4-BE49-F238E27FC236}">
                <a16:creationId xmlns:a16="http://schemas.microsoft.com/office/drawing/2014/main" id="{B76CDCE2-DE29-3F72-3F17-154D4FD02B8D}"/>
              </a:ext>
            </a:extLst>
          </p:cNvPr>
          <p:cNvSpPr/>
          <p:nvPr/>
        </p:nvSpPr>
        <p:spPr>
          <a:xfrm>
            <a:off x="9182984" y="4585999"/>
            <a:ext cx="2399415" cy="1072021"/>
          </a:xfrm>
          <a:prstGeom prst="rect">
            <a:avLst/>
          </a:prstGeom>
          <a:solidFill>
            <a:srgbClr val="4F2483"/>
          </a:solidFill>
          <a:ln w="12700" cap="flat" cmpd="sng" algn="ctr">
            <a:noFill/>
            <a:prstDash val="solid"/>
            <a:miter lim="800000"/>
          </a:ln>
          <a:effectLst/>
        </p:spPr>
        <p:txBody>
          <a:bodyPr wrap="square" lIns="180000" tIns="180000" rIns="180000" bIns="180000" rtlCol="0" anchor="t"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3000" b="1" i="0" u="none" strike="noStrike" kern="0" cap="none" spc="0" normalizeH="0" baseline="0" noProof="0">
                <a:ln>
                  <a:noFill/>
                </a:ln>
                <a:solidFill>
                  <a:schemeClr val="bg1"/>
                </a:solidFill>
                <a:effectLst/>
                <a:uLnTx/>
                <a:uFillTx/>
                <a:latin typeface="Tw Cen MT" panose="020B0602020104020603"/>
                <a:ea typeface="+mn-ea"/>
                <a:cs typeface="+mn-cs"/>
              </a:rPr>
              <a:t>77%</a:t>
            </a:r>
          </a:p>
        </p:txBody>
      </p:sp>
      <p:sp>
        <p:nvSpPr>
          <p:cNvPr id="50" name="Triangle 49">
            <a:extLst>
              <a:ext uri="{FF2B5EF4-FFF2-40B4-BE49-F238E27FC236}">
                <a16:creationId xmlns:a16="http://schemas.microsoft.com/office/drawing/2014/main" id="{AEF45881-3541-2D79-AE2B-1C71FB397BE5}"/>
              </a:ext>
              <a:ext uri="{C183D7F6-B498-43B3-948B-1728B52AA6E4}">
                <adec:decorative xmlns:adec="http://schemas.microsoft.com/office/drawing/2017/decorative" val="1"/>
              </a:ext>
            </a:extLst>
          </p:cNvPr>
          <p:cNvSpPr/>
          <p:nvPr/>
        </p:nvSpPr>
        <p:spPr>
          <a:xfrm rot="5400000">
            <a:off x="6076416" y="2292766"/>
            <a:ext cx="523889" cy="288573"/>
          </a:xfrm>
          <a:prstGeom prst="triangle">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t" anchorCtr="0" forceAA="0" compatLnSpc="1">
            <a:prstTxWarp prst="textNoShape">
              <a:avLst/>
            </a:prstTxWarp>
            <a:spAutoFit/>
          </a:bodyPr>
          <a:lstStyle/>
          <a:p>
            <a:pPr algn="l">
              <a:spcAft>
                <a:spcPts val="1000"/>
              </a:spcAft>
            </a:pPr>
            <a:endParaRPr lang="en-GB" sz="1400" b="1" err="1"/>
          </a:p>
        </p:txBody>
      </p:sp>
      <p:sp>
        <p:nvSpPr>
          <p:cNvPr id="51" name="Triangle 50">
            <a:extLst>
              <a:ext uri="{FF2B5EF4-FFF2-40B4-BE49-F238E27FC236}">
                <a16:creationId xmlns:a16="http://schemas.microsoft.com/office/drawing/2014/main" id="{A3AD4D3C-ACF1-92C7-CF0E-91C92E1CC583}"/>
              </a:ext>
              <a:ext uri="{C183D7F6-B498-43B3-948B-1728B52AA6E4}">
                <adec:decorative xmlns:adec="http://schemas.microsoft.com/office/drawing/2017/decorative" val="1"/>
              </a:ext>
            </a:extLst>
          </p:cNvPr>
          <p:cNvSpPr/>
          <p:nvPr/>
        </p:nvSpPr>
        <p:spPr>
          <a:xfrm rot="5400000">
            <a:off x="6076416" y="3635791"/>
            <a:ext cx="523889" cy="288573"/>
          </a:xfrm>
          <a:prstGeom prst="triangle">
            <a:avLst/>
          </a:prstGeom>
          <a:solidFill>
            <a:schemeClr val="accent5"/>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t" anchorCtr="0" forceAA="0" compatLnSpc="1">
            <a:prstTxWarp prst="textNoShape">
              <a:avLst/>
            </a:prstTxWarp>
            <a:spAutoFit/>
          </a:bodyPr>
          <a:lstStyle/>
          <a:p>
            <a:pPr algn="l">
              <a:spcAft>
                <a:spcPts val="1000"/>
              </a:spcAft>
            </a:pPr>
            <a:endParaRPr lang="en-GB" sz="1400" b="1" err="1"/>
          </a:p>
        </p:txBody>
      </p:sp>
      <p:sp>
        <p:nvSpPr>
          <p:cNvPr id="52" name="Triangle 51">
            <a:extLst>
              <a:ext uri="{FF2B5EF4-FFF2-40B4-BE49-F238E27FC236}">
                <a16:creationId xmlns:a16="http://schemas.microsoft.com/office/drawing/2014/main" id="{D423E5A5-2A4F-A782-E424-5542A78CCD73}"/>
              </a:ext>
              <a:ext uri="{C183D7F6-B498-43B3-948B-1728B52AA6E4}">
                <adec:decorative xmlns:adec="http://schemas.microsoft.com/office/drawing/2017/decorative" val="1"/>
              </a:ext>
            </a:extLst>
          </p:cNvPr>
          <p:cNvSpPr/>
          <p:nvPr/>
        </p:nvSpPr>
        <p:spPr>
          <a:xfrm rot="5400000">
            <a:off x="6076416" y="4950241"/>
            <a:ext cx="523889" cy="288573"/>
          </a:xfrm>
          <a:prstGeom prst="triangle">
            <a:avLst/>
          </a:prstGeom>
          <a:solidFill>
            <a:schemeClr val="accent4"/>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t" anchorCtr="0" forceAA="0" compatLnSpc="1">
            <a:prstTxWarp prst="textNoShape">
              <a:avLst/>
            </a:prstTxWarp>
            <a:spAutoFit/>
          </a:bodyPr>
          <a:lstStyle/>
          <a:p>
            <a:pPr algn="l">
              <a:spcAft>
                <a:spcPts val="1000"/>
              </a:spcAft>
            </a:pPr>
            <a:endParaRPr lang="en-GB" sz="1400" b="1" err="1"/>
          </a:p>
        </p:txBody>
      </p:sp>
      <p:sp>
        <p:nvSpPr>
          <p:cNvPr id="49" name="Oval 48">
            <a:extLst>
              <a:ext uri="{FF2B5EF4-FFF2-40B4-BE49-F238E27FC236}">
                <a16:creationId xmlns:a16="http://schemas.microsoft.com/office/drawing/2014/main" id="{4483D236-483F-2620-1ECC-75B019FFCC98}"/>
              </a:ext>
              <a:ext uri="{C183D7F6-B498-43B3-948B-1728B52AA6E4}">
                <adec:decorative xmlns:adec="http://schemas.microsoft.com/office/drawing/2017/decorative" val="1"/>
              </a:ext>
            </a:extLst>
          </p:cNvPr>
          <p:cNvSpPr>
            <a:spLocks noChangeAspect="1"/>
          </p:cNvSpPr>
          <p:nvPr/>
        </p:nvSpPr>
        <p:spPr>
          <a:xfrm>
            <a:off x="10911753" y="476503"/>
            <a:ext cx="766898" cy="766898"/>
          </a:xfrm>
          <a:prstGeom prst="ellipse">
            <a:avLst/>
          </a:prstGeom>
          <a:solidFill>
            <a:srgbClr val="4F2483"/>
          </a:solidFill>
          <a:ln w="34925">
            <a:solidFill>
              <a:schemeClr val="bg1"/>
            </a:solidFill>
          </a:ln>
          <a:effectLst>
            <a:glow rad="38100">
              <a:schemeClr val="accent1">
                <a:satMod val="175000"/>
                <a:alpha val="40000"/>
              </a:schemeClr>
            </a:glow>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t" anchorCtr="0">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1219170" rtl="0" eaLnBrk="1" fontAlgn="auto" latinLnBrk="0" hangingPunct="1">
              <a:lnSpc>
                <a:spcPts val="4000"/>
              </a:lnSpc>
              <a:spcBef>
                <a:spcPts val="600"/>
              </a:spcBef>
              <a:spcAft>
                <a:spcPts val="0"/>
              </a:spcAft>
              <a:buClrTx/>
              <a:buSzTx/>
              <a:buFontTx/>
              <a:buNone/>
              <a:tabLst/>
              <a:defRPr/>
            </a:pPr>
            <a:r>
              <a:rPr kumimoji="0" lang="en-GB" sz="3000" b="1" i="0" u="none" strike="noStrike" kern="1200" cap="none" spc="0" normalizeH="0" baseline="0" noProof="0">
                <a:ln>
                  <a:noFill/>
                </a:ln>
                <a:solidFill>
                  <a:srgbClr val="FFFFFF"/>
                </a:solidFill>
                <a:effectLst/>
                <a:uLnTx/>
                <a:uFillTx/>
                <a:latin typeface="Tw Cen MT" panose="020B0602020104020603"/>
                <a:ea typeface="+mn-ea"/>
                <a:cs typeface="+mn-cs"/>
              </a:rPr>
              <a:t>1</a:t>
            </a:r>
            <a:endParaRPr kumimoji="0" lang="en-GB" sz="3000" b="1" i="0" u="none" strike="noStrike" kern="1200" cap="none" spc="0" normalizeH="0" baseline="30000" noProof="0">
              <a:ln>
                <a:noFill/>
              </a:ln>
              <a:solidFill>
                <a:srgbClr val="FFFFFF"/>
              </a:solidFill>
              <a:effectLst/>
              <a:uLnTx/>
              <a:uFillTx/>
              <a:latin typeface="Tw Cen MT" panose="020B0602020104020603"/>
              <a:ea typeface="+mn-ea"/>
              <a:cs typeface="+mn-cs"/>
            </a:endParaRPr>
          </a:p>
        </p:txBody>
      </p:sp>
      <p:sp>
        <p:nvSpPr>
          <p:cNvPr id="5" name="TextBox 4">
            <a:extLst>
              <a:ext uri="{FF2B5EF4-FFF2-40B4-BE49-F238E27FC236}">
                <a16:creationId xmlns:a16="http://schemas.microsoft.com/office/drawing/2014/main" id="{E627CA1E-2B76-2222-8682-0E6892279FB7}"/>
              </a:ext>
            </a:extLst>
          </p:cNvPr>
          <p:cNvSpPr txBox="1"/>
          <p:nvPr/>
        </p:nvSpPr>
        <p:spPr>
          <a:xfrm>
            <a:off x="905209" y="6151198"/>
            <a:ext cx="6393949" cy="184666"/>
          </a:xfrm>
          <a:prstGeom prst="rect">
            <a:avLst/>
          </a:prstGeom>
          <a:noFill/>
        </p:spPr>
        <p:txBody>
          <a:bodyPr wrap="square" lIns="0" tIns="0" rIns="0" bIns="0" anchor="t">
            <a:spAutoFit/>
          </a:bodyPr>
          <a:lstStyle/>
          <a:p>
            <a:pPr>
              <a:defRPr/>
            </a:pPr>
            <a:r>
              <a:rPr lang="en-US" sz="1200" b="1">
                <a:solidFill>
                  <a:schemeClr val="accent1"/>
                </a:solidFill>
                <a:latin typeface="TW Cen MT"/>
                <a:ea typeface="Verdana"/>
              </a:rPr>
              <a:t>Source:</a:t>
            </a:r>
            <a:r>
              <a:rPr lang="en-US" sz="1200" b="1" baseline="30000">
                <a:solidFill>
                  <a:schemeClr val="accent1"/>
                </a:solidFill>
                <a:latin typeface="TW Cen MT"/>
                <a:ea typeface="Verdana"/>
              </a:rPr>
              <a:t> </a:t>
            </a:r>
            <a:r>
              <a:rPr lang="en-US" sz="1200">
                <a:solidFill>
                  <a:schemeClr val="accent1"/>
                </a:solidFill>
                <a:latin typeface="TW Cen MT"/>
                <a:ea typeface="Verdana"/>
              </a:rPr>
              <a:t>A</a:t>
            </a:r>
            <a:r>
              <a:rPr lang="en-GB" sz="1200" err="1">
                <a:solidFill>
                  <a:schemeClr val="accent1"/>
                </a:solidFill>
                <a:latin typeface="TW Cen MT"/>
                <a:ea typeface="Calibri"/>
                <a:cs typeface="Times New Roman"/>
              </a:rPr>
              <a:t>ctive</a:t>
            </a:r>
            <a:r>
              <a:rPr lang="en-GB" sz="1200">
                <a:solidFill>
                  <a:schemeClr val="accent1"/>
                </a:solidFill>
                <a:latin typeface="TW Cen MT"/>
                <a:ea typeface="Calibri"/>
                <a:cs typeface="Times New Roman"/>
              </a:rPr>
              <a:t> Lives 2022–2023.</a:t>
            </a:r>
            <a:endParaRPr lang="en-GB" sz="1200" b="0" i="0" u="none" strike="noStrike" kern="1200" cap="none" spc="0" normalizeH="0" baseline="0" noProof="0">
              <a:ln>
                <a:noFill/>
              </a:ln>
              <a:solidFill>
                <a:schemeClr val="accent1"/>
              </a:solidFill>
              <a:effectLst/>
              <a:uLnTx/>
              <a:uFillTx/>
              <a:latin typeface="TW Cen MT"/>
              <a:ea typeface="Calibri"/>
              <a:cs typeface="Calibri"/>
            </a:endParaRPr>
          </a:p>
        </p:txBody>
      </p:sp>
      <p:sp>
        <p:nvSpPr>
          <p:cNvPr id="2" name="Rectangle 1">
            <a:extLst>
              <a:ext uri="{FF2B5EF4-FFF2-40B4-BE49-F238E27FC236}">
                <a16:creationId xmlns:a16="http://schemas.microsoft.com/office/drawing/2014/main" id="{306812DF-30ED-B174-A6D2-F589805080FD}"/>
              </a:ext>
              <a:ext uri="{C183D7F6-B498-43B3-948B-1728B52AA6E4}">
                <adec:decorative xmlns:adec="http://schemas.microsoft.com/office/drawing/2017/decorative" val="1"/>
              </a:ext>
            </a:extLst>
          </p:cNvPr>
          <p:cNvSpPr/>
          <p:nvPr/>
        </p:nvSpPr>
        <p:spPr>
          <a:xfrm rot="5400000">
            <a:off x="-3367127" y="3362836"/>
            <a:ext cx="6859251" cy="128716"/>
          </a:xfrm>
          <a:prstGeom prst="rect">
            <a:avLst/>
          </a:prstGeom>
          <a:solidFill>
            <a:srgbClr val="4F248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rtlCol="0" anchor="ctr"/>
          <a:lstStyle/>
          <a:p>
            <a:pPr algn="ctr"/>
            <a:endParaRPr lang="en-GB" sz="2533">
              <a:cs typeface="Arial"/>
            </a:endParaRPr>
          </a:p>
        </p:txBody>
      </p:sp>
    </p:spTree>
    <p:extLst>
      <p:ext uri="{BB962C8B-B14F-4D97-AF65-F5344CB8AC3E}">
        <p14:creationId xmlns:p14="http://schemas.microsoft.com/office/powerpoint/2010/main" val="7608839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itle 6">
            <a:extLst>
              <a:ext uri="{FF2B5EF4-FFF2-40B4-BE49-F238E27FC236}">
                <a16:creationId xmlns:a16="http://schemas.microsoft.com/office/drawing/2014/main" id="{02A168CA-8C02-7B45-2B41-7EBA8E867531}"/>
              </a:ext>
            </a:extLst>
          </p:cNvPr>
          <p:cNvSpPr txBox="1">
            <a:spLocks noGrp="1"/>
          </p:cNvSpPr>
          <p:nvPr>
            <p:ph type="title" idx="4294967295"/>
          </p:nvPr>
        </p:nvSpPr>
        <p:spPr>
          <a:xfrm>
            <a:off x="905211" y="522136"/>
            <a:ext cx="6752890" cy="692497"/>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marL="0" indent="0" algn="l" defTabSz="914400" rtl="0" eaLnBrk="1" latinLnBrk="0" hangingPunct="1">
              <a:lnSpc>
                <a:spcPts val="2800"/>
              </a:lnSpc>
              <a:spcBef>
                <a:spcPct val="0"/>
              </a:spcBef>
              <a:buNone/>
              <a:tabLst>
                <a:tab pos="4043363" algn="l"/>
              </a:tabLst>
              <a:defRPr sz="2800" b="1" kern="1200" baseline="0">
                <a:solidFill>
                  <a:srgbClr val="454341"/>
                </a:solidFill>
                <a:latin typeface="+mj-lt"/>
                <a:ea typeface="SimSun" panose="02010600030101010101" pitchFamily="2" charset="-122"/>
                <a:cs typeface="+mj-cs"/>
              </a:defRPr>
            </a:lvl1pPr>
          </a:lstStyle>
          <a:p>
            <a:pPr marL="0" marR="0" lvl="0" indent="0" algn="l" defTabSz="1219170" rtl="0" eaLnBrk="1" fontAlgn="auto" latinLnBrk="0" hangingPunct="1">
              <a:lnSpc>
                <a:spcPts val="2700"/>
              </a:lnSpc>
              <a:spcBef>
                <a:spcPct val="0"/>
              </a:spcBef>
              <a:spcAft>
                <a:spcPts val="0"/>
              </a:spcAft>
              <a:buClrTx/>
              <a:buSzTx/>
              <a:buFontTx/>
              <a:buNone/>
              <a:tabLst>
                <a:tab pos="4043363" algn="l"/>
              </a:tabLst>
              <a:defRPr/>
            </a:pPr>
            <a:r>
              <a:rPr kumimoji="0" lang="en-GB" sz="2500" b="1" i="0" u="none" strike="noStrike" kern="1200" cap="none" spc="0" normalizeH="0" baseline="0" noProof="0" dirty="0">
                <a:ln>
                  <a:noFill/>
                </a:ln>
                <a:solidFill>
                  <a:schemeClr val="accent1"/>
                </a:solidFill>
                <a:effectLst/>
                <a:uLnTx/>
                <a:uFillTx/>
                <a:latin typeface="Tw Cen MT" panose="020B0602020104020603" pitchFamily="34" charset="0"/>
                <a:ea typeface="SimSun" panose="02010600030101010101" pitchFamily="2" charset="-122"/>
                <a:cs typeface="+mj-cs"/>
                <a:sym typeface="Nunito"/>
              </a:rPr>
              <a:t>PAIN, LOW ENERGY AND PHYSICAL LIMITATIONS ARE THE PRIMARY BARRIERS TO ACTIVITY</a:t>
            </a:r>
            <a:endParaRPr kumimoji="0" lang="en-US" sz="1600" b="1" i="0" u="none" strike="noStrike" kern="1200" cap="none" spc="0" normalizeH="0" baseline="0" noProof="0" dirty="0">
              <a:ln>
                <a:noFill/>
              </a:ln>
              <a:solidFill>
                <a:schemeClr val="accent1"/>
              </a:solidFill>
              <a:effectLst/>
              <a:uLnTx/>
              <a:uFillTx/>
              <a:latin typeface="+mj-lt"/>
              <a:ea typeface="SimSun" panose="02010600030101010101" pitchFamily="2" charset="-122"/>
              <a:cs typeface="+mj-cs"/>
            </a:endParaRPr>
          </a:p>
        </p:txBody>
      </p:sp>
      <p:sp>
        <p:nvSpPr>
          <p:cNvPr id="4" name="Text Placeholder 19">
            <a:extLst>
              <a:ext uri="{FF2B5EF4-FFF2-40B4-BE49-F238E27FC236}">
                <a16:creationId xmlns:a16="http://schemas.microsoft.com/office/drawing/2014/main" id="{F3B6DFD9-23A7-5CB4-ADC8-188E911A2F4E}"/>
              </a:ext>
            </a:extLst>
          </p:cNvPr>
          <p:cNvSpPr txBox="1">
            <a:spLocks/>
          </p:cNvSpPr>
          <p:nvPr/>
        </p:nvSpPr>
        <p:spPr>
          <a:xfrm>
            <a:off x="905873" y="1566502"/>
            <a:ext cx="2449984" cy="3693319"/>
          </a:xfrm>
          <a:prstGeom prst="rect">
            <a:avLst/>
          </a:prstGeom>
        </p:spPr>
        <p:txBody>
          <a:bodyPr wrap="square" lIns="0" tIns="0" rIns="0" bIns="0">
            <a:spAutoFit/>
          </a:bodyPr>
          <a:lstStyle>
            <a:lvl1pPr marL="0" indent="0" algn="l" defTabSz="914400" rtl="0" eaLnBrk="1" latinLnBrk="0" hangingPunct="1">
              <a:lnSpc>
                <a:spcPct val="100000"/>
              </a:lnSpc>
              <a:spcBef>
                <a:spcPts val="1000"/>
              </a:spcBef>
              <a:buFont typeface="Arial" panose="020B0604020202020204" pitchFamily="34" charset="0"/>
              <a:buNone/>
              <a:defRPr sz="1800" kern="1200">
                <a:solidFill>
                  <a:srgbClr val="4543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1219170">
              <a:lnSpc>
                <a:spcPts val="1800"/>
              </a:lnSpc>
              <a:defRPr/>
            </a:pPr>
            <a:r>
              <a:rPr lang="en-GB" sz="1600">
                <a:solidFill>
                  <a:schemeClr val="accent1"/>
                </a:solidFill>
                <a:latin typeface="Tw Cen MT" panose="020B0602020104020603" pitchFamily="34" charset="0"/>
                <a:sym typeface="Nunito"/>
              </a:rPr>
              <a:t>The top three barriers to activity are all physical ones. Starkly, the most cited barrier is pain, followed by a lack </a:t>
            </a:r>
            <a:br>
              <a:rPr lang="en-GB" sz="1600">
                <a:solidFill>
                  <a:schemeClr val="accent1"/>
                </a:solidFill>
                <a:latin typeface="Tw Cen MT" panose="020B0602020104020603" pitchFamily="34" charset="0"/>
                <a:sym typeface="Nunito"/>
              </a:rPr>
            </a:br>
            <a:r>
              <a:rPr lang="en-GB" sz="1600">
                <a:solidFill>
                  <a:schemeClr val="accent1"/>
                </a:solidFill>
                <a:latin typeface="Tw Cen MT" panose="020B0602020104020603" pitchFamily="34" charset="0"/>
                <a:sym typeface="Nunito"/>
              </a:rPr>
              <a:t>of energy or feeling too </a:t>
            </a:r>
            <a:br>
              <a:rPr lang="en-GB" sz="1600">
                <a:solidFill>
                  <a:schemeClr val="accent1"/>
                </a:solidFill>
                <a:latin typeface="Tw Cen MT" panose="020B0602020104020603" pitchFamily="34" charset="0"/>
                <a:sym typeface="Nunito"/>
              </a:rPr>
            </a:br>
            <a:r>
              <a:rPr lang="en-GB" sz="1600">
                <a:solidFill>
                  <a:schemeClr val="accent1"/>
                </a:solidFill>
                <a:latin typeface="Tw Cen MT" panose="020B0602020104020603" pitchFamily="34" charset="0"/>
                <a:sym typeface="Nunito"/>
              </a:rPr>
              <a:t>tired. The theme of physical limitation is dominant across </a:t>
            </a:r>
            <a:br>
              <a:rPr lang="en-GB" sz="1600">
                <a:solidFill>
                  <a:schemeClr val="accent1"/>
                </a:solidFill>
                <a:latin typeface="Tw Cen MT" panose="020B0602020104020603" pitchFamily="34" charset="0"/>
                <a:sym typeface="Nunito"/>
              </a:rPr>
            </a:br>
            <a:r>
              <a:rPr lang="en-GB" sz="1600">
                <a:solidFill>
                  <a:schemeClr val="accent1"/>
                </a:solidFill>
                <a:latin typeface="Tw Cen MT" panose="020B0602020104020603" pitchFamily="34" charset="0"/>
                <a:sym typeface="Nunito"/>
              </a:rPr>
              <a:t>a wide range of LTHCs as shown on the next page. For some, ongoing management of pain and the unpredictable nature of their symptoms </a:t>
            </a:r>
            <a:br>
              <a:rPr lang="en-GB" sz="1600">
                <a:solidFill>
                  <a:schemeClr val="accent1"/>
                </a:solidFill>
                <a:latin typeface="Tw Cen MT" panose="020B0602020104020603" pitchFamily="34" charset="0"/>
                <a:sym typeface="Nunito"/>
              </a:rPr>
            </a:br>
            <a:r>
              <a:rPr lang="en-GB" sz="1600">
                <a:solidFill>
                  <a:schemeClr val="accent1"/>
                </a:solidFill>
                <a:latin typeface="Tw Cen MT" panose="020B0602020104020603" pitchFamily="34" charset="0"/>
                <a:sym typeface="Nunito"/>
              </a:rPr>
              <a:t>can compound the effect and make it harder to build physical activity into their routine.</a:t>
            </a:r>
            <a:endParaRPr lang="en-GB" sz="1600" b="1">
              <a:solidFill>
                <a:schemeClr val="accent1"/>
              </a:solidFill>
              <a:latin typeface="Tw Cen MT" panose="020B0602020104020603" pitchFamily="34" charset="0"/>
              <a:sym typeface="Nunito"/>
            </a:endParaRPr>
          </a:p>
        </p:txBody>
      </p:sp>
      <p:sp>
        <p:nvSpPr>
          <p:cNvPr id="9" name="Text Placeholder 32">
            <a:extLst>
              <a:ext uri="{FF2B5EF4-FFF2-40B4-BE49-F238E27FC236}">
                <a16:creationId xmlns:a16="http://schemas.microsoft.com/office/drawing/2014/main" id="{E648449D-967B-CD03-05D1-6EB5DFC4BD6C}"/>
              </a:ext>
            </a:extLst>
          </p:cNvPr>
          <p:cNvSpPr txBox="1">
            <a:spLocks/>
          </p:cNvSpPr>
          <p:nvPr/>
        </p:nvSpPr>
        <p:spPr>
          <a:xfrm>
            <a:off x="3713616" y="1551727"/>
            <a:ext cx="4661613" cy="215444"/>
          </a:xfrm>
          <a:prstGeom prst="rect">
            <a:avLst/>
          </a:prstGeom>
        </p:spPr>
        <p:txBody>
          <a:bodyPr wrap="square" lIns="0" tIns="0" rIns="0" bIns="0">
            <a:spAutoFit/>
          </a:bodyPr>
          <a:lstStyle>
            <a:lvl1pPr marL="0" indent="0" algn="l" defTabSz="914400" rtl="0" eaLnBrk="1" latinLnBrk="0" hangingPunct="1">
              <a:lnSpc>
                <a:spcPct val="100000"/>
              </a:lnSpc>
              <a:spcBef>
                <a:spcPts val="1000"/>
              </a:spcBef>
              <a:buFont typeface="Arial" panose="020B0604020202020204" pitchFamily="34" charset="0"/>
              <a:buNone/>
              <a:defRPr sz="1800" kern="1200">
                <a:solidFill>
                  <a:srgbClr val="4543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400" b="1">
                <a:solidFill>
                  <a:srgbClr val="4F2483"/>
                </a:solidFill>
                <a:latin typeface="Tw Cen MT" panose="020B0602020104020603"/>
              </a:rPr>
              <a:t>Top 10 barriers to physical activity cited by people with LTHCs</a:t>
            </a:r>
          </a:p>
        </p:txBody>
      </p:sp>
      <p:graphicFrame>
        <p:nvGraphicFramePr>
          <p:cNvPr id="6" name="Chart 5" descr="A bar chart showing the top 10 barriers, Pain is the highest score at 21%, following by either lack of energy/too tired/fatigue at 19% and in third place it’s Physical limitations at 16%.">
            <a:extLst>
              <a:ext uri="{FF2B5EF4-FFF2-40B4-BE49-F238E27FC236}">
                <a16:creationId xmlns:a16="http://schemas.microsoft.com/office/drawing/2014/main" id="{4BD7069D-1197-D9D4-0FFB-78BFAFEE6D98}"/>
              </a:ext>
            </a:extLst>
          </p:cNvPr>
          <p:cNvGraphicFramePr/>
          <p:nvPr>
            <p:extLst>
              <p:ext uri="{D42A27DB-BD31-4B8C-83A1-F6EECF244321}">
                <p14:modId xmlns:p14="http://schemas.microsoft.com/office/powerpoint/2010/main" val="3815509099"/>
              </p:ext>
            </p:extLst>
          </p:nvPr>
        </p:nvGraphicFramePr>
        <p:xfrm>
          <a:off x="3669116" y="1913727"/>
          <a:ext cx="6752889" cy="3932624"/>
        </p:xfrm>
        <a:graphic>
          <a:graphicData uri="http://schemas.openxmlformats.org/drawingml/2006/chart">
            <c:chart xmlns:c="http://schemas.openxmlformats.org/drawingml/2006/chart" xmlns:r="http://schemas.openxmlformats.org/officeDocument/2006/relationships" r:id="rId3"/>
          </a:graphicData>
        </a:graphic>
      </p:graphicFrame>
      <p:sp>
        <p:nvSpPr>
          <p:cNvPr id="11" name="Rectangular Callout 10">
            <a:extLst>
              <a:ext uri="{FF2B5EF4-FFF2-40B4-BE49-F238E27FC236}">
                <a16:creationId xmlns:a16="http://schemas.microsoft.com/office/drawing/2014/main" id="{C03F7D68-F4B2-6842-CE7D-7378D62E5204}"/>
              </a:ext>
            </a:extLst>
          </p:cNvPr>
          <p:cNvSpPr/>
          <p:nvPr/>
        </p:nvSpPr>
        <p:spPr>
          <a:xfrm>
            <a:off x="9228668" y="1493082"/>
            <a:ext cx="2449984" cy="2830858"/>
          </a:xfrm>
          <a:prstGeom prst="wedgeRectCallout">
            <a:avLst>
              <a:gd name="adj1" fmla="val -33554"/>
              <a:gd name="adj2" fmla="val -60662"/>
            </a:avLst>
          </a:prstGeom>
          <a:solidFill>
            <a:schemeClr val="bg1"/>
          </a:solidFill>
          <a:ln w="6350">
            <a:no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t" anchorCtr="0" forceAA="0" compatLnSpc="1">
            <a:prstTxWarp prst="textNoShape">
              <a:avLst/>
            </a:prstTxWarp>
            <a:spAutoFit/>
          </a:bodyPr>
          <a:lstStyle/>
          <a:p>
            <a:pPr marL="72000" indent="-180000">
              <a:buNone/>
            </a:pPr>
            <a:r>
              <a:rPr lang="en-GB" sz="2000">
                <a:solidFill>
                  <a:srgbClr val="4F2483"/>
                </a:solidFill>
              </a:rPr>
              <a:t>“</a:t>
            </a:r>
            <a:r>
              <a:rPr lang="en-GB" sz="2000" b="1">
                <a:solidFill>
                  <a:srgbClr val="4F2483"/>
                </a:solidFill>
              </a:rPr>
              <a:t>I GET TIRED </a:t>
            </a:r>
            <a:br>
              <a:rPr lang="en-GB" sz="2000" b="1">
                <a:solidFill>
                  <a:srgbClr val="4F2483"/>
                </a:solidFill>
              </a:rPr>
            </a:br>
            <a:r>
              <a:rPr lang="en-GB" sz="2000" b="1">
                <a:solidFill>
                  <a:srgbClr val="4F2483"/>
                </a:solidFill>
              </a:rPr>
              <a:t>VERY QUICKLY. </a:t>
            </a:r>
            <a:br>
              <a:rPr lang="en-GB" sz="2000" b="1">
                <a:solidFill>
                  <a:srgbClr val="4F2483"/>
                </a:solidFill>
              </a:rPr>
            </a:br>
            <a:r>
              <a:rPr lang="en-GB" sz="2000" b="1">
                <a:solidFill>
                  <a:srgbClr val="4F2483"/>
                </a:solidFill>
              </a:rPr>
              <a:t>MY BONES </a:t>
            </a:r>
            <a:br>
              <a:rPr lang="en-GB" sz="2000" b="1">
                <a:solidFill>
                  <a:srgbClr val="4F2483"/>
                </a:solidFill>
              </a:rPr>
            </a:br>
            <a:r>
              <a:rPr lang="en-GB" sz="2000" b="1">
                <a:solidFill>
                  <a:srgbClr val="4F2483"/>
                </a:solidFill>
              </a:rPr>
              <a:t>CAN GET VERY INFLAMED </a:t>
            </a:r>
            <a:br>
              <a:rPr lang="en-GB" sz="2000" b="1">
                <a:solidFill>
                  <a:srgbClr val="4F2483"/>
                </a:solidFill>
              </a:rPr>
            </a:br>
            <a:r>
              <a:rPr lang="en-GB" sz="2000" b="1">
                <a:solidFill>
                  <a:srgbClr val="4F2483"/>
                </a:solidFill>
              </a:rPr>
              <a:t>AND PAINFUL</a:t>
            </a:r>
            <a:r>
              <a:rPr lang="en-GB" sz="2000">
                <a:solidFill>
                  <a:srgbClr val="4F2483"/>
                </a:solidFill>
              </a:rPr>
              <a:t>”</a:t>
            </a:r>
          </a:p>
          <a:p>
            <a:pPr marL="0" indent="0">
              <a:spcBef>
                <a:spcPts val="1000"/>
              </a:spcBef>
              <a:buNone/>
            </a:pPr>
            <a:r>
              <a:rPr lang="en-GB" sz="1600" b="1">
                <a:solidFill>
                  <a:srgbClr val="4F2483"/>
                </a:solidFill>
              </a:rPr>
              <a:t> Person living </a:t>
            </a:r>
            <a:br>
              <a:rPr lang="en-GB" sz="1600" b="1">
                <a:solidFill>
                  <a:srgbClr val="4F2483"/>
                </a:solidFill>
              </a:rPr>
            </a:br>
            <a:r>
              <a:rPr lang="en-GB" sz="1600" b="1">
                <a:solidFill>
                  <a:srgbClr val="4F2483"/>
                </a:solidFill>
              </a:rPr>
              <a:t> with arthritis</a:t>
            </a:r>
          </a:p>
        </p:txBody>
      </p:sp>
      <p:sp>
        <p:nvSpPr>
          <p:cNvPr id="5" name="TextBox 4">
            <a:extLst>
              <a:ext uri="{FF2B5EF4-FFF2-40B4-BE49-F238E27FC236}">
                <a16:creationId xmlns:a16="http://schemas.microsoft.com/office/drawing/2014/main" id="{E627CA1E-2B76-2222-8682-0E6892279FB7}"/>
              </a:ext>
            </a:extLst>
          </p:cNvPr>
          <p:cNvSpPr txBox="1"/>
          <p:nvPr/>
        </p:nvSpPr>
        <p:spPr>
          <a:xfrm>
            <a:off x="905209" y="6151198"/>
            <a:ext cx="6393949" cy="184666"/>
          </a:xfrm>
          <a:prstGeom prst="rect">
            <a:avLst/>
          </a:prstGeom>
          <a:noFill/>
        </p:spPr>
        <p:txBody>
          <a:bodyPr wrap="square" lIns="0" tIns="0" rIns="0" bIns="0" anchor="t">
            <a:spAutoFit/>
          </a:bodyPr>
          <a:lstStyle/>
          <a:p>
            <a:pPr>
              <a:defRPr/>
            </a:pPr>
            <a:r>
              <a:rPr lang="en-US" sz="1200" b="1">
                <a:solidFill>
                  <a:schemeClr val="accent1"/>
                </a:solidFill>
                <a:latin typeface="TW Cen MT"/>
                <a:ea typeface="Verdana"/>
              </a:rPr>
              <a:t>Source: </a:t>
            </a:r>
            <a:r>
              <a:rPr lang="en-US" sz="1200">
                <a:solidFill>
                  <a:schemeClr val="accent1"/>
                </a:solidFill>
                <a:latin typeface="TW Cen MT"/>
                <a:ea typeface="Verdana"/>
              </a:rPr>
              <a:t>1,009 people living with LTHCs, We Are </a:t>
            </a:r>
            <a:r>
              <a:rPr lang="en-US" sz="1200" err="1">
                <a:solidFill>
                  <a:schemeClr val="accent1"/>
                </a:solidFill>
                <a:latin typeface="TW Cen MT"/>
                <a:ea typeface="Verdana"/>
              </a:rPr>
              <a:t>Undefeatable’s</a:t>
            </a:r>
            <a:r>
              <a:rPr lang="en-US" sz="1200">
                <a:solidFill>
                  <a:schemeClr val="accent1"/>
                </a:solidFill>
                <a:latin typeface="TW Cen MT"/>
                <a:ea typeface="Verdana"/>
              </a:rPr>
              <a:t> ‘Big Talk’ public consultation, 2023.</a:t>
            </a:r>
          </a:p>
        </p:txBody>
      </p:sp>
      <p:pic>
        <p:nvPicPr>
          <p:cNvPr id="13" name="Picture 12" descr="A female on a mat at home doing stretch exercises.">
            <a:extLst>
              <a:ext uri="{FF2B5EF4-FFF2-40B4-BE49-F238E27FC236}">
                <a16:creationId xmlns:a16="http://schemas.microsoft.com/office/drawing/2014/main" id="{6FCC66B2-B029-0883-8382-F467AD5A0D4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228666" y="4474221"/>
            <a:ext cx="2963333" cy="1791782"/>
          </a:xfrm>
          <a:prstGeom prst="rect">
            <a:avLst/>
          </a:prstGeom>
        </p:spPr>
      </p:pic>
      <p:sp>
        <p:nvSpPr>
          <p:cNvPr id="8" name="Oval 7">
            <a:extLst>
              <a:ext uri="{FF2B5EF4-FFF2-40B4-BE49-F238E27FC236}">
                <a16:creationId xmlns:a16="http://schemas.microsoft.com/office/drawing/2014/main" id="{58FFD1ED-418B-2642-187C-14C6ECC0D98F}"/>
              </a:ext>
              <a:ext uri="{C183D7F6-B498-43B3-948B-1728B52AA6E4}">
                <adec:decorative xmlns:adec="http://schemas.microsoft.com/office/drawing/2017/decorative" val="1"/>
              </a:ext>
            </a:extLst>
          </p:cNvPr>
          <p:cNvSpPr>
            <a:spLocks noChangeAspect="1"/>
          </p:cNvSpPr>
          <p:nvPr/>
        </p:nvSpPr>
        <p:spPr>
          <a:xfrm>
            <a:off x="10911753" y="476503"/>
            <a:ext cx="766898" cy="766898"/>
          </a:xfrm>
          <a:prstGeom prst="ellipse">
            <a:avLst/>
          </a:prstGeom>
          <a:solidFill>
            <a:srgbClr val="4F2483"/>
          </a:solidFill>
          <a:ln w="34925">
            <a:solidFill>
              <a:schemeClr val="bg1"/>
            </a:solidFill>
          </a:ln>
          <a:effectLst>
            <a:glow rad="38100">
              <a:schemeClr val="accent1">
                <a:satMod val="175000"/>
                <a:alpha val="40000"/>
              </a:schemeClr>
            </a:glow>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t" anchorCtr="0">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1219170" rtl="0" eaLnBrk="1" fontAlgn="auto" latinLnBrk="0" hangingPunct="1">
              <a:lnSpc>
                <a:spcPts val="4000"/>
              </a:lnSpc>
              <a:spcBef>
                <a:spcPts val="600"/>
              </a:spcBef>
              <a:spcAft>
                <a:spcPts val="0"/>
              </a:spcAft>
              <a:buClrTx/>
              <a:buSzTx/>
              <a:buFontTx/>
              <a:buNone/>
              <a:tabLst/>
              <a:defRPr/>
            </a:pPr>
            <a:r>
              <a:rPr kumimoji="0" lang="en-GB" sz="3000" b="1" i="0" u="none" strike="noStrike" kern="1200" cap="none" spc="0" normalizeH="0" baseline="0" noProof="0">
                <a:ln>
                  <a:noFill/>
                </a:ln>
                <a:solidFill>
                  <a:srgbClr val="FFFFFF"/>
                </a:solidFill>
                <a:effectLst/>
                <a:uLnTx/>
                <a:uFillTx/>
                <a:latin typeface="Tw Cen MT" panose="020B0602020104020603"/>
                <a:ea typeface="+mn-ea"/>
                <a:cs typeface="+mn-cs"/>
              </a:rPr>
              <a:t>2</a:t>
            </a:r>
            <a:endParaRPr kumimoji="0" lang="en-GB" sz="3000" b="1" i="0" u="none" strike="noStrike" kern="1200" cap="none" spc="0" normalizeH="0" baseline="30000" noProof="0">
              <a:ln>
                <a:noFill/>
              </a:ln>
              <a:solidFill>
                <a:srgbClr val="FFFFFF"/>
              </a:solidFill>
              <a:effectLst/>
              <a:uLnTx/>
              <a:uFillTx/>
              <a:latin typeface="Tw Cen MT" panose="020B0602020104020603"/>
              <a:ea typeface="+mn-ea"/>
              <a:cs typeface="+mn-cs"/>
            </a:endParaRPr>
          </a:p>
        </p:txBody>
      </p:sp>
      <p:sp>
        <p:nvSpPr>
          <p:cNvPr id="2" name="Rectangle 1">
            <a:extLst>
              <a:ext uri="{FF2B5EF4-FFF2-40B4-BE49-F238E27FC236}">
                <a16:creationId xmlns:a16="http://schemas.microsoft.com/office/drawing/2014/main" id="{306812DF-30ED-B174-A6D2-F589805080FD}"/>
              </a:ext>
              <a:ext uri="{C183D7F6-B498-43B3-948B-1728B52AA6E4}">
                <adec:decorative xmlns:adec="http://schemas.microsoft.com/office/drawing/2017/decorative" val="1"/>
              </a:ext>
            </a:extLst>
          </p:cNvPr>
          <p:cNvSpPr/>
          <p:nvPr/>
        </p:nvSpPr>
        <p:spPr>
          <a:xfrm rot="5400000">
            <a:off x="-3367127" y="3362836"/>
            <a:ext cx="6859251" cy="128716"/>
          </a:xfrm>
          <a:prstGeom prst="rect">
            <a:avLst/>
          </a:prstGeom>
          <a:solidFill>
            <a:srgbClr val="4F248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rtlCol="0" anchor="ctr"/>
          <a:lstStyle/>
          <a:p>
            <a:pPr algn="ctr"/>
            <a:endParaRPr lang="en-GB" sz="2533">
              <a:cs typeface="Arial"/>
            </a:endParaRPr>
          </a:p>
        </p:txBody>
      </p:sp>
    </p:spTree>
    <p:extLst>
      <p:ext uri="{BB962C8B-B14F-4D97-AF65-F5344CB8AC3E}">
        <p14:creationId xmlns:p14="http://schemas.microsoft.com/office/powerpoint/2010/main" val="22850031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itle 6">
            <a:extLst>
              <a:ext uri="{FF2B5EF4-FFF2-40B4-BE49-F238E27FC236}">
                <a16:creationId xmlns:a16="http://schemas.microsoft.com/office/drawing/2014/main" id="{02A168CA-8C02-7B45-2B41-7EBA8E867531}"/>
              </a:ext>
            </a:extLst>
          </p:cNvPr>
          <p:cNvSpPr txBox="1">
            <a:spLocks noGrp="1"/>
          </p:cNvSpPr>
          <p:nvPr>
            <p:ph type="title" idx="4294967295"/>
          </p:nvPr>
        </p:nvSpPr>
        <p:spPr>
          <a:xfrm>
            <a:off x="905211" y="522136"/>
            <a:ext cx="6752890" cy="692497"/>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marL="0" indent="0" algn="l" defTabSz="914400" rtl="0" eaLnBrk="1" latinLnBrk="0" hangingPunct="1">
              <a:lnSpc>
                <a:spcPts val="2800"/>
              </a:lnSpc>
              <a:spcBef>
                <a:spcPct val="0"/>
              </a:spcBef>
              <a:buNone/>
              <a:tabLst>
                <a:tab pos="4043363" algn="l"/>
              </a:tabLst>
              <a:defRPr sz="2800" b="1" kern="1200" baseline="0">
                <a:solidFill>
                  <a:srgbClr val="454341"/>
                </a:solidFill>
                <a:latin typeface="+mj-lt"/>
                <a:ea typeface="SimSun" panose="02010600030101010101" pitchFamily="2" charset="-122"/>
                <a:cs typeface="+mj-cs"/>
              </a:defRPr>
            </a:lvl1pPr>
          </a:lstStyle>
          <a:p>
            <a:pPr marL="0" marR="0" lvl="0" indent="0" algn="l" defTabSz="1219170" rtl="0" eaLnBrk="1" fontAlgn="auto" latinLnBrk="0" hangingPunct="1">
              <a:lnSpc>
                <a:spcPts val="2700"/>
              </a:lnSpc>
              <a:spcBef>
                <a:spcPct val="0"/>
              </a:spcBef>
              <a:spcAft>
                <a:spcPts val="0"/>
              </a:spcAft>
              <a:buClrTx/>
              <a:buSzTx/>
              <a:buFontTx/>
              <a:buNone/>
              <a:tabLst>
                <a:tab pos="4043363" algn="l"/>
              </a:tabLst>
              <a:defRPr/>
            </a:pPr>
            <a:r>
              <a:rPr kumimoji="0" lang="en-GB" sz="2500" b="1" i="0" u="none" strike="noStrike" kern="1200" cap="none" spc="0" normalizeH="0" baseline="0" noProof="0" dirty="0">
                <a:ln>
                  <a:noFill/>
                </a:ln>
                <a:solidFill>
                  <a:schemeClr val="accent1"/>
                </a:solidFill>
                <a:effectLst/>
                <a:uLnTx/>
                <a:uFillTx/>
                <a:latin typeface="Tw Cen MT" panose="020B0602020104020603" pitchFamily="34" charset="0"/>
                <a:ea typeface="SimSun" panose="02010600030101010101" pitchFamily="2" charset="-122"/>
                <a:cs typeface="+mj-cs"/>
                <a:sym typeface="Nunito"/>
              </a:rPr>
              <a:t>PHYSICAL CAPABILITY BARRIERS ARE COMMON ACROSS A WIDE RANGE OF LTHCs</a:t>
            </a:r>
            <a:endParaRPr kumimoji="0" lang="en-US" sz="1600" b="1" i="0" u="none" strike="noStrike" kern="1200" cap="none" spc="0" normalizeH="0" baseline="0" noProof="0" dirty="0">
              <a:ln>
                <a:noFill/>
              </a:ln>
              <a:solidFill>
                <a:schemeClr val="accent1"/>
              </a:solidFill>
              <a:effectLst/>
              <a:uLnTx/>
              <a:uFillTx/>
              <a:latin typeface="+mj-lt"/>
              <a:ea typeface="SimSun" panose="02010600030101010101" pitchFamily="2" charset="-122"/>
              <a:cs typeface="+mj-cs"/>
            </a:endParaRPr>
          </a:p>
        </p:txBody>
      </p:sp>
      <p:sp>
        <p:nvSpPr>
          <p:cNvPr id="4" name="Text Placeholder 19">
            <a:extLst>
              <a:ext uri="{FF2B5EF4-FFF2-40B4-BE49-F238E27FC236}">
                <a16:creationId xmlns:a16="http://schemas.microsoft.com/office/drawing/2014/main" id="{F3B6DFD9-23A7-5CB4-ADC8-188E911A2F4E}"/>
              </a:ext>
            </a:extLst>
          </p:cNvPr>
          <p:cNvSpPr txBox="1">
            <a:spLocks/>
          </p:cNvSpPr>
          <p:nvPr/>
        </p:nvSpPr>
        <p:spPr>
          <a:xfrm>
            <a:off x="905873" y="1360657"/>
            <a:ext cx="10507194" cy="461665"/>
          </a:xfrm>
          <a:prstGeom prst="rect">
            <a:avLst/>
          </a:prstGeom>
        </p:spPr>
        <p:txBody>
          <a:bodyPr wrap="square" lIns="0" tIns="0" rIns="0" bIns="0">
            <a:spAutoFit/>
          </a:bodyPr>
          <a:lstStyle>
            <a:lvl1pPr marL="0" indent="0" algn="l" defTabSz="914400" rtl="0" eaLnBrk="1" latinLnBrk="0" hangingPunct="1">
              <a:lnSpc>
                <a:spcPct val="100000"/>
              </a:lnSpc>
              <a:spcBef>
                <a:spcPts val="1000"/>
              </a:spcBef>
              <a:buFont typeface="Arial" panose="020B0604020202020204" pitchFamily="34" charset="0"/>
              <a:buNone/>
              <a:defRPr sz="1800" kern="1200">
                <a:solidFill>
                  <a:srgbClr val="4543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1219170">
              <a:lnSpc>
                <a:spcPts val="1800"/>
              </a:lnSpc>
              <a:defRPr/>
            </a:pPr>
            <a:r>
              <a:rPr lang="en-GB" sz="1600">
                <a:solidFill>
                  <a:schemeClr val="accent1"/>
                </a:solidFill>
                <a:latin typeface="Tw Cen MT" panose="020B0602020104020603" pitchFamily="34" charset="0"/>
                <a:sym typeface="Nunito"/>
              </a:rPr>
              <a:t>Shown here are the top cited barriers of people living with a range of different health conditions. The theme of physical capability is dominant across all conditions, whether it is linked to pain, mobility constraints or more generally a lack of energy.</a:t>
            </a:r>
            <a:endParaRPr lang="en-GB" sz="1600" b="1">
              <a:solidFill>
                <a:schemeClr val="accent1"/>
              </a:solidFill>
              <a:latin typeface="Tw Cen MT" panose="020B0602020104020603" pitchFamily="34" charset="0"/>
              <a:sym typeface="Nunito"/>
            </a:endParaRPr>
          </a:p>
        </p:txBody>
      </p:sp>
      <p:sp>
        <p:nvSpPr>
          <p:cNvPr id="56" name="Text Placeholder 32">
            <a:extLst>
              <a:ext uri="{FF2B5EF4-FFF2-40B4-BE49-F238E27FC236}">
                <a16:creationId xmlns:a16="http://schemas.microsoft.com/office/drawing/2014/main" id="{FE3247A4-AA3D-8EFF-4635-0ADFC6E75676}"/>
              </a:ext>
            </a:extLst>
          </p:cNvPr>
          <p:cNvSpPr txBox="1">
            <a:spLocks/>
          </p:cNvSpPr>
          <p:nvPr/>
        </p:nvSpPr>
        <p:spPr>
          <a:xfrm>
            <a:off x="902573" y="1950843"/>
            <a:ext cx="4661613" cy="215444"/>
          </a:xfrm>
          <a:prstGeom prst="rect">
            <a:avLst/>
          </a:prstGeom>
        </p:spPr>
        <p:txBody>
          <a:bodyPr wrap="square" lIns="0" tIns="0" rIns="0" bIns="0">
            <a:spAutoFit/>
          </a:bodyPr>
          <a:lstStyle>
            <a:lvl1pPr marL="0" indent="0" algn="l" defTabSz="914400" rtl="0" eaLnBrk="1" latinLnBrk="0" hangingPunct="1">
              <a:lnSpc>
                <a:spcPct val="100000"/>
              </a:lnSpc>
              <a:spcBef>
                <a:spcPts val="1000"/>
              </a:spcBef>
              <a:buFont typeface="Arial" panose="020B0604020202020204" pitchFamily="34" charset="0"/>
              <a:buNone/>
              <a:defRPr sz="1800" kern="1200">
                <a:solidFill>
                  <a:srgbClr val="4543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400" b="1" dirty="0">
                <a:solidFill>
                  <a:schemeClr val="accent1"/>
                </a:solidFill>
                <a:latin typeface="Tw Cen MT" panose="020B0602020104020603"/>
              </a:rPr>
              <a:t>Top 3 barriers to physical activity: by LTHC</a:t>
            </a:r>
          </a:p>
        </p:txBody>
      </p:sp>
      <p:graphicFrame>
        <p:nvGraphicFramePr>
          <p:cNvPr id="27" name="Table 26">
            <a:extLst>
              <a:ext uri="{FF2B5EF4-FFF2-40B4-BE49-F238E27FC236}">
                <a16:creationId xmlns:a16="http://schemas.microsoft.com/office/drawing/2014/main" id="{D2D31ACC-5B46-FAD0-C39F-ED713B289811}"/>
              </a:ext>
            </a:extLst>
          </p:cNvPr>
          <p:cNvGraphicFramePr>
            <a:graphicFrameLocks noGrp="1"/>
          </p:cNvGraphicFramePr>
          <p:nvPr>
            <p:extLst>
              <p:ext uri="{D42A27DB-BD31-4B8C-83A1-F6EECF244321}">
                <p14:modId xmlns:p14="http://schemas.microsoft.com/office/powerpoint/2010/main" val="996494507"/>
              </p:ext>
            </p:extLst>
          </p:nvPr>
        </p:nvGraphicFramePr>
        <p:xfrm>
          <a:off x="905209" y="2257981"/>
          <a:ext cx="10770844" cy="1848473"/>
        </p:xfrm>
        <a:graphic>
          <a:graphicData uri="http://schemas.openxmlformats.org/drawingml/2006/table">
            <a:tbl>
              <a:tblPr firstRow="1" bandRow="1"/>
              <a:tblGrid>
                <a:gridCol w="1538692">
                  <a:extLst>
                    <a:ext uri="{9D8B030D-6E8A-4147-A177-3AD203B41FA5}">
                      <a16:colId xmlns:a16="http://schemas.microsoft.com/office/drawing/2014/main" val="4185776746"/>
                    </a:ext>
                  </a:extLst>
                </a:gridCol>
                <a:gridCol w="1538692">
                  <a:extLst>
                    <a:ext uri="{9D8B030D-6E8A-4147-A177-3AD203B41FA5}">
                      <a16:colId xmlns:a16="http://schemas.microsoft.com/office/drawing/2014/main" val="3196294750"/>
                    </a:ext>
                  </a:extLst>
                </a:gridCol>
                <a:gridCol w="1538692">
                  <a:extLst>
                    <a:ext uri="{9D8B030D-6E8A-4147-A177-3AD203B41FA5}">
                      <a16:colId xmlns:a16="http://schemas.microsoft.com/office/drawing/2014/main" val="808524455"/>
                    </a:ext>
                  </a:extLst>
                </a:gridCol>
                <a:gridCol w="1538692">
                  <a:extLst>
                    <a:ext uri="{9D8B030D-6E8A-4147-A177-3AD203B41FA5}">
                      <a16:colId xmlns:a16="http://schemas.microsoft.com/office/drawing/2014/main" val="1328496769"/>
                    </a:ext>
                  </a:extLst>
                </a:gridCol>
                <a:gridCol w="1538692">
                  <a:extLst>
                    <a:ext uri="{9D8B030D-6E8A-4147-A177-3AD203B41FA5}">
                      <a16:colId xmlns:a16="http://schemas.microsoft.com/office/drawing/2014/main" val="1905876201"/>
                    </a:ext>
                  </a:extLst>
                </a:gridCol>
                <a:gridCol w="1538692">
                  <a:extLst>
                    <a:ext uri="{9D8B030D-6E8A-4147-A177-3AD203B41FA5}">
                      <a16:colId xmlns:a16="http://schemas.microsoft.com/office/drawing/2014/main" val="858390115"/>
                    </a:ext>
                  </a:extLst>
                </a:gridCol>
                <a:gridCol w="1538692">
                  <a:extLst>
                    <a:ext uri="{9D8B030D-6E8A-4147-A177-3AD203B41FA5}">
                      <a16:colId xmlns:a16="http://schemas.microsoft.com/office/drawing/2014/main" val="3277718568"/>
                    </a:ext>
                  </a:extLst>
                </a:gridCol>
              </a:tblGrid>
              <a:tr h="512447">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GB" sz="1100" b="1">
                          <a:solidFill>
                            <a:schemeClr val="bg1"/>
                          </a:solidFill>
                          <a:latin typeface="+mn-lt"/>
                          <a:sym typeface="Nunito"/>
                        </a:rPr>
                        <a:t>Arthritis</a:t>
                      </a:r>
                      <a:br>
                        <a:rPr lang="en-GB" sz="1100" b="1">
                          <a:solidFill>
                            <a:schemeClr val="bg1"/>
                          </a:solidFill>
                          <a:latin typeface="+mn-lt"/>
                          <a:sym typeface="Nunito"/>
                        </a:rPr>
                      </a:br>
                      <a:r>
                        <a:rPr lang="en-GB" sz="1100" b="1">
                          <a:solidFill>
                            <a:schemeClr val="bg1"/>
                          </a:solidFill>
                          <a:latin typeface="+mn-lt"/>
                          <a:sym typeface="Nunito"/>
                        </a:rPr>
                        <a:t> (n=417)</a:t>
                      </a:r>
                      <a:endParaRPr lang="en-US" sz="1100" b="1">
                        <a:solidFill>
                          <a:schemeClr val="bg1"/>
                        </a:solidFill>
                        <a:latin typeface="+mn-lt"/>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4F2483"/>
                    </a:solid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GB" sz="1100" b="1">
                          <a:solidFill>
                            <a:schemeClr val="bg1"/>
                          </a:solidFill>
                          <a:latin typeface="+mn-lt"/>
                          <a:sym typeface="Nunito"/>
                        </a:rPr>
                        <a:t>Back pain </a:t>
                      </a:r>
                      <a:br>
                        <a:rPr lang="en-GB" sz="1100" b="1">
                          <a:solidFill>
                            <a:schemeClr val="bg1"/>
                          </a:solidFill>
                          <a:latin typeface="+mn-lt"/>
                          <a:sym typeface="Nunito"/>
                        </a:rPr>
                      </a:br>
                      <a:r>
                        <a:rPr lang="en-GB" sz="1100" b="1">
                          <a:solidFill>
                            <a:schemeClr val="bg1"/>
                          </a:solidFill>
                          <a:latin typeface="+mn-lt"/>
                          <a:sym typeface="Nunito"/>
                        </a:rPr>
                        <a:t>(n=273)</a:t>
                      </a:r>
                      <a:endParaRPr lang="en-US" sz="1100" b="1">
                        <a:solidFill>
                          <a:schemeClr val="bg1"/>
                        </a:solidFill>
                        <a:latin typeface="+mn-lt"/>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4F2483"/>
                    </a:solid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GB" sz="1100" b="1">
                          <a:solidFill>
                            <a:schemeClr val="bg1"/>
                          </a:solidFill>
                          <a:latin typeface="+mn-lt"/>
                          <a:sym typeface="Nunito"/>
                        </a:rPr>
                        <a:t>A limiting mobility condition (n=180)</a:t>
                      </a:r>
                      <a:endParaRPr lang="en-GB" sz="1100" b="1">
                        <a:solidFill>
                          <a:schemeClr val="bg1"/>
                        </a:solidFill>
                        <a:latin typeface="+mn-lt"/>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4F2483"/>
                    </a:solid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GB" sz="1100" b="1">
                          <a:solidFill>
                            <a:schemeClr val="bg1"/>
                          </a:solidFill>
                          <a:latin typeface="+mn-lt"/>
                          <a:sym typeface="Nunito"/>
                        </a:rPr>
                        <a:t>Breast </a:t>
                      </a:r>
                      <a:br>
                        <a:rPr lang="en-GB" sz="1100" b="1">
                          <a:solidFill>
                            <a:schemeClr val="bg1"/>
                          </a:solidFill>
                          <a:latin typeface="+mn-lt"/>
                          <a:sym typeface="Nunito"/>
                        </a:rPr>
                      </a:br>
                      <a:r>
                        <a:rPr lang="en-GB" sz="1100" b="1">
                          <a:solidFill>
                            <a:schemeClr val="bg1"/>
                          </a:solidFill>
                          <a:latin typeface="+mn-lt"/>
                          <a:sym typeface="Nunito"/>
                        </a:rPr>
                        <a:t>cancer (n=58)</a:t>
                      </a:r>
                      <a:endParaRPr lang="en-US" sz="1100" b="1">
                        <a:solidFill>
                          <a:schemeClr val="bg1"/>
                        </a:solidFill>
                        <a:latin typeface="+mn-lt"/>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4F2483"/>
                    </a:solid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GB" sz="1100" b="1">
                          <a:solidFill>
                            <a:schemeClr val="bg1"/>
                          </a:solidFill>
                          <a:latin typeface="+mn-lt"/>
                          <a:sym typeface="Nunito"/>
                        </a:rPr>
                        <a:t>Cancer (exc. breast) (n=62)</a:t>
                      </a:r>
                      <a:endParaRPr lang="en-US" sz="1100" b="1">
                        <a:solidFill>
                          <a:schemeClr val="bg1"/>
                        </a:solidFill>
                        <a:latin typeface="+mn-lt"/>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4F2483"/>
                    </a:solid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GB" sz="1100" b="1">
                          <a:solidFill>
                            <a:schemeClr val="bg1"/>
                          </a:solidFill>
                          <a:latin typeface="+mn-lt"/>
                          <a:sym typeface="Nunito"/>
                        </a:rPr>
                        <a:t>Heart conditions (n=174)</a:t>
                      </a:r>
                      <a:endParaRPr lang="en-US" sz="1100" b="1">
                        <a:solidFill>
                          <a:schemeClr val="bg1"/>
                        </a:solidFill>
                        <a:latin typeface="+mn-lt"/>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4F2483"/>
                    </a:solid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GB" sz="1100" b="1">
                          <a:solidFill>
                            <a:schemeClr val="bg1"/>
                          </a:solidFill>
                          <a:latin typeface="+mn-lt"/>
                          <a:sym typeface="Nunito"/>
                        </a:rPr>
                        <a:t>Stroke </a:t>
                      </a:r>
                      <a:br>
                        <a:rPr lang="en-GB" sz="1100" b="1">
                          <a:solidFill>
                            <a:schemeClr val="bg1"/>
                          </a:solidFill>
                          <a:latin typeface="+mn-lt"/>
                          <a:sym typeface="Nunito"/>
                        </a:rPr>
                      </a:br>
                      <a:r>
                        <a:rPr lang="en-GB" sz="1100" b="1">
                          <a:solidFill>
                            <a:schemeClr val="bg1"/>
                          </a:solidFill>
                          <a:latin typeface="+mn-lt"/>
                          <a:sym typeface="Nunito"/>
                        </a:rPr>
                        <a:t>(n=71)</a:t>
                      </a:r>
                      <a:endParaRPr lang="en-US" sz="1100" b="1">
                        <a:solidFill>
                          <a:schemeClr val="bg1"/>
                        </a:solidFill>
                        <a:latin typeface="+mn-lt"/>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4F2483"/>
                    </a:solidFill>
                  </a:tcPr>
                </a:tc>
                <a:extLst>
                  <a:ext uri="{0D108BD9-81ED-4DB2-BD59-A6C34878D82A}">
                    <a16:rowId xmlns:a16="http://schemas.microsoft.com/office/drawing/2014/main" val="3366813307"/>
                  </a:ext>
                </a:extLst>
              </a:tr>
              <a:tr h="445342">
                <a:tc>
                  <a:txBody>
                    <a:bodyPr/>
                    <a:lstStyle/>
                    <a:p>
                      <a:pPr algn="ctr"/>
                      <a:r>
                        <a:rPr lang="en-GB" sz="1100">
                          <a:solidFill>
                            <a:schemeClr val="accent1"/>
                          </a:solidFill>
                          <a:latin typeface="+mn-lt"/>
                        </a:rPr>
                        <a:t>Pain</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solidFill>
                  </a:tcPr>
                </a:tc>
                <a:tc>
                  <a:txBody>
                    <a:bodyPr/>
                    <a:lstStyle/>
                    <a:p>
                      <a:pPr algn="ctr"/>
                      <a:r>
                        <a:rPr lang="en-GB" sz="1100">
                          <a:solidFill>
                            <a:schemeClr val="accent1"/>
                          </a:solidFill>
                          <a:latin typeface="+mn-lt"/>
                        </a:rPr>
                        <a:t>Pain</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solidFill>
                  </a:tcPr>
                </a:tc>
                <a:tc>
                  <a:txBody>
                    <a:bodyPr/>
                    <a:lstStyle/>
                    <a:p>
                      <a:pPr algn="ctr"/>
                      <a:r>
                        <a:rPr lang="en-GB" sz="1100">
                          <a:solidFill>
                            <a:schemeClr val="accent1"/>
                          </a:solidFill>
                          <a:latin typeface="+mn-lt"/>
                        </a:rPr>
                        <a:t>Pain</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solidFill>
                  </a:tcPr>
                </a:tc>
                <a:tc>
                  <a:txBody>
                    <a:bodyPr/>
                    <a:lstStyle/>
                    <a:p>
                      <a:pPr algn="ctr"/>
                      <a:r>
                        <a:rPr lang="en-GB" sz="1100">
                          <a:solidFill>
                            <a:schemeClr val="accent1"/>
                          </a:solidFill>
                          <a:latin typeface="+mn-lt"/>
                        </a:rPr>
                        <a:t>Lack of energy/</a:t>
                      </a:r>
                    </a:p>
                    <a:p>
                      <a:pPr algn="ctr"/>
                      <a:r>
                        <a:rPr lang="en-GB" sz="1100">
                          <a:solidFill>
                            <a:schemeClr val="accent1"/>
                          </a:solidFill>
                          <a:latin typeface="+mn-lt"/>
                        </a:rPr>
                        <a:t>too tired</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100" b="0" i="0" u="none" strike="noStrike" kern="0" cap="none" spc="0" normalizeH="0" baseline="0" noProof="0">
                          <a:ln>
                            <a:noFill/>
                          </a:ln>
                          <a:solidFill>
                            <a:schemeClr val="accent1"/>
                          </a:solidFill>
                          <a:effectLst/>
                          <a:uLnTx/>
                          <a:uFillTx/>
                          <a:latin typeface="+mn-lt"/>
                          <a:cs typeface="Arial"/>
                          <a:sym typeface="Arial"/>
                        </a:rPr>
                        <a:t>Physical limitations</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100" b="0" i="0" u="none" strike="noStrike" kern="0" cap="none" spc="0" normalizeH="0" baseline="0" noProof="0">
                          <a:ln>
                            <a:noFill/>
                          </a:ln>
                          <a:solidFill>
                            <a:schemeClr val="accent1"/>
                          </a:solidFill>
                          <a:effectLst/>
                          <a:uLnTx/>
                          <a:uFillTx/>
                          <a:latin typeface="+mn-lt"/>
                          <a:cs typeface="Arial"/>
                          <a:sym typeface="Arial"/>
                        </a:rPr>
                        <a:t>Pain</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solidFill>
                  </a:tcPr>
                </a:tc>
                <a:tc>
                  <a:txBody>
                    <a:bodyPr/>
                    <a:lstStyle/>
                    <a:p>
                      <a:pPr algn="ctr"/>
                      <a:r>
                        <a:rPr lang="en-GB" sz="1100">
                          <a:solidFill>
                            <a:schemeClr val="accent1"/>
                          </a:solidFill>
                          <a:latin typeface="+mn-lt"/>
                        </a:rPr>
                        <a:t>Lack of energy/</a:t>
                      </a:r>
                    </a:p>
                    <a:p>
                      <a:pPr algn="ctr"/>
                      <a:r>
                        <a:rPr lang="en-GB" sz="1100">
                          <a:solidFill>
                            <a:schemeClr val="accent1"/>
                          </a:solidFill>
                          <a:latin typeface="+mn-lt"/>
                        </a:rPr>
                        <a:t>too tired</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solidFill>
                  </a:tcPr>
                </a:tc>
                <a:extLst>
                  <a:ext uri="{0D108BD9-81ED-4DB2-BD59-A6C34878D82A}">
                    <a16:rowId xmlns:a16="http://schemas.microsoft.com/office/drawing/2014/main" val="1399936785"/>
                  </a:ext>
                </a:extLst>
              </a:tr>
              <a:tr h="445342">
                <a:tc>
                  <a:txBody>
                    <a:bodyPr/>
                    <a:lstStyle/>
                    <a:p>
                      <a:pPr algn="ctr"/>
                      <a:r>
                        <a:rPr lang="en-GB" sz="1100">
                          <a:solidFill>
                            <a:schemeClr val="accent1"/>
                          </a:solidFill>
                          <a:latin typeface="+mn-lt"/>
                        </a:rPr>
                        <a:t>Lack of energy/</a:t>
                      </a:r>
                    </a:p>
                    <a:p>
                      <a:pPr algn="ctr"/>
                      <a:r>
                        <a:rPr lang="en-GB" sz="1100">
                          <a:solidFill>
                            <a:schemeClr val="accent1"/>
                          </a:solidFill>
                          <a:latin typeface="+mn-lt"/>
                        </a:rPr>
                        <a:t>too tired</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2"/>
                    </a:solidFill>
                  </a:tcPr>
                </a:tc>
                <a:tc>
                  <a:txBody>
                    <a:bodyPr/>
                    <a:lstStyle/>
                    <a:p>
                      <a:pPr algn="ctr"/>
                      <a:r>
                        <a:rPr lang="en-GB" sz="1100">
                          <a:solidFill>
                            <a:schemeClr val="accent1"/>
                          </a:solidFill>
                          <a:latin typeface="+mn-lt"/>
                        </a:rPr>
                        <a:t>Lack of energy/</a:t>
                      </a:r>
                    </a:p>
                    <a:p>
                      <a:pPr algn="ctr"/>
                      <a:r>
                        <a:rPr lang="en-GB" sz="1100">
                          <a:solidFill>
                            <a:schemeClr val="accent1"/>
                          </a:solidFill>
                          <a:latin typeface="+mn-lt"/>
                        </a:rPr>
                        <a:t>too tired</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2"/>
                    </a:solidFill>
                  </a:tcPr>
                </a:tc>
                <a:tc>
                  <a:txBody>
                    <a:bodyPr/>
                    <a:lstStyle/>
                    <a:p>
                      <a:pPr algn="ctr"/>
                      <a:r>
                        <a:rPr lang="en-GB" sz="1100">
                          <a:solidFill>
                            <a:schemeClr val="accent1"/>
                          </a:solidFill>
                          <a:latin typeface="+mn-lt"/>
                        </a:rPr>
                        <a:t>Lack of energy/</a:t>
                      </a:r>
                    </a:p>
                    <a:p>
                      <a:pPr algn="ctr"/>
                      <a:r>
                        <a:rPr lang="en-GB" sz="1100">
                          <a:solidFill>
                            <a:schemeClr val="accent1"/>
                          </a:solidFill>
                          <a:latin typeface="+mn-lt"/>
                        </a:rPr>
                        <a:t>too tired</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100" b="0" i="0" u="none" strike="noStrike" kern="0" cap="none" spc="0" normalizeH="0" baseline="0" noProof="0">
                          <a:ln>
                            <a:noFill/>
                          </a:ln>
                          <a:solidFill>
                            <a:schemeClr val="accent1"/>
                          </a:solidFill>
                          <a:effectLst/>
                          <a:uLnTx/>
                          <a:uFillTx/>
                          <a:latin typeface="+mn-lt"/>
                          <a:cs typeface="Arial"/>
                          <a:sym typeface="Arial"/>
                        </a:rPr>
                        <a:t>Physical limitations</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2"/>
                    </a:solidFill>
                  </a:tcPr>
                </a:tc>
                <a:tc>
                  <a:txBody>
                    <a:bodyPr/>
                    <a:lstStyle/>
                    <a:p>
                      <a:pPr algn="ctr"/>
                      <a:r>
                        <a:rPr lang="en-GB" sz="1100">
                          <a:solidFill>
                            <a:schemeClr val="accent1"/>
                          </a:solidFill>
                          <a:latin typeface="+mn-lt"/>
                        </a:rPr>
                        <a:t>Lack of energy/</a:t>
                      </a:r>
                    </a:p>
                    <a:p>
                      <a:pPr algn="ctr"/>
                      <a:r>
                        <a:rPr lang="en-GB" sz="1100">
                          <a:solidFill>
                            <a:schemeClr val="accent1"/>
                          </a:solidFill>
                          <a:latin typeface="+mn-lt"/>
                        </a:rPr>
                        <a:t>too tired</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100" b="0" i="0" u="none" strike="noStrike" kern="0" cap="none" spc="0" normalizeH="0" baseline="0" noProof="0">
                          <a:ln>
                            <a:noFill/>
                          </a:ln>
                          <a:solidFill>
                            <a:schemeClr val="accent1"/>
                          </a:solidFill>
                          <a:effectLst/>
                          <a:uLnTx/>
                          <a:uFillTx/>
                          <a:latin typeface="+mn-lt"/>
                          <a:cs typeface="Arial"/>
                          <a:sym typeface="Arial"/>
                        </a:rPr>
                        <a:t>Physical limitations</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100" b="0" i="0" u="none" strike="noStrike" kern="0" cap="none" spc="0" normalizeH="0" baseline="0" noProof="0">
                          <a:ln>
                            <a:noFill/>
                          </a:ln>
                          <a:solidFill>
                            <a:schemeClr val="accent1"/>
                          </a:solidFill>
                          <a:effectLst/>
                          <a:uLnTx/>
                          <a:uFillTx/>
                          <a:latin typeface="+mn-lt"/>
                          <a:cs typeface="Arial"/>
                          <a:sym typeface="Arial"/>
                        </a:rPr>
                        <a:t>Mobility</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2"/>
                    </a:solidFill>
                  </a:tcPr>
                </a:tc>
                <a:extLst>
                  <a:ext uri="{0D108BD9-81ED-4DB2-BD59-A6C34878D82A}">
                    <a16:rowId xmlns:a16="http://schemas.microsoft.com/office/drawing/2014/main" val="4046347348"/>
                  </a:ext>
                </a:extLst>
              </a:tr>
              <a:tr h="445342">
                <a:tc>
                  <a:txBody>
                    <a:bodyPr/>
                    <a:lstStyle/>
                    <a:p>
                      <a:pPr algn="ctr"/>
                      <a:r>
                        <a:rPr lang="en-GB" sz="1100">
                          <a:solidFill>
                            <a:schemeClr val="accent1"/>
                          </a:solidFill>
                          <a:latin typeface="+mn-lt"/>
                        </a:rPr>
                        <a:t>Mobility issues</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100" b="0" i="0" u="none" strike="noStrike" kern="0" cap="none" spc="0" normalizeH="0" baseline="0" noProof="0">
                          <a:ln>
                            <a:noFill/>
                          </a:ln>
                          <a:solidFill>
                            <a:schemeClr val="accent1"/>
                          </a:solidFill>
                          <a:effectLst/>
                          <a:uLnTx/>
                          <a:uFillTx/>
                          <a:latin typeface="+mn-lt"/>
                          <a:cs typeface="Arial"/>
                          <a:sym typeface="Arial"/>
                        </a:rPr>
                        <a:t>Physical limitations</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solidFill>
                  </a:tcPr>
                </a:tc>
                <a:tc>
                  <a:txBody>
                    <a:bodyPr/>
                    <a:lstStyle/>
                    <a:p>
                      <a:pPr algn="ctr"/>
                      <a:r>
                        <a:rPr lang="en-GB" sz="1100">
                          <a:solidFill>
                            <a:schemeClr val="accent1"/>
                          </a:solidFill>
                          <a:latin typeface="+mn-lt"/>
                        </a:rPr>
                        <a:t>Mobility issues</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100" b="0" i="0" u="none" strike="noStrike" kern="0" cap="none" spc="0" normalizeH="0" baseline="0" noProof="0">
                          <a:ln>
                            <a:noFill/>
                          </a:ln>
                          <a:solidFill>
                            <a:schemeClr val="accent1"/>
                          </a:solidFill>
                          <a:effectLst/>
                          <a:uLnTx/>
                          <a:uFillTx/>
                          <a:latin typeface="+mn-lt"/>
                          <a:cs typeface="Arial"/>
                          <a:sym typeface="Arial"/>
                        </a:rPr>
                        <a:t>Pain</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100" b="0" i="0" u="none" strike="noStrike" kern="0" cap="none" spc="0" normalizeH="0" baseline="0" noProof="0">
                          <a:ln>
                            <a:noFill/>
                          </a:ln>
                          <a:solidFill>
                            <a:schemeClr val="accent1"/>
                          </a:solidFill>
                          <a:effectLst/>
                          <a:uLnTx/>
                          <a:uFillTx/>
                          <a:latin typeface="+mn-lt"/>
                          <a:cs typeface="Arial"/>
                          <a:sym typeface="Arial"/>
                        </a:rPr>
                        <a:t>Pain</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solidFill>
                  </a:tcPr>
                </a:tc>
                <a:tc>
                  <a:txBody>
                    <a:bodyPr/>
                    <a:lstStyle/>
                    <a:p>
                      <a:pPr algn="ctr"/>
                      <a:r>
                        <a:rPr lang="en-GB" sz="1100">
                          <a:solidFill>
                            <a:schemeClr val="accent1"/>
                          </a:solidFill>
                          <a:latin typeface="+mn-lt"/>
                        </a:rPr>
                        <a:t>Lack of energy/</a:t>
                      </a:r>
                    </a:p>
                    <a:p>
                      <a:pPr algn="ctr"/>
                      <a:r>
                        <a:rPr lang="en-GB" sz="1100">
                          <a:solidFill>
                            <a:schemeClr val="accent1"/>
                          </a:solidFill>
                          <a:latin typeface="+mn-lt"/>
                        </a:rPr>
                        <a:t>too tired</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100" b="0" i="0" u="none" strike="noStrike" kern="0" cap="none" spc="0" normalizeH="0" baseline="0" noProof="0" dirty="0">
                          <a:ln>
                            <a:noFill/>
                          </a:ln>
                          <a:solidFill>
                            <a:schemeClr val="accent1"/>
                          </a:solidFill>
                          <a:effectLst/>
                          <a:uLnTx/>
                          <a:uFillTx/>
                          <a:latin typeface="+mn-lt"/>
                          <a:cs typeface="Arial"/>
                          <a:sym typeface="Arial"/>
                        </a:rPr>
                        <a:t>Physical limitations</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solidFill>
                  </a:tcPr>
                </a:tc>
                <a:extLst>
                  <a:ext uri="{0D108BD9-81ED-4DB2-BD59-A6C34878D82A}">
                    <a16:rowId xmlns:a16="http://schemas.microsoft.com/office/drawing/2014/main" val="2419509851"/>
                  </a:ext>
                </a:extLst>
              </a:tr>
            </a:tbl>
          </a:graphicData>
        </a:graphic>
      </p:graphicFrame>
      <p:graphicFrame>
        <p:nvGraphicFramePr>
          <p:cNvPr id="28" name="Table 27">
            <a:extLst>
              <a:ext uri="{FF2B5EF4-FFF2-40B4-BE49-F238E27FC236}">
                <a16:creationId xmlns:a16="http://schemas.microsoft.com/office/drawing/2014/main" id="{89CCC387-D1E0-D636-BF68-F6CFE0753A87}"/>
              </a:ext>
            </a:extLst>
          </p:cNvPr>
          <p:cNvGraphicFramePr>
            <a:graphicFrameLocks noGrp="1"/>
          </p:cNvGraphicFramePr>
          <p:nvPr>
            <p:extLst>
              <p:ext uri="{D42A27DB-BD31-4B8C-83A1-F6EECF244321}">
                <p14:modId xmlns:p14="http://schemas.microsoft.com/office/powerpoint/2010/main" val="1866152630"/>
              </p:ext>
            </p:extLst>
          </p:nvPr>
        </p:nvGraphicFramePr>
        <p:xfrm>
          <a:off x="902573" y="4193616"/>
          <a:ext cx="10770844" cy="1848473"/>
        </p:xfrm>
        <a:graphic>
          <a:graphicData uri="http://schemas.openxmlformats.org/drawingml/2006/table">
            <a:tbl>
              <a:tblPr firstRow="1" bandRow="1"/>
              <a:tblGrid>
                <a:gridCol w="1538692">
                  <a:extLst>
                    <a:ext uri="{9D8B030D-6E8A-4147-A177-3AD203B41FA5}">
                      <a16:colId xmlns:a16="http://schemas.microsoft.com/office/drawing/2014/main" val="4185776746"/>
                    </a:ext>
                  </a:extLst>
                </a:gridCol>
                <a:gridCol w="1538692">
                  <a:extLst>
                    <a:ext uri="{9D8B030D-6E8A-4147-A177-3AD203B41FA5}">
                      <a16:colId xmlns:a16="http://schemas.microsoft.com/office/drawing/2014/main" val="3196294750"/>
                    </a:ext>
                  </a:extLst>
                </a:gridCol>
                <a:gridCol w="1538692">
                  <a:extLst>
                    <a:ext uri="{9D8B030D-6E8A-4147-A177-3AD203B41FA5}">
                      <a16:colId xmlns:a16="http://schemas.microsoft.com/office/drawing/2014/main" val="808524455"/>
                    </a:ext>
                  </a:extLst>
                </a:gridCol>
                <a:gridCol w="1538692">
                  <a:extLst>
                    <a:ext uri="{9D8B030D-6E8A-4147-A177-3AD203B41FA5}">
                      <a16:colId xmlns:a16="http://schemas.microsoft.com/office/drawing/2014/main" val="1328496769"/>
                    </a:ext>
                  </a:extLst>
                </a:gridCol>
                <a:gridCol w="1538692">
                  <a:extLst>
                    <a:ext uri="{9D8B030D-6E8A-4147-A177-3AD203B41FA5}">
                      <a16:colId xmlns:a16="http://schemas.microsoft.com/office/drawing/2014/main" val="1905876201"/>
                    </a:ext>
                  </a:extLst>
                </a:gridCol>
                <a:gridCol w="1538692">
                  <a:extLst>
                    <a:ext uri="{9D8B030D-6E8A-4147-A177-3AD203B41FA5}">
                      <a16:colId xmlns:a16="http://schemas.microsoft.com/office/drawing/2014/main" val="858390115"/>
                    </a:ext>
                  </a:extLst>
                </a:gridCol>
                <a:gridCol w="1538692">
                  <a:extLst>
                    <a:ext uri="{9D8B030D-6E8A-4147-A177-3AD203B41FA5}">
                      <a16:colId xmlns:a16="http://schemas.microsoft.com/office/drawing/2014/main" val="3277718568"/>
                    </a:ext>
                  </a:extLst>
                </a:gridCol>
              </a:tblGrid>
              <a:tr h="512447">
                <a:tc>
                  <a:txBody>
                    <a:bodyPr/>
                    <a:lstStyle/>
                    <a:p>
                      <a:pPr algn="ctr"/>
                      <a:r>
                        <a:rPr lang="en-GB" sz="1100" b="1">
                          <a:solidFill>
                            <a:schemeClr val="bg1"/>
                          </a:solidFill>
                          <a:latin typeface="+mn-lt"/>
                          <a:sym typeface="Nunito"/>
                        </a:rPr>
                        <a:t>Asthma </a:t>
                      </a:r>
                      <a:br>
                        <a:rPr lang="en-GB" sz="1100" b="1">
                          <a:solidFill>
                            <a:schemeClr val="bg1"/>
                          </a:solidFill>
                          <a:latin typeface="+mn-lt"/>
                          <a:sym typeface="Nunito"/>
                        </a:rPr>
                      </a:br>
                      <a:r>
                        <a:rPr lang="en-GB" sz="1100" b="1">
                          <a:solidFill>
                            <a:schemeClr val="bg1"/>
                          </a:solidFill>
                          <a:latin typeface="+mn-lt"/>
                          <a:sym typeface="Nunito"/>
                        </a:rPr>
                        <a:t>(n=170)</a:t>
                      </a:r>
                      <a:endParaRPr lang="en-US" sz="1100" b="1">
                        <a:solidFill>
                          <a:schemeClr val="bg1"/>
                        </a:solidFill>
                        <a:latin typeface="+mn-lt"/>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4F2483"/>
                    </a:solid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GB" sz="1100" b="1">
                          <a:solidFill>
                            <a:schemeClr val="bg1"/>
                          </a:solidFill>
                          <a:latin typeface="+mn-lt"/>
                          <a:sym typeface="Nunito"/>
                        </a:rPr>
                        <a:t>Lung conditions/ COPD* (n=69)</a:t>
                      </a:r>
                      <a:endParaRPr lang="en-US" sz="1100" b="1">
                        <a:solidFill>
                          <a:schemeClr val="bg1"/>
                        </a:solidFill>
                        <a:latin typeface="+mn-lt"/>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4F2483"/>
                    </a:solid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GB" sz="1100" b="1">
                          <a:solidFill>
                            <a:schemeClr val="bg1"/>
                          </a:solidFill>
                          <a:latin typeface="+mn-lt"/>
                          <a:sym typeface="Nunito"/>
                        </a:rPr>
                        <a:t>Type 1 Diabetes (n=42)</a:t>
                      </a:r>
                      <a:endParaRPr lang="en-US" sz="1100" b="1">
                        <a:solidFill>
                          <a:schemeClr val="bg1"/>
                        </a:solidFill>
                        <a:latin typeface="+mn-lt"/>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4F2483"/>
                    </a:solid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GB" sz="1100" b="1" dirty="0">
                          <a:solidFill>
                            <a:schemeClr val="bg1"/>
                          </a:solidFill>
                          <a:latin typeface="+mn-lt"/>
                          <a:sym typeface="Nunito"/>
                        </a:rPr>
                        <a:t>Type 2 Diabetes (n=142)</a:t>
                      </a:r>
                      <a:endParaRPr lang="en-US" sz="1100" b="1" dirty="0">
                        <a:solidFill>
                          <a:schemeClr val="bg1"/>
                        </a:solidFill>
                        <a:latin typeface="+mn-lt"/>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4F2483"/>
                    </a:solid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GB" sz="1100" b="1">
                          <a:solidFill>
                            <a:schemeClr val="bg1"/>
                          </a:solidFill>
                          <a:latin typeface="+mn-lt"/>
                          <a:sym typeface="Nunito"/>
                        </a:rPr>
                        <a:t>Long term depression (n=171)</a:t>
                      </a:r>
                      <a:endParaRPr lang="en-US" sz="1100" b="1">
                        <a:solidFill>
                          <a:schemeClr val="bg1"/>
                        </a:solidFill>
                        <a:latin typeface="+mn-lt"/>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4F2483"/>
                    </a:solid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GB" sz="1100" b="1">
                          <a:solidFill>
                            <a:schemeClr val="bg1"/>
                          </a:solidFill>
                          <a:latin typeface="+mn-lt"/>
                          <a:sym typeface="Nunito"/>
                        </a:rPr>
                        <a:t>Long term anxiety disorder (n=185)</a:t>
                      </a:r>
                      <a:endParaRPr lang="en-US" sz="1100" b="1">
                        <a:solidFill>
                          <a:schemeClr val="bg1"/>
                        </a:solidFill>
                        <a:latin typeface="+mn-lt"/>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4F2483"/>
                    </a:solid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GB" sz="1100" b="1">
                          <a:solidFill>
                            <a:schemeClr val="bg1"/>
                          </a:solidFill>
                          <a:latin typeface="+mn-lt"/>
                          <a:sym typeface="Nunito"/>
                        </a:rPr>
                        <a:t>Severe mental health condition** (n=89)</a:t>
                      </a:r>
                      <a:endParaRPr lang="en-GB" sz="1100" b="1">
                        <a:solidFill>
                          <a:schemeClr val="bg1"/>
                        </a:solidFill>
                        <a:latin typeface="+mn-lt"/>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4F2483"/>
                    </a:solidFill>
                  </a:tcPr>
                </a:tc>
                <a:extLst>
                  <a:ext uri="{0D108BD9-81ED-4DB2-BD59-A6C34878D82A}">
                    <a16:rowId xmlns:a16="http://schemas.microsoft.com/office/drawing/2014/main" val="3366813307"/>
                  </a:ext>
                </a:extLst>
              </a:tr>
              <a:tr h="445342">
                <a:tc>
                  <a:txBody>
                    <a:bodyPr/>
                    <a:lstStyle/>
                    <a:p>
                      <a:pPr algn="ctr"/>
                      <a:r>
                        <a:rPr lang="en-GB" sz="1100">
                          <a:solidFill>
                            <a:schemeClr val="accent1"/>
                          </a:solidFill>
                          <a:latin typeface="+mn-lt"/>
                        </a:rPr>
                        <a:t>Pain</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100" b="0" i="0" u="none" strike="noStrike" kern="0" cap="none" spc="0" normalizeH="0" baseline="0" noProof="0">
                          <a:ln>
                            <a:noFill/>
                          </a:ln>
                          <a:solidFill>
                            <a:schemeClr val="accent1"/>
                          </a:solidFill>
                          <a:effectLst/>
                          <a:uLnTx/>
                          <a:uFillTx/>
                          <a:latin typeface="+mn-lt"/>
                          <a:cs typeface="Arial"/>
                          <a:sym typeface="Arial"/>
                        </a:rPr>
                        <a:t>Breathing difficulty</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100" b="0" i="0" u="none" strike="noStrike" kern="0" cap="none" spc="0" normalizeH="0" baseline="0" noProof="0">
                          <a:ln>
                            <a:noFill/>
                          </a:ln>
                          <a:solidFill>
                            <a:schemeClr val="accent1"/>
                          </a:solidFill>
                          <a:effectLst/>
                          <a:uLnTx/>
                          <a:uFillTx/>
                          <a:latin typeface="+mn-lt"/>
                          <a:cs typeface="Arial"/>
                          <a:sym typeface="Arial"/>
                        </a:rPr>
                        <a:t>Physical limitations</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100" b="0" i="0" u="none" strike="noStrike" kern="0" cap="none" spc="0" normalizeH="0" baseline="0" noProof="0">
                          <a:ln>
                            <a:noFill/>
                          </a:ln>
                          <a:solidFill>
                            <a:schemeClr val="accent1"/>
                          </a:solidFill>
                          <a:effectLst/>
                          <a:uLnTx/>
                          <a:uFillTx/>
                          <a:latin typeface="+mn-lt"/>
                          <a:cs typeface="Arial"/>
                          <a:sym typeface="Arial"/>
                        </a:rPr>
                        <a:t>Physical limitations</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100" b="0" i="0" u="none" strike="noStrike" kern="0" cap="none" spc="0" normalizeH="0" baseline="0" noProof="0">
                          <a:ln>
                            <a:noFill/>
                          </a:ln>
                          <a:solidFill>
                            <a:schemeClr val="accent1"/>
                          </a:solidFill>
                          <a:effectLst/>
                          <a:uLnTx/>
                          <a:uFillTx/>
                          <a:latin typeface="+mn-lt"/>
                          <a:cs typeface="Arial"/>
                          <a:sym typeface="Arial"/>
                        </a:rPr>
                        <a:t>Depression / anxiety</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100" b="0" i="0" u="none" strike="noStrike" kern="0" cap="none" spc="0" normalizeH="0" baseline="0" noProof="0">
                          <a:ln>
                            <a:noFill/>
                          </a:ln>
                          <a:solidFill>
                            <a:schemeClr val="accent1"/>
                          </a:solidFill>
                          <a:effectLst/>
                          <a:uLnTx/>
                          <a:uFillTx/>
                          <a:latin typeface="+mn-lt"/>
                          <a:cs typeface="Arial"/>
                          <a:sym typeface="Arial"/>
                        </a:rPr>
                        <a:t>Pain</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100" b="0" i="0" u="none" strike="noStrike" kern="0" cap="none" spc="0" normalizeH="0" baseline="0" noProof="0">
                          <a:ln>
                            <a:noFill/>
                          </a:ln>
                          <a:solidFill>
                            <a:schemeClr val="accent1"/>
                          </a:solidFill>
                          <a:effectLst/>
                          <a:uLnTx/>
                          <a:uFillTx/>
                          <a:latin typeface="+mn-lt"/>
                          <a:cs typeface="Arial"/>
                          <a:sym typeface="Arial"/>
                        </a:rPr>
                        <a:t>Depression / anxiety</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solidFill>
                  </a:tcPr>
                </a:tc>
                <a:extLst>
                  <a:ext uri="{0D108BD9-81ED-4DB2-BD59-A6C34878D82A}">
                    <a16:rowId xmlns:a16="http://schemas.microsoft.com/office/drawing/2014/main" val="1399936785"/>
                  </a:ext>
                </a:extLst>
              </a:tr>
              <a:tr h="445342">
                <a:tc>
                  <a:txBody>
                    <a:bodyPr/>
                    <a:lstStyle/>
                    <a:p>
                      <a:pPr algn="ctr"/>
                      <a:r>
                        <a:rPr lang="en-GB" sz="1100">
                          <a:solidFill>
                            <a:schemeClr val="accent1"/>
                          </a:solidFill>
                          <a:latin typeface="+mn-lt"/>
                        </a:rPr>
                        <a:t>Lack of energy/</a:t>
                      </a:r>
                    </a:p>
                    <a:p>
                      <a:pPr algn="ctr"/>
                      <a:r>
                        <a:rPr lang="en-GB" sz="1100">
                          <a:solidFill>
                            <a:schemeClr val="accent1"/>
                          </a:solidFill>
                          <a:latin typeface="+mn-lt"/>
                        </a:rPr>
                        <a:t>too tired</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100" b="0" i="0" u="none" strike="noStrike" kern="0" cap="none" spc="0" normalizeH="0" baseline="0" noProof="0">
                          <a:ln>
                            <a:noFill/>
                          </a:ln>
                          <a:solidFill>
                            <a:schemeClr val="accent1"/>
                          </a:solidFill>
                          <a:effectLst/>
                          <a:uLnTx/>
                          <a:uFillTx/>
                          <a:latin typeface="+mn-lt"/>
                          <a:cs typeface="Arial"/>
                          <a:sym typeface="Arial"/>
                        </a:rPr>
                        <a:t>Physical limitations</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GB" sz="1100">
                          <a:solidFill>
                            <a:schemeClr val="accent1"/>
                          </a:solidFill>
                          <a:latin typeface="+mn-lt"/>
                        </a:rPr>
                        <a:t>Time</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GB" sz="1100">
                          <a:solidFill>
                            <a:schemeClr val="accent1"/>
                          </a:solidFill>
                          <a:latin typeface="+mn-lt"/>
                        </a:rPr>
                        <a:t>Pain</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100" b="0" i="0" u="none" strike="noStrike" kern="0" cap="none" spc="0" normalizeH="0" baseline="0" noProof="0">
                          <a:ln>
                            <a:noFill/>
                          </a:ln>
                          <a:solidFill>
                            <a:schemeClr val="accent1"/>
                          </a:solidFill>
                          <a:effectLst/>
                          <a:uLnTx/>
                          <a:uFillTx/>
                          <a:latin typeface="+mn-lt"/>
                          <a:cs typeface="Arial"/>
                          <a:sym typeface="Arial"/>
                        </a:rPr>
                        <a:t>Pain</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100" b="0" i="0" u="none" strike="noStrike" kern="0" cap="none" spc="0" normalizeH="0" baseline="0" noProof="0">
                          <a:ln>
                            <a:noFill/>
                          </a:ln>
                          <a:solidFill>
                            <a:schemeClr val="accent1"/>
                          </a:solidFill>
                          <a:effectLst/>
                          <a:uLnTx/>
                          <a:uFillTx/>
                          <a:latin typeface="+mn-lt"/>
                          <a:cs typeface="Arial"/>
                          <a:sym typeface="Arial"/>
                        </a:rPr>
                        <a:t>Depression / anxiety</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100" b="0" i="0" u="none" strike="noStrike" kern="0" cap="none" spc="0" normalizeH="0" baseline="0" noProof="0">
                          <a:ln>
                            <a:noFill/>
                          </a:ln>
                          <a:solidFill>
                            <a:schemeClr val="accent1"/>
                          </a:solidFill>
                          <a:effectLst/>
                          <a:uLnTx/>
                          <a:uFillTx/>
                          <a:latin typeface="+mn-lt"/>
                          <a:cs typeface="Arial"/>
                          <a:sym typeface="Arial"/>
                        </a:rPr>
                        <a:t>Motivation / mindset</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2"/>
                    </a:solidFill>
                  </a:tcPr>
                </a:tc>
                <a:extLst>
                  <a:ext uri="{0D108BD9-81ED-4DB2-BD59-A6C34878D82A}">
                    <a16:rowId xmlns:a16="http://schemas.microsoft.com/office/drawing/2014/main" val="4046347348"/>
                  </a:ext>
                </a:extLst>
              </a:tr>
              <a:tr h="445342">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100" b="0" i="0" u="none" strike="noStrike" kern="0" cap="none" spc="0" normalizeH="0" baseline="0" noProof="0">
                          <a:ln>
                            <a:noFill/>
                          </a:ln>
                          <a:solidFill>
                            <a:schemeClr val="accent1"/>
                          </a:solidFill>
                          <a:effectLst/>
                          <a:uLnTx/>
                          <a:uFillTx/>
                          <a:latin typeface="+mn-lt"/>
                          <a:cs typeface="Arial"/>
                          <a:sym typeface="Arial"/>
                        </a:rPr>
                        <a:t>Physical limitations</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solidFill>
                  </a:tcPr>
                </a:tc>
                <a:tc>
                  <a:txBody>
                    <a:bodyPr/>
                    <a:lstStyle/>
                    <a:p>
                      <a:pPr algn="ctr"/>
                      <a:r>
                        <a:rPr lang="en-GB" sz="1100">
                          <a:solidFill>
                            <a:schemeClr val="accent1"/>
                          </a:solidFill>
                          <a:latin typeface="+mn-lt"/>
                        </a:rPr>
                        <a:t>COPD</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100" b="0" i="0" u="none" strike="noStrike" kern="0" cap="none" spc="0" normalizeH="0" baseline="0" noProof="0">
                          <a:ln>
                            <a:noFill/>
                          </a:ln>
                          <a:solidFill>
                            <a:schemeClr val="accent1"/>
                          </a:solidFill>
                          <a:effectLst/>
                          <a:uLnTx/>
                          <a:uFillTx/>
                          <a:latin typeface="+mn-lt"/>
                          <a:cs typeface="Arial"/>
                          <a:sym typeface="Arial"/>
                        </a:rPr>
                        <a:t>Pain</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solidFill>
                  </a:tcPr>
                </a:tc>
                <a:tc>
                  <a:txBody>
                    <a:bodyPr/>
                    <a:lstStyle/>
                    <a:p>
                      <a:pPr algn="ctr"/>
                      <a:r>
                        <a:rPr lang="en-GB" sz="1100">
                          <a:solidFill>
                            <a:schemeClr val="accent1"/>
                          </a:solidFill>
                          <a:latin typeface="+mn-lt"/>
                        </a:rPr>
                        <a:t>Lack of energy/</a:t>
                      </a:r>
                    </a:p>
                    <a:p>
                      <a:pPr algn="ctr"/>
                      <a:r>
                        <a:rPr lang="en-GB" sz="1100">
                          <a:solidFill>
                            <a:schemeClr val="accent1"/>
                          </a:solidFill>
                          <a:latin typeface="+mn-lt"/>
                        </a:rPr>
                        <a:t>too tired</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solidFill>
                  </a:tcPr>
                </a:tc>
                <a:tc>
                  <a:txBody>
                    <a:bodyPr/>
                    <a:lstStyle/>
                    <a:p>
                      <a:pPr algn="ctr"/>
                      <a:r>
                        <a:rPr lang="en-GB" sz="1100">
                          <a:solidFill>
                            <a:schemeClr val="accent1"/>
                          </a:solidFill>
                          <a:latin typeface="+mn-lt"/>
                        </a:rPr>
                        <a:t>Lack of energy/</a:t>
                      </a:r>
                    </a:p>
                    <a:p>
                      <a:pPr algn="ctr"/>
                      <a:r>
                        <a:rPr lang="en-GB" sz="1100">
                          <a:solidFill>
                            <a:schemeClr val="accent1"/>
                          </a:solidFill>
                          <a:latin typeface="+mn-lt"/>
                        </a:rPr>
                        <a:t>too tired</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100" b="0" i="0" u="none" strike="noStrike" kern="0" cap="none" spc="0" normalizeH="0" baseline="0" noProof="0">
                          <a:ln>
                            <a:noFill/>
                          </a:ln>
                          <a:solidFill>
                            <a:schemeClr val="accent1"/>
                          </a:solidFill>
                          <a:effectLst/>
                          <a:uLnTx/>
                          <a:uFillTx/>
                          <a:latin typeface="+mn-lt"/>
                          <a:cs typeface="Arial"/>
                          <a:sym typeface="Arial"/>
                        </a:rPr>
                        <a:t>Motivation / mindset</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solidFill>
                  </a:tcPr>
                </a:tc>
                <a:tc>
                  <a:txBody>
                    <a:bodyPr/>
                    <a:lstStyle/>
                    <a:p>
                      <a:pPr algn="ctr"/>
                      <a:r>
                        <a:rPr lang="en-GB" sz="1100" dirty="0">
                          <a:solidFill>
                            <a:schemeClr val="accent1"/>
                          </a:solidFill>
                          <a:latin typeface="+mn-lt"/>
                        </a:rPr>
                        <a:t>Lack of energy/</a:t>
                      </a:r>
                    </a:p>
                    <a:p>
                      <a:pPr algn="ctr"/>
                      <a:r>
                        <a:rPr lang="en-GB" sz="1100" dirty="0">
                          <a:solidFill>
                            <a:schemeClr val="accent1"/>
                          </a:solidFill>
                          <a:latin typeface="+mn-lt"/>
                        </a:rPr>
                        <a:t>too tired</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solidFill>
                  </a:tcPr>
                </a:tc>
                <a:extLst>
                  <a:ext uri="{0D108BD9-81ED-4DB2-BD59-A6C34878D82A}">
                    <a16:rowId xmlns:a16="http://schemas.microsoft.com/office/drawing/2014/main" val="2419509851"/>
                  </a:ext>
                </a:extLst>
              </a:tr>
            </a:tbl>
          </a:graphicData>
        </a:graphic>
      </p:graphicFrame>
      <p:sp>
        <p:nvSpPr>
          <p:cNvPr id="5" name="TextBox 4">
            <a:extLst>
              <a:ext uri="{FF2B5EF4-FFF2-40B4-BE49-F238E27FC236}">
                <a16:creationId xmlns:a16="http://schemas.microsoft.com/office/drawing/2014/main" id="{E627CA1E-2B76-2222-8682-0E6892279FB7}"/>
              </a:ext>
            </a:extLst>
          </p:cNvPr>
          <p:cNvSpPr txBox="1"/>
          <p:nvPr/>
        </p:nvSpPr>
        <p:spPr>
          <a:xfrm>
            <a:off x="905209" y="6151198"/>
            <a:ext cx="10765420" cy="369332"/>
          </a:xfrm>
          <a:prstGeom prst="rect">
            <a:avLst/>
          </a:prstGeom>
          <a:noFill/>
        </p:spPr>
        <p:txBody>
          <a:bodyPr wrap="square" lIns="0" tIns="0" rIns="0" bIns="0" anchor="t">
            <a:spAutoFit/>
          </a:bodyPr>
          <a:lstStyle/>
          <a:p>
            <a:pPr>
              <a:defRPr/>
            </a:pPr>
            <a:r>
              <a:rPr kumimoji="0" lang="en-US" sz="1200" b="1" i="0" u="none" strike="noStrike" kern="1200" cap="none" spc="0" normalizeH="0" baseline="0" noProof="0">
                <a:ln>
                  <a:noFill/>
                </a:ln>
                <a:solidFill>
                  <a:schemeClr val="accent1"/>
                </a:solidFill>
                <a:effectLst/>
                <a:uLnTx/>
                <a:uFillTx/>
                <a:latin typeface="Tw Cen MT" panose="020B0602020104020603"/>
                <a:ea typeface="Verdana"/>
              </a:rPr>
              <a:t>Source: </a:t>
            </a:r>
            <a:r>
              <a:rPr lang="en-GB" sz="1200">
                <a:solidFill>
                  <a:schemeClr val="accent1"/>
                </a:solidFill>
                <a:effectLst/>
                <a:latin typeface="Tw Cen MT"/>
                <a:ea typeface="Times New Roman" panose="02020603050405020304" pitchFamily="18" charset="0"/>
              </a:rPr>
              <a:t>We Are </a:t>
            </a:r>
            <a:r>
              <a:rPr lang="en-GB" sz="1200" err="1">
                <a:solidFill>
                  <a:schemeClr val="accent1"/>
                </a:solidFill>
                <a:effectLst/>
                <a:latin typeface="Tw Cen MT"/>
                <a:ea typeface="Times New Roman" panose="02020603050405020304" pitchFamily="18" charset="0"/>
              </a:rPr>
              <a:t>Undefeatable’s</a:t>
            </a:r>
            <a:r>
              <a:rPr lang="en-GB" sz="1200">
                <a:solidFill>
                  <a:schemeClr val="accent1"/>
                </a:solidFill>
                <a:effectLst/>
                <a:latin typeface="Tw Cen MT"/>
                <a:ea typeface="Times New Roman" panose="02020603050405020304" pitchFamily="18" charset="0"/>
              </a:rPr>
              <a:t> ‘Big Talk’ public consultation, 2023</a:t>
            </a:r>
            <a:r>
              <a:rPr kumimoji="0" lang="en-US" sz="1200" b="0" i="0" u="none" strike="noStrike" kern="1200" cap="none" spc="0" normalizeH="0" baseline="0" noProof="0">
                <a:ln>
                  <a:noFill/>
                </a:ln>
                <a:solidFill>
                  <a:schemeClr val="accent1"/>
                </a:solidFill>
                <a:effectLst/>
                <a:uLnTx/>
                <a:uFillTx/>
                <a:latin typeface="Tw Cen MT" panose="020B0602020104020603"/>
                <a:ea typeface="Verdana"/>
              </a:rPr>
              <a:t>. *COPD: Chronic Obstructive Pulmonary </a:t>
            </a:r>
            <a:r>
              <a:rPr lang="en-US" sz="1200">
                <a:solidFill>
                  <a:schemeClr val="accent1"/>
                </a:solidFill>
                <a:latin typeface="Tw Cen MT" panose="020B0602020104020603"/>
                <a:ea typeface="Verdana"/>
              </a:rPr>
              <a:t>Disease. </a:t>
            </a:r>
            <a:br>
              <a:rPr lang="en-US" sz="1200">
                <a:solidFill>
                  <a:schemeClr val="accent1"/>
                </a:solidFill>
                <a:latin typeface="Tw Cen MT" panose="020B0602020104020603"/>
                <a:ea typeface="Verdana"/>
              </a:rPr>
            </a:br>
            <a:r>
              <a:rPr kumimoji="0" lang="en-US" sz="1200" b="0" i="0" u="none" strike="noStrike" kern="1200" cap="none" spc="0" normalizeH="0" baseline="0" noProof="0">
                <a:ln>
                  <a:noFill/>
                </a:ln>
                <a:solidFill>
                  <a:schemeClr val="accent1"/>
                </a:solidFill>
                <a:effectLst/>
                <a:uLnTx/>
                <a:uFillTx/>
                <a:latin typeface="Tw Cen MT" panose="020B0602020104020603"/>
                <a:ea typeface="Verdana"/>
              </a:rPr>
              <a:t>**Examples of severe mental health conditions include schizophrenia and bipolar disorder.</a:t>
            </a:r>
          </a:p>
        </p:txBody>
      </p:sp>
      <p:grpSp>
        <p:nvGrpSpPr>
          <p:cNvPr id="35" name="Group 34">
            <a:extLst>
              <a:ext uri="{FF2B5EF4-FFF2-40B4-BE49-F238E27FC236}">
                <a16:creationId xmlns:a16="http://schemas.microsoft.com/office/drawing/2014/main" id="{428CA9E2-93E3-27AB-8A4C-A8595856676F}"/>
              </a:ext>
              <a:ext uri="{C183D7F6-B498-43B3-948B-1728B52AA6E4}">
                <adec:decorative xmlns:adec="http://schemas.microsoft.com/office/drawing/2017/decorative" val="1"/>
              </a:ext>
            </a:extLst>
          </p:cNvPr>
          <p:cNvGrpSpPr/>
          <p:nvPr/>
        </p:nvGrpSpPr>
        <p:grpSpPr>
          <a:xfrm>
            <a:off x="401642" y="2826464"/>
            <a:ext cx="345832" cy="1220723"/>
            <a:chOff x="401642" y="2826464"/>
            <a:chExt cx="345832" cy="1220723"/>
          </a:xfrm>
        </p:grpSpPr>
        <p:sp>
          <p:nvSpPr>
            <p:cNvPr id="21" name="Oval 20">
              <a:extLst>
                <a:ext uri="{FF2B5EF4-FFF2-40B4-BE49-F238E27FC236}">
                  <a16:creationId xmlns:a16="http://schemas.microsoft.com/office/drawing/2014/main" id="{A15C3FB7-66C9-B558-77B0-3D9002DEE572}"/>
                </a:ext>
                <a:ext uri="{C183D7F6-B498-43B3-948B-1728B52AA6E4}">
                  <adec:decorative xmlns:adec="http://schemas.microsoft.com/office/drawing/2017/decorative" val="1"/>
                </a:ext>
              </a:extLst>
            </p:cNvPr>
            <p:cNvSpPr/>
            <p:nvPr/>
          </p:nvSpPr>
          <p:spPr>
            <a:xfrm>
              <a:off x="401642" y="2826464"/>
              <a:ext cx="345832" cy="345832"/>
            </a:xfrm>
            <a:prstGeom prst="ellipse">
              <a:avLst/>
            </a:prstGeom>
            <a:solidFill>
              <a:srgbClr val="4F2483"/>
            </a:solidFill>
            <a:ln w="635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1000"/>
                </a:spcAft>
                <a:buClrTx/>
                <a:buSzTx/>
                <a:buFontTx/>
                <a:buNone/>
                <a:tabLst/>
                <a:defRPr/>
              </a:pPr>
              <a:r>
                <a:rPr kumimoji="0" lang="en-GB" sz="1400" b="1" i="0" u="none" strike="noStrike" kern="1200" cap="none" spc="0" normalizeH="0" baseline="0" noProof="0">
                  <a:ln>
                    <a:noFill/>
                  </a:ln>
                  <a:solidFill>
                    <a:srgbClr val="FFFFFF"/>
                  </a:solidFill>
                  <a:effectLst/>
                  <a:uLnTx/>
                  <a:uFillTx/>
                  <a:latin typeface="Tw Cen MT" panose="020B0602020104020603"/>
                  <a:ea typeface="Verdana" panose="020B0604030504040204" pitchFamily="34" charset="0"/>
                  <a:cs typeface="Verdana" panose="020B0604030504040204" pitchFamily="34" charset="0"/>
                </a:rPr>
                <a:t>1</a:t>
              </a:r>
            </a:p>
          </p:txBody>
        </p:sp>
        <p:sp>
          <p:nvSpPr>
            <p:cNvPr id="22" name="Oval 21">
              <a:extLst>
                <a:ext uri="{FF2B5EF4-FFF2-40B4-BE49-F238E27FC236}">
                  <a16:creationId xmlns:a16="http://schemas.microsoft.com/office/drawing/2014/main" id="{FFB97F01-0FD0-22BB-04ED-72647BCABCFE}"/>
                </a:ext>
                <a:ext uri="{C183D7F6-B498-43B3-948B-1728B52AA6E4}">
                  <adec:decorative xmlns:adec="http://schemas.microsoft.com/office/drawing/2017/decorative" val="1"/>
                </a:ext>
              </a:extLst>
            </p:cNvPr>
            <p:cNvSpPr/>
            <p:nvPr/>
          </p:nvSpPr>
          <p:spPr>
            <a:xfrm>
              <a:off x="401642" y="3268216"/>
              <a:ext cx="345832" cy="345832"/>
            </a:xfrm>
            <a:prstGeom prst="ellipse">
              <a:avLst/>
            </a:prstGeom>
            <a:solidFill>
              <a:srgbClr val="4F2483"/>
            </a:solidFill>
            <a:ln w="635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1000"/>
                </a:spcAft>
                <a:buClrTx/>
                <a:buSzTx/>
                <a:buFontTx/>
                <a:buNone/>
                <a:tabLst/>
                <a:defRPr/>
              </a:pPr>
              <a:r>
                <a:rPr kumimoji="0" lang="en-GB" sz="1400" b="1" i="0" u="none" strike="noStrike" kern="1200" cap="none" spc="0" normalizeH="0" baseline="0" noProof="0">
                  <a:ln>
                    <a:noFill/>
                  </a:ln>
                  <a:solidFill>
                    <a:srgbClr val="FFFFFF"/>
                  </a:solidFill>
                  <a:effectLst/>
                  <a:uLnTx/>
                  <a:uFillTx/>
                  <a:latin typeface="Tw Cen MT" panose="020B0602020104020603"/>
                  <a:ea typeface="Verdana" panose="020B0604030504040204" pitchFamily="34" charset="0"/>
                  <a:cs typeface="Verdana" panose="020B0604030504040204" pitchFamily="34" charset="0"/>
                </a:rPr>
                <a:t>2</a:t>
              </a:r>
            </a:p>
          </p:txBody>
        </p:sp>
        <p:sp>
          <p:nvSpPr>
            <p:cNvPr id="23" name="Oval 22">
              <a:extLst>
                <a:ext uri="{FF2B5EF4-FFF2-40B4-BE49-F238E27FC236}">
                  <a16:creationId xmlns:a16="http://schemas.microsoft.com/office/drawing/2014/main" id="{880F116D-86DE-B82F-0B92-4CF4153A4443}"/>
                </a:ext>
                <a:ext uri="{C183D7F6-B498-43B3-948B-1728B52AA6E4}">
                  <adec:decorative xmlns:adec="http://schemas.microsoft.com/office/drawing/2017/decorative" val="1"/>
                </a:ext>
              </a:extLst>
            </p:cNvPr>
            <p:cNvSpPr/>
            <p:nvPr/>
          </p:nvSpPr>
          <p:spPr>
            <a:xfrm>
              <a:off x="401642" y="3701355"/>
              <a:ext cx="345832" cy="345832"/>
            </a:xfrm>
            <a:prstGeom prst="ellipse">
              <a:avLst/>
            </a:prstGeom>
            <a:solidFill>
              <a:srgbClr val="4F2483"/>
            </a:solidFill>
            <a:ln w="635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1000"/>
                </a:spcAft>
                <a:buClrTx/>
                <a:buSzTx/>
                <a:buFontTx/>
                <a:buNone/>
                <a:tabLst/>
                <a:defRPr/>
              </a:pPr>
              <a:r>
                <a:rPr kumimoji="0" lang="en-GB" sz="1400" b="1" i="0" u="none" strike="noStrike" kern="1200" cap="none" spc="0" normalizeH="0" baseline="0" noProof="0">
                  <a:ln>
                    <a:noFill/>
                  </a:ln>
                  <a:solidFill>
                    <a:srgbClr val="FFFFFF"/>
                  </a:solidFill>
                  <a:effectLst/>
                  <a:uLnTx/>
                  <a:uFillTx/>
                  <a:latin typeface="Tw Cen MT" panose="020B0602020104020603"/>
                  <a:ea typeface="Verdana" panose="020B0604030504040204" pitchFamily="34" charset="0"/>
                  <a:cs typeface="Verdana" panose="020B0604030504040204" pitchFamily="34" charset="0"/>
                </a:rPr>
                <a:t>3</a:t>
              </a:r>
            </a:p>
          </p:txBody>
        </p:sp>
      </p:grpSp>
      <p:grpSp>
        <p:nvGrpSpPr>
          <p:cNvPr id="10" name="Group 9">
            <a:extLst>
              <a:ext uri="{FF2B5EF4-FFF2-40B4-BE49-F238E27FC236}">
                <a16:creationId xmlns:a16="http://schemas.microsoft.com/office/drawing/2014/main" id="{48FD96E3-9537-D5CC-5EAA-282213AA52FB}"/>
              </a:ext>
              <a:ext uri="{C183D7F6-B498-43B3-948B-1728B52AA6E4}">
                <adec:decorative xmlns:adec="http://schemas.microsoft.com/office/drawing/2017/decorative" val="1"/>
              </a:ext>
            </a:extLst>
          </p:cNvPr>
          <p:cNvGrpSpPr/>
          <p:nvPr/>
        </p:nvGrpSpPr>
        <p:grpSpPr>
          <a:xfrm>
            <a:off x="721733" y="3007618"/>
            <a:ext cx="180840" cy="881449"/>
            <a:chOff x="721732" y="3007618"/>
            <a:chExt cx="7326633" cy="881449"/>
          </a:xfrm>
        </p:grpSpPr>
        <p:cxnSp>
          <p:nvCxnSpPr>
            <p:cNvPr id="14" name="Straight Connector 13">
              <a:extLst>
                <a:ext uri="{FF2B5EF4-FFF2-40B4-BE49-F238E27FC236}">
                  <a16:creationId xmlns:a16="http://schemas.microsoft.com/office/drawing/2014/main" id="{1E2C3ADB-1AA6-C78C-B207-8ABFE171BF65}"/>
                </a:ext>
                <a:ext uri="{C183D7F6-B498-43B3-948B-1728B52AA6E4}">
                  <adec:decorative xmlns:adec="http://schemas.microsoft.com/office/drawing/2017/decorative" val="1"/>
                </a:ext>
              </a:extLst>
            </p:cNvPr>
            <p:cNvCxnSpPr>
              <a:cxnSpLocks/>
            </p:cNvCxnSpPr>
            <p:nvPr/>
          </p:nvCxnSpPr>
          <p:spPr>
            <a:xfrm>
              <a:off x="721732" y="3007618"/>
              <a:ext cx="732663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221B83C8-0D47-0E93-E3C2-4B0D9A087779}"/>
                </a:ext>
                <a:ext uri="{C183D7F6-B498-43B3-948B-1728B52AA6E4}">
                  <adec:decorative xmlns:adec="http://schemas.microsoft.com/office/drawing/2017/decorative" val="1"/>
                </a:ext>
              </a:extLst>
            </p:cNvPr>
            <p:cNvCxnSpPr>
              <a:cxnSpLocks/>
            </p:cNvCxnSpPr>
            <p:nvPr/>
          </p:nvCxnSpPr>
          <p:spPr>
            <a:xfrm>
              <a:off x="721732" y="3452461"/>
              <a:ext cx="732663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92211708-91AF-6858-E5FE-FE1C01E2E5AD}"/>
                </a:ext>
                <a:ext uri="{C183D7F6-B498-43B3-948B-1728B52AA6E4}">
                  <adec:decorative xmlns:adec="http://schemas.microsoft.com/office/drawing/2017/decorative" val="1"/>
                </a:ext>
              </a:extLst>
            </p:cNvPr>
            <p:cNvCxnSpPr>
              <a:cxnSpLocks/>
            </p:cNvCxnSpPr>
            <p:nvPr/>
          </p:nvCxnSpPr>
          <p:spPr>
            <a:xfrm>
              <a:off x="721732" y="3889067"/>
              <a:ext cx="7326633" cy="0"/>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36" name="Group 35">
            <a:extLst>
              <a:ext uri="{FF2B5EF4-FFF2-40B4-BE49-F238E27FC236}">
                <a16:creationId xmlns:a16="http://schemas.microsoft.com/office/drawing/2014/main" id="{C1C6D23D-229B-E12D-39E8-E2F45C20C1F7}"/>
              </a:ext>
              <a:ext uri="{C183D7F6-B498-43B3-948B-1728B52AA6E4}">
                <adec:decorative xmlns:adec="http://schemas.microsoft.com/office/drawing/2017/decorative" val="1"/>
              </a:ext>
            </a:extLst>
          </p:cNvPr>
          <p:cNvGrpSpPr/>
          <p:nvPr/>
        </p:nvGrpSpPr>
        <p:grpSpPr>
          <a:xfrm>
            <a:off x="401642" y="4746906"/>
            <a:ext cx="345832" cy="1220723"/>
            <a:chOff x="401642" y="4746906"/>
            <a:chExt cx="345832" cy="1220723"/>
          </a:xfrm>
        </p:grpSpPr>
        <p:sp>
          <p:nvSpPr>
            <p:cNvPr id="24" name="Oval 23">
              <a:extLst>
                <a:ext uri="{FF2B5EF4-FFF2-40B4-BE49-F238E27FC236}">
                  <a16:creationId xmlns:a16="http://schemas.microsoft.com/office/drawing/2014/main" id="{EEDDD93E-F024-AA7A-B115-4A4B54D177A9}"/>
                </a:ext>
                <a:ext uri="{C183D7F6-B498-43B3-948B-1728B52AA6E4}">
                  <adec:decorative xmlns:adec="http://schemas.microsoft.com/office/drawing/2017/decorative" val="1"/>
                </a:ext>
              </a:extLst>
            </p:cNvPr>
            <p:cNvSpPr/>
            <p:nvPr/>
          </p:nvSpPr>
          <p:spPr>
            <a:xfrm>
              <a:off x="401642" y="4746906"/>
              <a:ext cx="345832" cy="345832"/>
            </a:xfrm>
            <a:prstGeom prst="ellipse">
              <a:avLst/>
            </a:prstGeom>
            <a:solidFill>
              <a:srgbClr val="4F2483"/>
            </a:solidFill>
            <a:ln w="635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1000"/>
                </a:spcAft>
                <a:buClrTx/>
                <a:buSzTx/>
                <a:buFontTx/>
                <a:buNone/>
                <a:tabLst/>
                <a:defRPr/>
              </a:pPr>
              <a:r>
                <a:rPr kumimoji="0" lang="en-GB" sz="1400" b="1" i="0" u="none" strike="noStrike" kern="1200" cap="none" spc="0" normalizeH="0" baseline="0" noProof="0">
                  <a:ln>
                    <a:noFill/>
                  </a:ln>
                  <a:solidFill>
                    <a:srgbClr val="FFFFFF"/>
                  </a:solidFill>
                  <a:effectLst/>
                  <a:uLnTx/>
                  <a:uFillTx/>
                  <a:latin typeface="Tw Cen MT" panose="020B0602020104020603"/>
                  <a:ea typeface="Verdana" panose="020B0604030504040204" pitchFamily="34" charset="0"/>
                  <a:cs typeface="Verdana" panose="020B0604030504040204" pitchFamily="34" charset="0"/>
                </a:rPr>
                <a:t>1</a:t>
              </a:r>
            </a:p>
          </p:txBody>
        </p:sp>
        <p:sp>
          <p:nvSpPr>
            <p:cNvPr id="25" name="Oval 24">
              <a:extLst>
                <a:ext uri="{FF2B5EF4-FFF2-40B4-BE49-F238E27FC236}">
                  <a16:creationId xmlns:a16="http://schemas.microsoft.com/office/drawing/2014/main" id="{544620CE-A35C-F511-4326-3CBCA55C407F}"/>
                </a:ext>
                <a:ext uri="{C183D7F6-B498-43B3-948B-1728B52AA6E4}">
                  <adec:decorative xmlns:adec="http://schemas.microsoft.com/office/drawing/2017/decorative" val="1"/>
                </a:ext>
              </a:extLst>
            </p:cNvPr>
            <p:cNvSpPr/>
            <p:nvPr/>
          </p:nvSpPr>
          <p:spPr>
            <a:xfrm>
              <a:off x="401642" y="5188658"/>
              <a:ext cx="345832" cy="345832"/>
            </a:xfrm>
            <a:prstGeom prst="ellipse">
              <a:avLst/>
            </a:prstGeom>
            <a:solidFill>
              <a:srgbClr val="4F2483"/>
            </a:solidFill>
            <a:ln w="635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1000"/>
                </a:spcAft>
                <a:buClrTx/>
                <a:buSzTx/>
                <a:buFontTx/>
                <a:buNone/>
                <a:tabLst/>
                <a:defRPr/>
              </a:pPr>
              <a:r>
                <a:rPr kumimoji="0" lang="en-GB" sz="1400" b="1" i="0" u="none" strike="noStrike" kern="1200" cap="none" spc="0" normalizeH="0" baseline="0" noProof="0">
                  <a:ln>
                    <a:noFill/>
                  </a:ln>
                  <a:solidFill>
                    <a:srgbClr val="FFFFFF"/>
                  </a:solidFill>
                  <a:effectLst/>
                  <a:uLnTx/>
                  <a:uFillTx/>
                  <a:latin typeface="Tw Cen MT" panose="020B0602020104020603"/>
                  <a:ea typeface="Verdana" panose="020B0604030504040204" pitchFamily="34" charset="0"/>
                  <a:cs typeface="Verdana" panose="020B0604030504040204" pitchFamily="34" charset="0"/>
                </a:rPr>
                <a:t>2</a:t>
              </a:r>
            </a:p>
          </p:txBody>
        </p:sp>
        <p:sp>
          <p:nvSpPr>
            <p:cNvPr id="26" name="Oval 25">
              <a:extLst>
                <a:ext uri="{FF2B5EF4-FFF2-40B4-BE49-F238E27FC236}">
                  <a16:creationId xmlns:a16="http://schemas.microsoft.com/office/drawing/2014/main" id="{17E6DBDE-75C8-F9C6-9793-F89BF4F09654}"/>
                </a:ext>
                <a:ext uri="{C183D7F6-B498-43B3-948B-1728B52AA6E4}">
                  <adec:decorative xmlns:adec="http://schemas.microsoft.com/office/drawing/2017/decorative" val="1"/>
                </a:ext>
              </a:extLst>
            </p:cNvPr>
            <p:cNvSpPr/>
            <p:nvPr/>
          </p:nvSpPr>
          <p:spPr>
            <a:xfrm>
              <a:off x="401642" y="5621797"/>
              <a:ext cx="345832" cy="345832"/>
            </a:xfrm>
            <a:prstGeom prst="ellipse">
              <a:avLst/>
            </a:prstGeom>
            <a:solidFill>
              <a:srgbClr val="4F2483"/>
            </a:solidFill>
            <a:ln w="635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1000"/>
                </a:spcAft>
                <a:buClrTx/>
                <a:buSzTx/>
                <a:buFontTx/>
                <a:buNone/>
                <a:tabLst/>
                <a:defRPr/>
              </a:pPr>
              <a:r>
                <a:rPr kumimoji="0" lang="en-GB" sz="1400" b="1" i="0" u="none" strike="noStrike" kern="1200" cap="none" spc="0" normalizeH="0" baseline="0" noProof="0">
                  <a:ln>
                    <a:noFill/>
                  </a:ln>
                  <a:solidFill>
                    <a:srgbClr val="FFFFFF"/>
                  </a:solidFill>
                  <a:effectLst/>
                  <a:uLnTx/>
                  <a:uFillTx/>
                  <a:latin typeface="Tw Cen MT" panose="020B0602020104020603"/>
                  <a:ea typeface="Verdana" panose="020B0604030504040204" pitchFamily="34" charset="0"/>
                  <a:cs typeface="Verdana" panose="020B0604030504040204" pitchFamily="34" charset="0"/>
                </a:rPr>
                <a:t>3</a:t>
              </a:r>
            </a:p>
          </p:txBody>
        </p:sp>
      </p:grpSp>
      <p:grpSp>
        <p:nvGrpSpPr>
          <p:cNvPr id="34" name="Group 33">
            <a:extLst>
              <a:ext uri="{FF2B5EF4-FFF2-40B4-BE49-F238E27FC236}">
                <a16:creationId xmlns:a16="http://schemas.microsoft.com/office/drawing/2014/main" id="{5C289FB1-D10D-7EAE-DFE8-304F1D546917}"/>
              </a:ext>
              <a:ext uri="{C183D7F6-B498-43B3-948B-1728B52AA6E4}">
                <adec:decorative xmlns:adec="http://schemas.microsoft.com/office/drawing/2017/decorative" val="1"/>
              </a:ext>
            </a:extLst>
          </p:cNvPr>
          <p:cNvGrpSpPr/>
          <p:nvPr/>
        </p:nvGrpSpPr>
        <p:grpSpPr>
          <a:xfrm>
            <a:off x="721732" y="4936298"/>
            <a:ext cx="180840" cy="864973"/>
            <a:chOff x="721732" y="4936298"/>
            <a:chExt cx="180840" cy="864973"/>
          </a:xfrm>
        </p:grpSpPr>
        <p:cxnSp>
          <p:nvCxnSpPr>
            <p:cNvPr id="18" name="Straight Connector 17">
              <a:extLst>
                <a:ext uri="{FF2B5EF4-FFF2-40B4-BE49-F238E27FC236}">
                  <a16:creationId xmlns:a16="http://schemas.microsoft.com/office/drawing/2014/main" id="{F36BA6DF-E1F4-724A-7C77-9A434C99E3F0}"/>
                </a:ext>
                <a:ext uri="{C183D7F6-B498-43B3-948B-1728B52AA6E4}">
                  <adec:decorative xmlns:adec="http://schemas.microsoft.com/office/drawing/2017/decorative" val="1"/>
                </a:ext>
              </a:extLst>
            </p:cNvPr>
            <p:cNvCxnSpPr>
              <a:cxnSpLocks/>
            </p:cNvCxnSpPr>
            <p:nvPr/>
          </p:nvCxnSpPr>
          <p:spPr>
            <a:xfrm>
              <a:off x="721732" y="4936298"/>
              <a:ext cx="18084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7D33F0D6-E75F-D5E5-BB42-D488F8A852C5}"/>
                </a:ext>
                <a:ext uri="{C183D7F6-B498-43B3-948B-1728B52AA6E4}">
                  <adec:decorative xmlns:adec="http://schemas.microsoft.com/office/drawing/2017/decorative" val="1"/>
                </a:ext>
              </a:extLst>
            </p:cNvPr>
            <p:cNvCxnSpPr>
              <a:cxnSpLocks/>
            </p:cNvCxnSpPr>
            <p:nvPr/>
          </p:nvCxnSpPr>
          <p:spPr>
            <a:xfrm>
              <a:off x="721732" y="5372904"/>
              <a:ext cx="18084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0E36DBA9-AA5E-DC2B-6A79-C8DC229D32C9}"/>
                </a:ext>
                <a:ext uri="{C183D7F6-B498-43B3-948B-1728B52AA6E4}">
                  <adec:decorative xmlns:adec="http://schemas.microsoft.com/office/drawing/2017/decorative" val="1"/>
                </a:ext>
              </a:extLst>
            </p:cNvPr>
            <p:cNvCxnSpPr>
              <a:cxnSpLocks/>
            </p:cNvCxnSpPr>
            <p:nvPr/>
          </p:nvCxnSpPr>
          <p:spPr>
            <a:xfrm>
              <a:off x="721732" y="5801271"/>
              <a:ext cx="180840"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8" name="Oval 7">
            <a:extLst>
              <a:ext uri="{FF2B5EF4-FFF2-40B4-BE49-F238E27FC236}">
                <a16:creationId xmlns:a16="http://schemas.microsoft.com/office/drawing/2014/main" id="{58FFD1ED-418B-2642-187C-14C6ECC0D98F}"/>
              </a:ext>
              <a:ext uri="{C183D7F6-B498-43B3-948B-1728B52AA6E4}">
                <adec:decorative xmlns:adec="http://schemas.microsoft.com/office/drawing/2017/decorative" val="1"/>
              </a:ext>
            </a:extLst>
          </p:cNvPr>
          <p:cNvSpPr>
            <a:spLocks noChangeAspect="1"/>
          </p:cNvSpPr>
          <p:nvPr/>
        </p:nvSpPr>
        <p:spPr>
          <a:xfrm>
            <a:off x="10911753" y="476503"/>
            <a:ext cx="766898" cy="766898"/>
          </a:xfrm>
          <a:prstGeom prst="ellipse">
            <a:avLst/>
          </a:prstGeom>
          <a:solidFill>
            <a:srgbClr val="4F2483"/>
          </a:solidFill>
          <a:ln w="34925">
            <a:solidFill>
              <a:schemeClr val="bg1"/>
            </a:solidFill>
          </a:ln>
          <a:effectLst>
            <a:glow rad="38100">
              <a:schemeClr val="accent1">
                <a:satMod val="175000"/>
                <a:alpha val="40000"/>
              </a:schemeClr>
            </a:glow>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t" anchorCtr="0">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1219170" rtl="0" eaLnBrk="1" fontAlgn="auto" latinLnBrk="0" hangingPunct="1">
              <a:lnSpc>
                <a:spcPts val="4000"/>
              </a:lnSpc>
              <a:spcBef>
                <a:spcPts val="600"/>
              </a:spcBef>
              <a:spcAft>
                <a:spcPts val="0"/>
              </a:spcAft>
              <a:buClrTx/>
              <a:buSzTx/>
              <a:buFontTx/>
              <a:buNone/>
              <a:tabLst/>
              <a:defRPr/>
            </a:pPr>
            <a:r>
              <a:rPr kumimoji="0" lang="en-GB" sz="3000" b="1" i="0" u="none" strike="noStrike" kern="1200" cap="none" spc="0" normalizeH="0" baseline="0" noProof="0" dirty="0">
                <a:ln>
                  <a:noFill/>
                </a:ln>
                <a:solidFill>
                  <a:srgbClr val="FFFFFF"/>
                </a:solidFill>
                <a:effectLst/>
                <a:uLnTx/>
                <a:uFillTx/>
                <a:latin typeface="Tw Cen MT" panose="020B0602020104020603"/>
                <a:ea typeface="+mn-ea"/>
                <a:cs typeface="+mn-cs"/>
              </a:rPr>
              <a:t>2</a:t>
            </a:r>
            <a:endParaRPr kumimoji="0" lang="en-GB" sz="3000" b="1" i="0" u="none" strike="noStrike" kern="1200" cap="none" spc="0" normalizeH="0" baseline="30000" noProof="0" dirty="0">
              <a:ln>
                <a:noFill/>
              </a:ln>
              <a:solidFill>
                <a:srgbClr val="FFFFFF"/>
              </a:solidFill>
              <a:effectLst/>
              <a:uLnTx/>
              <a:uFillTx/>
              <a:latin typeface="Tw Cen MT" panose="020B0602020104020603"/>
              <a:ea typeface="+mn-ea"/>
              <a:cs typeface="+mn-cs"/>
            </a:endParaRPr>
          </a:p>
        </p:txBody>
      </p:sp>
      <p:sp>
        <p:nvSpPr>
          <p:cNvPr id="2" name="Rectangle 1">
            <a:extLst>
              <a:ext uri="{FF2B5EF4-FFF2-40B4-BE49-F238E27FC236}">
                <a16:creationId xmlns:a16="http://schemas.microsoft.com/office/drawing/2014/main" id="{306812DF-30ED-B174-A6D2-F589805080FD}"/>
              </a:ext>
              <a:ext uri="{C183D7F6-B498-43B3-948B-1728B52AA6E4}">
                <adec:decorative xmlns:adec="http://schemas.microsoft.com/office/drawing/2017/decorative" val="1"/>
              </a:ext>
            </a:extLst>
          </p:cNvPr>
          <p:cNvSpPr/>
          <p:nvPr/>
        </p:nvSpPr>
        <p:spPr>
          <a:xfrm rot="5400000">
            <a:off x="-3367127" y="3362836"/>
            <a:ext cx="6859251" cy="128716"/>
          </a:xfrm>
          <a:prstGeom prst="rect">
            <a:avLst/>
          </a:prstGeom>
          <a:solidFill>
            <a:srgbClr val="4F248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rtlCol="0" anchor="ctr"/>
          <a:lstStyle/>
          <a:p>
            <a:pPr algn="ctr"/>
            <a:endParaRPr lang="en-GB" sz="2533">
              <a:cs typeface="Arial"/>
            </a:endParaRPr>
          </a:p>
        </p:txBody>
      </p:sp>
    </p:spTree>
    <p:extLst>
      <p:ext uri="{BB962C8B-B14F-4D97-AF65-F5344CB8AC3E}">
        <p14:creationId xmlns:p14="http://schemas.microsoft.com/office/powerpoint/2010/main" val="16299142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itle 6">
            <a:extLst>
              <a:ext uri="{FF2B5EF4-FFF2-40B4-BE49-F238E27FC236}">
                <a16:creationId xmlns:a16="http://schemas.microsoft.com/office/drawing/2014/main" id="{02A168CA-8C02-7B45-2B41-7EBA8E867531}"/>
              </a:ext>
            </a:extLst>
          </p:cNvPr>
          <p:cNvSpPr txBox="1">
            <a:spLocks noGrp="1"/>
          </p:cNvSpPr>
          <p:nvPr>
            <p:ph type="title" idx="4294967295"/>
          </p:nvPr>
        </p:nvSpPr>
        <p:spPr>
          <a:xfrm>
            <a:off x="905211" y="522136"/>
            <a:ext cx="9596102" cy="346249"/>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marL="0" indent="0" algn="l" defTabSz="914400" rtl="0" eaLnBrk="1" latinLnBrk="0" hangingPunct="1">
              <a:lnSpc>
                <a:spcPts val="2800"/>
              </a:lnSpc>
              <a:spcBef>
                <a:spcPct val="0"/>
              </a:spcBef>
              <a:buNone/>
              <a:tabLst>
                <a:tab pos="4043363" algn="l"/>
              </a:tabLst>
              <a:defRPr sz="2800" b="1" kern="1200" baseline="0">
                <a:solidFill>
                  <a:srgbClr val="454341"/>
                </a:solidFill>
                <a:latin typeface="+mj-lt"/>
                <a:ea typeface="SimSun" panose="02010600030101010101" pitchFamily="2" charset="-122"/>
                <a:cs typeface="+mj-cs"/>
              </a:defRPr>
            </a:lvl1pPr>
          </a:lstStyle>
          <a:p>
            <a:pPr marL="0" marR="0" lvl="0" indent="0" algn="l" defTabSz="1219170" rtl="0" eaLnBrk="1" fontAlgn="auto" latinLnBrk="0" hangingPunct="1">
              <a:lnSpc>
                <a:spcPts val="2700"/>
              </a:lnSpc>
              <a:spcBef>
                <a:spcPct val="0"/>
              </a:spcBef>
              <a:spcAft>
                <a:spcPts val="0"/>
              </a:spcAft>
              <a:buClrTx/>
              <a:buSzTx/>
              <a:buFontTx/>
              <a:buNone/>
              <a:tabLst>
                <a:tab pos="4043363" algn="l"/>
              </a:tabLst>
              <a:defRPr/>
            </a:pPr>
            <a:r>
              <a:rPr kumimoji="0" lang="en-GB" sz="2500" b="1" i="0" u="none" strike="noStrike" kern="1200" cap="none" spc="0" normalizeH="0" baseline="0" noProof="0" dirty="0">
                <a:ln>
                  <a:noFill/>
                </a:ln>
                <a:solidFill>
                  <a:schemeClr val="accent1"/>
                </a:solidFill>
                <a:effectLst/>
                <a:uLnTx/>
                <a:uFillTx/>
                <a:latin typeface="Tw Cen MT" panose="020B0602020104020603" pitchFamily="34" charset="0"/>
                <a:ea typeface="SimSun" panose="02010600030101010101" pitchFamily="2" charset="-122"/>
                <a:cs typeface="+mj-cs"/>
                <a:sym typeface="Nunito"/>
              </a:rPr>
              <a:t>FIVE PRINCIPLES FOR SUPPORTING PEOPLE WITH LTHCs TO BE ACTIVE</a:t>
            </a:r>
            <a:endParaRPr kumimoji="0" lang="en-US" sz="1600" b="1" i="0" u="none" strike="noStrike" kern="1200" cap="none" spc="0" normalizeH="0" baseline="0" noProof="0" dirty="0">
              <a:ln>
                <a:noFill/>
              </a:ln>
              <a:solidFill>
                <a:schemeClr val="accent1"/>
              </a:solidFill>
              <a:effectLst/>
              <a:uLnTx/>
              <a:uFillTx/>
              <a:latin typeface="+mj-lt"/>
              <a:ea typeface="SimSun" panose="02010600030101010101" pitchFamily="2" charset="-122"/>
              <a:cs typeface="+mj-cs"/>
            </a:endParaRPr>
          </a:p>
        </p:txBody>
      </p:sp>
      <p:sp>
        <p:nvSpPr>
          <p:cNvPr id="4" name="Text Placeholder 19">
            <a:extLst>
              <a:ext uri="{FF2B5EF4-FFF2-40B4-BE49-F238E27FC236}">
                <a16:creationId xmlns:a16="http://schemas.microsoft.com/office/drawing/2014/main" id="{F3B6DFD9-23A7-5CB4-ADC8-188E911A2F4E}"/>
              </a:ext>
            </a:extLst>
          </p:cNvPr>
          <p:cNvSpPr txBox="1">
            <a:spLocks/>
          </p:cNvSpPr>
          <p:nvPr/>
        </p:nvSpPr>
        <p:spPr>
          <a:xfrm>
            <a:off x="905873" y="1046329"/>
            <a:ext cx="10124077" cy="782265"/>
          </a:xfrm>
          <a:prstGeom prst="rect">
            <a:avLst/>
          </a:prstGeom>
        </p:spPr>
        <p:txBody>
          <a:bodyPr wrap="square" lIns="0" tIns="0" rIns="0" bIns="0">
            <a:spAutoFit/>
          </a:bodyPr>
          <a:lstStyle>
            <a:lvl1pPr marL="0" indent="0" algn="l" defTabSz="914400" rtl="0" eaLnBrk="1" latinLnBrk="0" hangingPunct="1">
              <a:lnSpc>
                <a:spcPct val="100000"/>
              </a:lnSpc>
              <a:spcBef>
                <a:spcPts val="1000"/>
              </a:spcBef>
              <a:buFont typeface="Arial" panose="020B0604020202020204" pitchFamily="34" charset="0"/>
              <a:buNone/>
              <a:defRPr sz="1800" kern="1200">
                <a:solidFill>
                  <a:srgbClr val="4543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1219170">
              <a:lnSpc>
                <a:spcPts val="1800"/>
              </a:lnSpc>
              <a:spcBef>
                <a:spcPts val="700"/>
              </a:spcBef>
              <a:defRPr/>
            </a:pPr>
            <a:r>
              <a:rPr lang="en-GB" sz="1600">
                <a:solidFill>
                  <a:schemeClr val="accent1"/>
                </a:solidFill>
                <a:latin typeface="Tw Cen MT" panose="020B0602020104020603" pitchFamily="34" charset="0"/>
                <a:sym typeface="Nunito"/>
              </a:rPr>
              <a:t>We asked a large sample of people with LTHCs to suggest how they could be supported to be more physically active</a:t>
            </a:r>
            <a:r>
              <a:rPr lang="en-GB" sz="1600" baseline="30000">
                <a:solidFill>
                  <a:schemeClr val="accent1"/>
                </a:solidFill>
                <a:latin typeface="Tw Cen MT" panose="020B0602020104020603" pitchFamily="34" charset="0"/>
                <a:sym typeface="Nunito"/>
              </a:rPr>
              <a:t>1</a:t>
            </a:r>
            <a:r>
              <a:rPr lang="en-GB" sz="1600">
                <a:solidFill>
                  <a:schemeClr val="accent1"/>
                </a:solidFill>
                <a:latin typeface="Tw Cen MT" panose="020B0602020104020603" pitchFamily="34" charset="0"/>
                <a:sym typeface="Nunito"/>
              </a:rPr>
              <a:t>. While the suggestions varied, five common themes emerged as guiding principles for the development of future interventions.</a:t>
            </a:r>
          </a:p>
          <a:p>
            <a:pPr defTabSz="1219170">
              <a:lnSpc>
                <a:spcPts val="1800"/>
              </a:lnSpc>
              <a:spcBef>
                <a:spcPts val="700"/>
              </a:spcBef>
              <a:defRPr/>
            </a:pPr>
            <a:r>
              <a:rPr lang="en-GB" sz="1600" b="1">
                <a:solidFill>
                  <a:srgbClr val="4F2483"/>
                </a:solidFill>
                <a:latin typeface="Tw Cen MT" panose="020B0602020104020603"/>
              </a:rPr>
              <a:t>Guiding principles to encourage physical activity among people with LTHCs</a:t>
            </a:r>
            <a:r>
              <a:rPr lang="en-GB" sz="1600" b="1">
                <a:solidFill>
                  <a:srgbClr val="4F2483"/>
                </a:solidFill>
                <a:latin typeface="Tw Cen MT" panose="020B0602020104020603" pitchFamily="34" charset="0"/>
                <a:sym typeface="Nunito"/>
              </a:rPr>
              <a:t>:</a:t>
            </a:r>
            <a:endParaRPr lang="en-GB" sz="1600" b="1">
              <a:solidFill>
                <a:srgbClr val="4F2483"/>
              </a:solidFill>
              <a:latin typeface="Tw Cen MT" panose="020B0602020104020603"/>
            </a:endParaRPr>
          </a:p>
        </p:txBody>
      </p:sp>
      <p:sp>
        <p:nvSpPr>
          <p:cNvPr id="45" name="Rectangle 44">
            <a:extLst>
              <a:ext uri="{FF2B5EF4-FFF2-40B4-BE49-F238E27FC236}">
                <a16:creationId xmlns:a16="http://schemas.microsoft.com/office/drawing/2014/main" id="{BC9C6CFD-93FD-0D15-7740-612F9BBFCF21}"/>
              </a:ext>
            </a:extLst>
          </p:cNvPr>
          <p:cNvSpPr/>
          <p:nvPr/>
        </p:nvSpPr>
        <p:spPr>
          <a:xfrm>
            <a:off x="902573" y="1969785"/>
            <a:ext cx="2097695" cy="594348"/>
          </a:xfrm>
          <a:prstGeom prst="rect">
            <a:avLst/>
          </a:prstGeom>
          <a:solidFill>
            <a:srgbClr val="4F2483"/>
          </a:solidFill>
          <a:ln w="12700" cap="flat" cmpd="sng" algn="ctr">
            <a:noFill/>
            <a:prstDash val="solid"/>
            <a:miter lim="800000"/>
          </a:ln>
          <a:effectLst/>
        </p:spPr>
        <p:txBody>
          <a:bodyPr wrap="square" lIns="180000" tIns="180000" rIns="180000" bIns="180000" rtlCol="0" anchor="t" anchorCtr="0">
            <a:spAutoFit/>
          </a:bodyPr>
          <a:lstStyle/>
          <a:p>
            <a:pPr defTabSz="1219170">
              <a:lnSpc>
                <a:spcPts val="1800"/>
              </a:lnSpc>
              <a:defRPr/>
            </a:pPr>
            <a:r>
              <a:rPr lang="en-GB" b="1">
                <a:solidFill>
                  <a:srgbClr val="FFFFFF"/>
                </a:solidFill>
                <a:latin typeface="Tw Cen MT" panose="020B0602020104020603"/>
              </a:rPr>
              <a:t>Tailored </a:t>
            </a:r>
          </a:p>
        </p:txBody>
      </p:sp>
      <p:sp>
        <p:nvSpPr>
          <p:cNvPr id="11" name="Rectangle 10">
            <a:extLst>
              <a:ext uri="{FF2B5EF4-FFF2-40B4-BE49-F238E27FC236}">
                <a16:creationId xmlns:a16="http://schemas.microsoft.com/office/drawing/2014/main" id="{EEF76C5A-AA6F-0CA1-D86C-716BFEB1326C}"/>
              </a:ext>
            </a:extLst>
          </p:cNvPr>
          <p:cNvSpPr/>
          <p:nvPr/>
        </p:nvSpPr>
        <p:spPr>
          <a:xfrm>
            <a:off x="902573" y="2566327"/>
            <a:ext cx="2097695" cy="906366"/>
          </a:xfrm>
          <a:prstGeom prst="rect">
            <a:avLst/>
          </a:prstGeom>
          <a:solidFill>
            <a:schemeClr val="accent5"/>
          </a:solidFill>
          <a:ln w="12700" cap="flat" cmpd="sng" algn="ctr">
            <a:noFill/>
            <a:prstDash val="solid"/>
            <a:miter lim="800000"/>
          </a:ln>
          <a:effectLst/>
        </p:spPr>
        <p:txBody>
          <a:bodyPr wrap="square" lIns="144000" tIns="144000" rIns="144000" bIns="144000" rtlCol="0" anchor="t" anchorCtr="0">
            <a:spAutoFit/>
          </a:bodyPr>
          <a:lstStyle/>
          <a:p>
            <a:pPr defTabSz="1219170">
              <a:lnSpc>
                <a:spcPts val="1600"/>
              </a:lnSpc>
              <a:defRPr/>
            </a:pPr>
            <a:r>
              <a:rPr lang="en-GB" sz="1400" b="1" dirty="0">
                <a:solidFill>
                  <a:schemeClr val="accent1"/>
                </a:solidFill>
                <a:latin typeface="Tw Cen MT" panose="020B0602020104020603"/>
              </a:rPr>
              <a:t>Activities that meet individual needs </a:t>
            </a:r>
            <a:br>
              <a:rPr lang="en-GB" sz="1400" b="1" dirty="0">
                <a:solidFill>
                  <a:schemeClr val="accent1"/>
                </a:solidFill>
                <a:latin typeface="Tw Cen MT" panose="020B0602020104020603"/>
              </a:rPr>
            </a:br>
            <a:r>
              <a:rPr lang="en-GB" sz="1400" b="1" dirty="0">
                <a:solidFill>
                  <a:schemeClr val="accent1"/>
                </a:solidFill>
                <a:latin typeface="Tw Cen MT" panose="020B0602020104020603"/>
              </a:rPr>
              <a:t>and preferences</a:t>
            </a:r>
          </a:p>
        </p:txBody>
      </p:sp>
      <p:sp>
        <p:nvSpPr>
          <p:cNvPr id="50" name="Rectangle 49">
            <a:extLst>
              <a:ext uri="{FF2B5EF4-FFF2-40B4-BE49-F238E27FC236}">
                <a16:creationId xmlns:a16="http://schemas.microsoft.com/office/drawing/2014/main" id="{B4AF5DFC-E4A5-5397-05B9-58E3A7FF599E}"/>
              </a:ext>
            </a:extLst>
          </p:cNvPr>
          <p:cNvSpPr/>
          <p:nvPr/>
        </p:nvSpPr>
        <p:spPr>
          <a:xfrm>
            <a:off x="902573" y="3560847"/>
            <a:ext cx="2097695" cy="1444975"/>
          </a:xfrm>
          <a:prstGeom prst="rect">
            <a:avLst/>
          </a:prstGeom>
          <a:solidFill>
            <a:schemeClr val="bg2"/>
          </a:solidFill>
          <a:ln w="12700" cap="flat" cmpd="sng" algn="ctr">
            <a:noFill/>
            <a:prstDash val="solid"/>
            <a:miter lim="800000"/>
          </a:ln>
          <a:effectLst/>
        </p:spPr>
        <p:txBody>
          <a:bodyPr wrap="square" lIns="144000" tIns="144000" rIns="144000" bIns="144000" rtlCol="0" anchor="t" anchorCtr="0">
            <a:spAutoFit/>
          </a:bodyPr>
          <a:lstStyle/>
          <a:p>
            <a:pPr>
              <a:lnSpc>
                <a:spcPts val="1600"/>
              </a:lnSpc>
              <a:spcBef>
                <a:spcPts val="500"/>
              </a:spcBef>
            </a:pPr>
            <a:r>
              <a:rPr lang="en-GB" sz="1400" b="1" dirty="0">
                <a:solidFill>
                  <a:srgbClr val="4F2483"/>
                </a:solidFill>
                <a:latin typeface="Tw Cen MT" panose="020B0602020104020603"/>
              </a:rPr>
              <a:t>For example: </a:t>
            </a:r>
          </a:p>
          <a:p>
            <a:pPr marL="108000" indent="-108000">
              <a:lnSpc>
                <a:spcPts val="1600"/>
              </a:lnSpc>
              <a:spcBef>
                <a:spcPts val="500"/>
              </a:spcBef>
              <a:buFont typeface="Arial" panose="020B0604020202020204" pitchFamily="34" charset="0"/>
              <a:buChar char="•"/>
            </a:pPr>
            <a:r>
              <a:rPr lang="en-GB" sz="1400" dirty="0">
                <a:solidFill>
                  <a:schemeClr val="accent1"/>
                </a:solidFill>
                <a:latin typeface="Tw Cen MT" panose="020B0602020104020603" pitchFamily="34" charset="77"/>
              </a:rPr>
              <a:t>More specific exercises, treatments and info</a:t>
            </a:r>
          </a:p>
          <a:p>
            <a:pPr marL="108000" indent="-108000">
              <a:lnSpc>
                <a:spcPts val="1600"/>
              </a:lnSpc>
              <a:spcBef>
                <a:spcPts val="500"/>
              </a:spcBef>
              <a:buFont typeface="Arial" panose="020B0604020202020204" pitchFamily="34" charset="0"/>
              <a:buChar char="•"/>
            </a:pPr>
            <a:r>
              <a:rPr lang="en-GB" sz="1400" dirty="0">
                <a:solidFill>
                  <a:schemeClr val="accent1"/>
                </a:solidFill>
                <a:latin typeface="Tw Cen MT" panose="020B0602020104020603" pitchFamily="34" charset="77"/>
              </a:rPr>
              <a:t>One-on-one sessions/ </a:t>
            </a:r>
            <a:br>
              <a:rPr lang="en-GB" sz="1400" dirty="0">
                <a:solidFill>
                  <a:schemeClr val="accent1"/>
                </a:solidFill>
                <a:latin typeface="Tw Cen MT" panose="020B0602020104020603" pitchFamily="34" charset="77"/>
              </a:rPr>
            </a:br>
            <a:r>
              <a:rPr lang="en-GB" sz="1400" dirty="0">
                <a:solidFill>
                  <a:schemeClr val="accent1"/>
                </a:solidFill>
                <a:latin typeface="Tw Cen MT" panose="020B0602020104020603" pitchFamily="34" charset="77"/>
              </a:rPr>
              <a:t>in person support </a:t>
            </a:r>
          </a:p>
        </p:txBody>
      </p:sp>
      <p:sp>
        <p:nvSpPr>
          <p:cNvPr id="46" name="Rectangle 45">
            <a:extLst>
              <a:ext uri="{FF2B5EF4-FFF2-40B4-BE49-F238E27FC236}">
                <a16:creationId xmlns:a16="http://schemas.microsoft.com/office/drawing/2014/main" id="{A844F27A-D21D-03DF-041D-418D817770DB}"/>
              </a:ext>
            </a:extLst>
          </p:cNvPr>
          <p:cNvSpPr/>
          <p:nvPr/>
        </p:nvSpPr>
        <p:spPr>
          <a:xfrm>
            <a:off x="3076416" y="1969785"/>
            <a:ext cx="2097695" cy="594348"/>
          </a:xfrm>
          <a:prstGeom prst="rect">
            <a:avLst/>
          </a:prstGeom>
          <a:solidFill>
            <a:srgbClr val="4F2483"/>
          </a:solidFill>
          <a:ln w="12700" cap="flat" cmpd="sng" algn="ctr">
            <a:noFill/>
            <a:prstDash val="solid"/>
            <a:miter lim="800000"/>
          </a:ln>
          <a:effectLst/>
        </p:spPr>
        <p:txBody>
          <a:bodyPr wrap="square" lIns="180000" tIns="180000" rIns="180000" bIns="180000" rtlCol="0" anchor="t" anchorCtr="0">
            <a:spAutoFit/>
          </a:bodyPr>
          <a:lstStyle/>
          <a:p>
            <a:pPr defTabSz="1219170">
              <a:lnSpc>
                <a:spcPts val="1800"/>
              </a:lnSpc>
              <a:defRPr/>
            </a:pPr>
            <a:r>
              <a:rPr lang="en-GB" b="1" dirty="0">
                <a:solidFill>
                  <a:srgbClr val="FFFFFF"/>
                </a:solidFill>
                <a:latin typeface="Tw Cen MT" panose="020B0602020104020603"/>
              </a:rPr>
              <a:t>Accessible</a:t>
            </a:r>
            <a:endParaRPr lang="en-GB" dirty="0">
              <a:solidFill>
                <a:srgbClr val="FFFFFF"/>
              </a:solidFill>
              <a:latin typeface="Tw Cen MT" panose="020B0602020104020603"/>
            </a:endParaRPr>
          </a:p>
        </p:txBody>
      </p:sp>
      <p:sp>
        <p:nvSpPr>
          <p:cNvPr id="39" name="Rectangle 38">
            <a:extLst>
              <a:ext uri="{FF2B5EF4-FFF2-40B4-BE49-F238E27FC236}">
                <a16:creationId xmlns:a16="http://schemas.microsoft.com/office/drawing/2014/main" id="{058ED7E3-572D-A7BC-FAAC-B465FCEB52C7}"/>
              </a:ext>
            </a:extLst>
          </p:cNvPr>
          <p:cNvSpPr/>
          <p:nvPr/>
        </p:nvSpPr>
        <p:spPr>
          <a:xfrm>
            <a:off x="3076416" y="2566327"/>
            <a:ext cx="2097695" cy="906366"/>
          </a:xfrm>
          <a:prstGeom prst="rect">
            <a:avLst/>
          </a:prstGeom>
          <a:solidFill>
            <a:schemeClr val="accent5"/>
          </a:solidFill>
          <a:ln w="12700" cap="flat" cmpd="sng" algn="ctr">
            <a:noFill/>
            <a:prstDash val="solid"/>
            <a:miter lim="800000"/>
          </a:ln>
          <a:effectLst/>
        </p:spPr>
        <p:txBody>
          <a:bodyPr wrap="square" lIns="144000" tIns="144000" rIns="144000" bIns="144000" rtlCol="0" anchor="t" anchorCtr="0">
            <a:spAutoFit/>
          </a:bodyPr>
          <a:lstStyle/>
          <a:p>
            <a:pPr defTabSz="1219170">
              <a:lnSpc>
                <a:spcPts val="1600"/>
              </a:lnSpc>
              <a:defRPr/>
            </a:pPr>
            <a:r>
              <a:rPr lang="en-GB" sz="1400" b="1" dirty="0">
                <a:solidFill>
                  <a:schemeClr val="accent1"/>
                </a:solidFill>
                <a:latin typeface="Tw Cen MT" panose="020B0602020104020603"/>
              </a:rPr>
              <a:t>Frictionless online or offline ways to be active</a:t>
            </a:r>
          </a:p>
        </p:txBody>
      </p:sp>
      <p:sp>
        <p:nvSpPr>
          <p:cNvPr id="51" name="Rectangle 50">
            <a:extLst>
              <a:ext uri="{FF2B5EF4-FFF2-40B4-BE49-F238E27FC236}">
                <a16:creationId xmlns:a16="http://schemas.microsoft.com/office/drawing/2014/main" id="{C7F2236B-75B3-B5D3-982B-9B54CB5CEA81}"/>
              </a:ext>
            </a:extLst>
          </p:cNvPr>
          <p:cNvSpPr/>
          <p:nvPr/>
        </p:nvSpPr>
        <p:spPr>
          <a:xfrm>
            <a:off x="3076416" y="3546603"/>
            <a:ext cx="2097695" cy="1509095"/>
          </a:xfrm>
          <a:prstGeom prst="rect">
            <a:avLst/>
          </a:prstGeom>
          <a:solidFill>
            <a:schemeClr val="bg2"/>
          </a:solidFill>
          <a:ln w="12700" cap="flat" cmpd="sng" algn="ctr">
            <a:noFill/>
            <a:prstDash val="solid"/>
            <a:miter lim="800000"/>
          </a:ln>
          <a:effectLst/>
        </p:spPr>
        <p:txBody>
          <a:bodyPr wrap="square" lIns="144000" tIns="144000" rIns="144000" bIns="144000" rtlCol="0" anchor="t" anchorCtr="0">
            <a:spAutoFit/>
          </a:bodyPr>
          <a:lstStyle/>
          <a:p>
            <a:pPr>
              <a:lnSpc>
                <a:spcPts val="1600"/>
              </a:lnSpc>
              <a:spcBef>
                <a:spcPts val="500"/>
              </a:spcBef>
            </a:pPr>
            <a:r>
              <a:rPr lang="en-GB" sz="1400" b="1" dirty="0">
                <a:solidFill>
                  <a:srgbClr val="4F2483"/>
                </a:solidFill>
                <a:latin typeface="Tw Cen MT" panose="020B0602020104020603"/>
              </a:rPr>
              <a:t>For example: </a:t>
            </a:r>
          </a:p>
          <a:p>
            <a:pPr marL="108000" indent="-108000">
              <a:lnSpc>
                <a:spcPts val="1600"/>
              </a:lnSpc>
              <a:spcBef>
                <a:spcPts val="500"/>
              </a:spcBef>
              <a:buFont typeface="Arial" panose="020B0604020202020204" pitchFamily="34" charset="0"/>
              <a:buChar char="•"/>
            </a:pPr>
            <a:r>
              <a:rPr lang="en-GB" sz="1400" dirty="0">
                <a:solidFill>
                  <a:schemeClr val="accent1"/>
                </a:solidFill>
                <a:latin typeface="Tw Cen MT" panose="020B0602020104020603" pitchFamily="34" charset="77"/>
              </a:rPr>
              <a:t>Accessible activities, facilities or resources </a:t>
            </a:r>
          </a:p>
          <a:p>
            <a:pPr marL="108000" indent="-108000">
              <a:lnSpc>
                <a:spcPts val="1600"/>
              </a:lnSpc>
              <a:spcBef>
                <a:spcPts val="500"/>
              </a:spcBef>
              <a:buFont typeface="Arial" panose="020B0604020202020204" pitchFamily="34" charset="0"/>
              <a:buChar char="•"/>
            </a:pPr>
            <a:r>
              <a:rPr lang="en-GB" sz="1400" dirty="0">
                <a:solidFill>
                  <a:schemeClr val="accent1"/>
                </a:solidFill>
                <a:latin typeface="Tw Cen MT" panose="020B0602020104020603" pitchFamily="34" charset="77"/>
              </a:rPr>
              <a:t>Online support classes </a:t>
            </a:r>
          </a:p>
          <a:p>
            <a:pPr marL="108000" indent="-108000">
              <a:lnSpc>
                <a:spcPts val="1600"/>
              </a:lnSpc>
              <a:spcBef>
                <a:spcPts val="500"/>
              </a:spcBef>
              <a:buFont typeface="Arial" panose="020B0604020202020204" pitchFamily="34" charset="0"/>
              <a:buChar char="•"/>
            </a:pPr>
            <a:r>
              <a:rPr lang="en-GB" sz="1400" dirty="0">
                <a:solidFill>
                  <a:schemeClr val="accent1"/>
                </a:solidFill>
                <a:latin typeface="Tw Cen MT" panose="020B0602020104020603" pitchFamily="34" charset="77"/>
              </a:rPr>
              <a:t>Local facilities</a:t>
            </a:r>
          </a:p>
        </p:txBody>
      </p:sp>
      <p:sp>
        <p:nvSpPr>
          <p:cNvPr id="47" name="Rectangle 46">
            <a:extLst>
              <a:ext uri="{FF2B5EF4-FFF2-40B4-BE49-F238E27FC236}">
                <a16:creationId xmlns:a16="http://schemas.microsoft.com/office/drawing/2014/main" id="{0138D6DE-C16F-0E44-DA52-DB45878FE70B}"/>
              </a:ext>
            </a:extLst>
          </p:cNvPr>
          <p:cNvSpPr/>
          <p:nvPr/>
        </p:nvSpPr>
        <p:spPr>
          <a:xfrm>
            <a:off x="5250260" y="1969785"/>
            <a:ext cx="2097695" cy="594348"/>
          </a:xfrm>
          <a:prstGeom prst="rect">
            <a:avLst/>
          </a:prstGeom>
          <a:solidFill>
            <a:srgbClr val="4F2483"/>
          </a:solidFill>
          <a:ln w="12700" cap="flat" cmpd="sng" algn="ctr">
            <a:noFill/>
            <a:prstDash val="solid"/>
            <a:miter lim="800000"/>
          </a:ln>
          <a:effectLst/>
        </p:spPr>
        <p:txBody>
          <a:bodyPr wrap="square" lIns="180000" tIns="180000" rIns="180000" bIns="180000" rtlCol="0" anchor="t" anchorCtr="0">
            <a:spAutoFit/>
          </a:bodyPr>
          <a:lstStyle/>
          <a:p>
            <a:pPr defTabSz="1219170">
              <a:lnSpc>
                <a:spcPts val="1800"/>
              </a:lnSpc>
              <a:defRPr/>
            </a:pPr>
            <a:r>
              <a:rPr lang="en-GB" b="1" dirty="0">
                <a:solidFill>
                  <a:srgbClr val="FFFFFF"/>
                </a:solidFill>
                <a:latin typeface="Tw Cen MT" panose="020B0602020104020603"/>
              </a:rPr>
              <a:t>Healthcare input</a:t>
            </a:r>
            <a:endParaRPr lang="en-GB" dirty="0">
              <a:solidFill>
                <a:srgbClr val="FFFFFF"/>
              </a:solidFill>
              <a:latin typeface="Tw Cen MT" panose="020B0602020104020603"/>
            </a:endParaRPr>
          </a:p>
        </p:txBody>
      </p:sp>
      <p:sp>
        <p:nvSpPr>
          <p:cNvPr id="40" name="Rectangle 39">
            <a:extLst>
              <a:ext uri="{FF2B5EF4-FFF2-40B4-BE49-F238E27FC236}">
                <a16:creationId xmlns:a16="http://schemas.microsoft.com/office/drawing/2014/main" id="{1A7C5132-161C-5524-6800-3227BE86E2DF}"/>
              </a:ext>
            </a:extLst>
          </p:cNvPr>
          <p:cNvSpPr/>
          <p:nvPr/>
        </p:nvSpPr>
        <p:spPr>
          <a:xfrm>
            <a:off x="5250260" y="2566327"/>
            <a:ext cx="2097695" cy="906366"/>
          </a:xfrm>
          <a:prstGeom prst="rect">
            <a:avLst/>
          </a:prstGeom>
          <a:solidFill>
            <a:schemeClr val="accent5"/>
          </a:solidFill>
          <a:ln w="12700" cap="flat" cmpd="sng" algn="ctr">
            <a:noFill/>
            <a:prstDash val="solid"/>
            <a:miter lim="800000"/>
          </a:ln>
          <a:effectLst/>
        </p:spPr>
        <p:txBody>
          <a:bodyPr wrap="square" lIns="144000" tIns="144000" rIns="144000" bIns="144000" rtlCol="0" anchor="t" anchorCtr="0">
            <a:spAutoFit/>
          </a:bodyPr>
          <a:lstStyle/>
          <a:p>
            <a:pPr defTabSz="1219170">
              <a:lnSpc>
                <a:spcPts val="1600"/>
              </a:lnSpc>
              <a:defRPr/>
            </a:pPr>
            <a:r>
              <a:rPr lang="en-GB" sz="1400" b="1" dirty="0">
                <a:solidFill>
                  <a:schemeClr val="accent1"/>
                </a:solidFill>
                <a:latin typeface="Tw Cen MT" panose="020B0602020104020603"/>
              </a:rPr>
              <a:t>Professional encouragement, </a:t>
            </a:r>
            <a:br>
              <a:rPr lang="en-GB" sz="1400" b="1" dirty="0">
                <a:solidFill>
                  <a:schemeClr val="accent1"/>
                </a:solidFill>
                <a:latin typeface="Tw Cen MT" panose="020B0602020104020603"/>
              </a:rPr>
            </a:br>
            <a:r>
              <a:rPr lang="en-GB" sz="1400" b="1" dirty="0">
                <a:solidFill>
                  <a:schemeClr val="accent1"/>
                </a:solidFill>
                <a:latin typeface="Tw Cen MT" panose="020B0602020104020603"/>
              </a:rPr>
              <a:t>advice and pathways</a:t>
            </a:r>
          </a:p>
        </p:txBody>
      </p:sp>
      <p:sp>
        <p:nvSpPr>
          <p:cNvPr id="52" name="Rectangle 51">
            <a:extLst>
              <a:ext uri="{FF2B5EF4-FFF2-40B4-BE49-F238E27FC236}">
                <a16:creationId xmlns:a16="http://schemas.microsoft.com/office/drawing/2014/main" id="{50A2E8B0-93D9-EDD9-E289-B10F9E404F52}"/>
              </a:ext>
            </a:extLst>
          </p:cNvPr>
          <p:cNvSpPr/>
          <p:nvPr/>
        </p:nvSpPr>
        <p:spPr>
          <a:xfrm>
            <a:off x="5250260" y="3546603"/>
            <a:ext cx="2097695" cy="1241137"/>
          </a:xfrm>
          <a:prstGeom prst="rect">
            <a:avLst/>
          </a:prstGeom>
          <a:solidFill>
            <a:schemeClr val="bg2"/>
          </a:solidFill>
          <a:ln w="12700" cap="flat" cmpd="sng" algn="ctr">
            <a:noFill/>
            <a:prstDash val="solid"/>
            <a:miter lim="800000"/>
          </a:ln>
          <a:effectLst/>
        </p:spPr>
        <p:txBody>
          <a:bodyPr wrap="square" lIns="144000" tIns="144000" rIns="144000" bIns="144000" rtlCol="0" anchor="t" anchorCtr="0">
            <a:spAutoFit/>
          </a:bodyPr>
          <a:lstStyle/>
          <a:p>
            <a:pPr>
              <a:lnSpc>
                <a:spcPts val="1600"/>
              </a:lnSpc>
              <a:spcBef>
                <a:spcPts val="500"/>
              </a:spcBef>
            </a:pPr>
            <a:r>
              <a:rPr lang="en-GB" sz="1400" b="1">
                <a:solidFill>
                  <a:srgbClr val="4F2483"/>
                </a:solidFill>
                <a:latin typeface="Tw Cen MT" panose="020B0602020104020603"/>
              </a:rPr>
              <a:t>For example: </a:t>
            </a:r>
          </a:p>
          <a:p>
            <a:pPr marL="108000" indent="-108000">
              <a:lnSpc>
                <a:spcPts val="1600"/>
              </a:lnSpc>
              <a:spcBef>
                <a:spcPts val="500"/>
              </a:spcBef>
              <a:buFont typeface="Arial" panose="020B0604020202020204" pitchFamily="34" charset="0"/>
              <a:buChar char="•"/>
            </a:pPr>
            <a:r>
              <a:rPr lang="en-GB" sz="1400">
                <a:solidFill>
                  <a:schemeClr val="accent1"/>
                </a:solidFill>
                <a:latin typeface="Tw Cen MT" panose="020B0602020104020603" pitchFamily="34" charset="77"/>
              </a:rPr>
              <a:t>GP support / healthcare advice </a:t>
            </a:r>
          </a:p>
          <a:p>
            <a:pPr marL="108000" indent="-108000">
              <a:lnSpc>
                <a:spcPts val="1600"/>
              </a:lnSpc>
              <a:spcBef>
                <a:spcPts val="500"/>
              </a:spcBef>
              <a:buFont typeface="Arial" panose="020B0604020202020204" pitchFamily="34" charset="0"/>
              <a:buChar char="•"/>
            </a:pPr>
            <a:r>
              <a:rPr lang="en-GB" sz="1400">
                <a:solidFill>
                  <a:schemeClr val="accent1"/>
                </a:solidFill>
                <a:latin typeface="Tw Cen MT" panose="020B0602020104020603" pitchFamily="34" charset="77"/>
              </a:rPr>
              <a:t>Physical therapy</a:t>
            </a:r>
          </a:p>
        </p:txBody>
      </p:sp>
      <p:sp>
        <p:nvSpPr>
          <p:cNvPr id="48" name="Rectangle 47">
            <a:extLst>
              <a:ext uri="{FF2B5EF4-FFF2-40B4-BE49-F238E27FC236}">
                <a16:creationId xmlns:a16="http://schemas.microsoft.com/office/drawing/2014/main" id="{0749E26B-D515-63A1-C4C3-16DB050BD4E1}"/>
              </a:ext>
            </a:extLst>
          </p:cNvPr>
          <p:cNvSpPr/>
          <p:nvPr/>
        </p:nvSpPr>
        <p:spPr>
          <a:xfrm>
            <a:off x="7424103" y="1969785"/>
            <a:ext cx="2097695" cy="594348"/>
          </a:xfrm>
          <a:prstGeom prst="rect">
            <a:avLst/>
          </a:prstGeom>
          <a:solidFill>
            <a:srgbClr val="4F2483"/>
          </a:solidFill>
          <a:ln w="12700" cap="flat" cmpd="sng" algn="ctr">
            <a:noFill/>
            <a:prstDash val="solid"/>
            <a:miter lim="800000"/>
          </a:ln>
          <a:effectLst/>
        </p:spPr>
        <p:txBody>
          <a:bodyPr wrap="square" lIns="180000" tIns="180000" rIns="180000" bIns="180000" rtlCol="0" anchor="t" anchorCtr="0">
            <a:spAutoFit/>
          </a:bodyPr>
          <a:lstStyle/>
          <a:p>
            <a:pPr defTabSz="1219170">
              <a:lnSpc>
                <a:spcPts val="1800"/>
              </a:lnSpc>
              <a:defRPr/>
            </a:pPr>
            <a:r>
              <a:rPr lang="en-GB" b="1">
                <a:solidFill>
                  <a:srgbClr val="FFFFFF"/>
                </a:solidFill>
                <a:latin typeface="Tw Cen MT" panose="020B0602020104020603"/>
              </a:rPr>
              <a:t>Social</a:t>
            </a:r>
            <a:endParaRPr lang="en-GB">
              <a:solidFill>
                <a:srgbClr val="FFFFFF"/>
              </a:solidFill>
              <a:latin typeface="Tw Cen MT" panose="020B0602020104020603"/>
            </a:endParaRPr>
          </a:p>
        </p:txBody>
      </p:sp>
      <p:sp>
        <p:nvSpPr>
          <p:cNvPr id="42" name="Rectangle 41">
            <a:extLst>
              <a:ext uri="{FF2B5EF4-FFF2-40B4-BE49-F238E27FC236}">
                <a16:creationId xmlns:a16="http://schemas.microsoft.com/office/drawing/2014/main" id="{060A10BC-C855-3778-F3F3-CF839EA83090}"/>
              </a:ext>
            </a:extLst>
          </p:cNvPr>
          <p:cNvSpPr/>
          <p:nvPr/>
        </p:nvSpPr>
        <p:spPr>
          <a:xfrm>
            <a:off x="7424103" y="2566327"/>
            <a:ext cx="2097695" cy="701181"/>
          </a:xfrm>
          <a:prstGeom prst="rect">
            <a:avLst/>
          </a:prstGeom>
          <a:solidFill>
            <a:schemeClr val="accent5"/>
          </a:solidFill>
          <a:ln w="12700" cap="flat" cmpd="sng" algn="ctr">
            <a:noFill/>
            <a:prstDash val="solid"/>
            <a:miter lim="800000"/>
          </a:ln>
          <a:effectLst/>
        </p:spPr>
        <p:txBody>
          <a:bodyPr wrap="square" lIns="144000" tIns="144000" rIns="144000" bIns="144000" rtlCol="0" anchor="t" anchorCtr="0">
            <a:spAutoFit/>
          </a:bodyPr>
          <a:lstStyle/>
          <a:p>
            <a:pPr defTabSz="1219170">
              <a:lnSpc>
                <a:spcPts val="1600"/>
              </a:lnSpc>
              <a:defRPr/>
            </a:pPr>
            <a:r>
              <a:rPr lang="en-GB" sz="1400" b="1">
                <a:solidFill>
                  <a:schemeClr val="accent1"/>
                </a:solidFill>
                <a:latin typeface="Tw Cen MT" panose="020B0602020104020603"/>
              </a:rPr>
              <a:t>Fostering peer support and group experiences </a:t>
            </a:r>
          </a:p>
        </p:txBody>
      </p:sp>
      <p:sp>
        <p:nvSpPr>
          <p:cNvPr id="53" name="Rectangle 52">
            <a:extLst>
              <a:ext uri="{FF2B5EF4-FFF2-40B4-BE49-F238E27FC236}">
                <a16:creationId xmlns:a16="http://schemas.microsoft.com/office/drawing/2014/main" id="{96F2AE7F-56CD-E1D9-9DC0-18D1474C19B0}"/>
              </a:ext>
            </a:extLst>
          </p:cNvPr>
          <p:cNvSpPr/>
          <p:nvPr/>
        </p:nvSpPr>
        <p:spPr>
          <a:xfrm>
            <a:off x="7424103" y="3334783"/>
            <a:ext cx="2097695" cy="1983584"/>
          </a:xfrm>
          <a:prstGeom prst="rect">
            <a:avLst/>
          </a:prstGeom>
          <a:solidFill>
            <a:schemeClr val="bg2"/>
          </a:solidFill>
          <a:ln w="12700" cap="flat" cmpd="sng" algn="ctr">
            <a:noFill/>
            <a:prstDash val="solid"/>
            <a:miter lim="800000"/>
          </a:ln>
          <a:effectLst/>
        </p:spPr>
        <p:txBody>
          <a:bodyPr wrap="square" lIns="144000" tIns="144000" rIns="144000" bIns="144000" rtlCol="0" anchor="t" anchorCtr="0">
            <a:spAutoFit/>
          </a:bodyPr>
          <a:lstStyle/>
          <a:p>
            <a:pPr>
              <a:lnSpc>
                <a:spcPts val="1600"/>
              </a:lnSpc>
              <a:spcBef>
                <a:spcPts val="500"/>
              </a:spcBef>
            </a:pPr>
            <a:r>
              <a:rPr lang="en-GB" sz="1400" b="1" dirty="0">
                <a:solidFill>
                  <a:srgbClr val="4F2483"/>
                </a:solidFill>
                <a:latin typeface="Tw Cen MT" panose="020B0602020104020603"/>
              </a:rPr>
              <a:t>For example: </a:t>
            </a:r>
          </a:p>
          <a:p>
            <a:pPr marL="108000" indent="-108000">
              <a:lnSpc>
                <a:spcPts val="1600"/>
              </a:lnSpc>
              <a:spcBef>
                <a:spcPts val="500"/>
              </a:spcBef>
              <a:buFont typeface="Arial" panose="020B0604020202020204" pitchFamily="34" charset="0"/>
              <a:buChar char="•"/>
            </a:pPr>
            <a:r>
              <a:rPr lang="en-GB" sz="1400" dirty="0">
                <a:solidFill>
                  <a:schemeClr val="accent1"/>
                </a:solidFill>
                <a:latin typeface="Tw Cen MT" panose="020B0602020104020603" pitchFamily="34" charset="77"/>
              </a:rPr>
              <a:t>More group activities </a:t>
            </a:r>
          </a:p>
          <a:p>
            <a:pPr marL="108000" indent="-108000">
              <a:lnSpc>
                <a:spcPts val="1600"/>
              </a:lnSpc>
              <a:spcBef>
                <a:spcPts val="500"/>
              </a:spcBef>
              <a:buFont typeface="Arial" panose="020B0604020202020204" pitchFamily="34" charset="0"/>
              <a:buChar char="•"/>
            </a:pPr>
            <a:r>
              <a:rPr lang="en-GB" sz="1400" dirty="0">
                <a:solidFill>
                  <a:schemeClr val="accent1"/>
                </a:solidFill>
                <a:latin typeface="Tw Cen MT" panose="020B0602020104020603" pitchFamily="34" charset="77"/>
              </a:rPr>
              <a:t>Active support groups </a:t>
            </a:r>
          </a:p>
          <a:p>
            <a:pPr marL="108000" indent="-108000">
              <a:lnSpc>
                <a:spcPts val="1600"/>
              </a:lnSpc>
              <a:spcBef>
                <a:spcPts val="500"/>
              </a:spcBef>
              <a:buFont typeface="Arial" panose="020B0604020202020204" pitchFamily="34" charset="0"/>
              <a:buChar char="•"/>
            </a:pPr>
            <a:r>
              <a:rPr lang="en-GB" sz="1400" dirty="0">
                <a:solidFill>
                  <a:schemeClr val="accent1"/>
                </a:solidFill>
                <a:latin typeface="Tw Cen MT" panose="020B0602020104020603" pitchFamily="34" charset="77"/>
              </a:rPr>
              <a:t>Peer support / </a:t>
            </a:r>
            <a:br>
              <a:rPr lang="en-GB" sz="1400" dirty="0">
                <a:solidFill>
                  <a:schemeClr val="accent1"/>
                </a:solidFill>
                <a:latin typeface="Tw Cen MT" panose="020B0602020104020603" pitchFamily="34" charset="77"/>
              </a:rPr>
            </a:br>
            <a:r>
              <a:rPr lang="en-GB" sz="1400" dirty="0">
                <a:solidFill>
                  <a:schemeClr val="accent1"/>
                </a:solidFill>
                <a:latin typeface="Tw Cen MT" panose="020B0602020104020603" pitchFamily="34" charset="77"/>
              </a:rPr>
              <a:t>meet with others </a:t>
            </a:r>
            <a:br>
              <a:rPr lang="en-GB" sz="1400" dirty="0">
                <a:solidFill>
                  <a:schemeClr val="accent1"/>
                </a:solidFill>
                <a:latin typeface="Tw Cen MT" panose="020B0602020104020603" pitchFamily="34" charset="77"/>
              </a:rPr>
            </a:br>
            <a:r>
              <a:rPr lang="en-GB" sz="1400" dirty="0">
                <a:solidFill>
                  <a:schemeClr val="accent1"/>
                </a:solidFill>
                <a:latin typeface="Tw Cen MT" panose="020B0602020104020603" pitchFamily="34" charset="77"/>
              </a:rPr>
              <a:t>with LTHCs </a:t>
            </a:r>
          </a:p>
          <a:p>
            <a:pPr marL="108000" indent="-108000">
              <a:lnSpc>
                <a:spcPts val="1600"/>
              </a:lnSpc>
              <a:spcBef>
                <a:spcPts val="500"/>
              </a:spcBef>
              <a:buFont typeface="Arial" panose="020B0604020202020204" pitchFamily="34" charset="0"/>
              <a:buChar char="•"/>
            </a:pPr>
            <a:r>
              <a:rPr lang="en-GB" sz="1400" dirty="0">
                <a:solidFill>
                  <a:schemeClr val="accent1"/>
                </a:solidFill>
                <a:latin typeface="Tw Cen MT" panose="020B0602020104020603" pitchFamily="34" charset="77"/>
              </a:rPr>
              <a:t>Community groups</a:t>
            </a:r>
          </a:p>
        </p:txBody>
      </p:sp>
      <p:sp>
        <p:nvSpPr>
          <p:cNvPr id="49" name="Rectangle 48">
            <a:extLst>
              <a:ext uri="{FF2B5EF4-FFF2-40B4-BE49-F238E27FC236}">
                <a16:creationId xmlns:a16="http://schemas.microsoft.com/office/drawing/2014/main" id="{83B66CEC-0F4E-25B1-D89D-73E457A9FA0D}"/>
              </a:ext>
            </a:extLst>
          </p:cNvPr>
          <p:cNvSpPr/>
          <p:nvPr/>
        </p:nvSpPr>
        <p:spPr>
          <a:xfrm>
            <a:off x="9597948" y="1969785"/>
            <a:ext cx="2097695" cy="594348"/>
          </a:xfrm>
          <a:prstGeom prst="rect">
            <a:avLst/>
          </a:prstGeom>
          <a:solidFill>
            <a:srgbClr val="4F2483"/>
          </a:solidFill>
          <a:ln w="12700" cap="flat" cmpd="sng" algn="ctr">
            <a:noFill/>
            <a:prstDash val="solid"/>
            <a:miter lim="800000"/>
          </a:ln>
          <a:effectLst/>
        </p:spPr>
        <p:txBody>
          <a:bodyPr wrap="square" lIns="180000" tIns="180000" rIns="180000" bIns="180000" rtlCol="0" anchor="t" anchorCtr="0">
            <a:spAutoFit/>
          </a:bodyPr>
          <a:lstStyle/>
          <a:p>
            <a:pPr defTabSz="1219170">
              <a:lnSpc>
                <a:spcPts val="1800"/>
              </a:lnSpc>
              <a:defRPr/>
            </a:pPr>
            <a:r>
              <a:rPr lang="en-GB" b="1">
                <a:solidFill>
                  <a:srgbClr val="FFFFFF"/>
                </a:solidFill>
                <a:latin typeface="Tw Cen MT" panose="020B0602020104020603"/>
              </a:rPr>
              <a:t>Affordable</a:t>
            </a:r>
            <a:endParaRPr lang="en-GB">
              <a:solidFill>
                <a:srgbClr val="FFFFFF"/>
              </a:solidFill>
              <a:latin typeface="Tw Cen MT" panose="020B0602020104020603"/>
            </a:endParaRPr>
          </a:p>
        </p:txBody>
      </p:sp>
      <p:sp>
        <p:nvSpPr>
          <p:cNvPr id="43" name="Rectangle 42">
            <a:extLst>
              <a:ext uri="{FF2B5EF4-FFF2-40B4-BE49-F238E27FC236}">
                <a16:creationId xmlns:a16="http://schemas.microsoft.com/office/drawing/2014/main" id="{36375AB1-6EEC-8781-D4F5-DCED5F4BF798}"/>
              </a:ext>
            </a:extLst>
          </p:cNvPr>
          <p:cNvSpPr/>
          <p:nvPr/>
        </p:nvSpPr>
        <p:spPr>
          <a:xfrm>
            <a:off x="9597948" y="2566327"/>
            <a:ext cx="2097695" cy="701181"/>
          </a:xfrm>
          <a:prstGeom prst="rect">
            <a:avLst/>
          </a:prstGeom>
          <a:solidFill>
            <a:schemeClr val="accent5"/>
          </a:solidFill>
          <a:ln w="12700" cap="flat" cmpd="sng" algn="ctr">
            <a:noFill/>
            <a:prstDash val="solid"/>
            <a:miter lim="800000"/>
          </a:ln>
          <a:effectLst/>
        </p:spPr>
        <p:txBody>
          <a:bodyPr wrap="square" lIns="144000" tIns="144000" rIns="144000" bIns="144000" rtlCol="0" anchor="t" anchorCtr="0">
            <a:spAutoFit/>
          </a:bodyPr>
          <a:lstStyle/>
          <a:p>
            <a:pPr defTabSz="1219170">
              <a:lnSpc>
                <a:spcPts val="1600"/>
              </a:lnSpc>
              <a:defRPr/>
            </a:pPr>
            <a:r>
              <a:rPr lang="en-GB" sz="1400" b="1">
                <a:solidFill>
                  <a:schemeClr val="accent1"/>
                </a:solidFill>
                <a:latin typeface="Tw Cen MT" panose="020B0602020104020603"/>
              </a:rPr>
              <a:t>Reducing cost </a:t>
            </a:r>
            <a:br>
              <a:rPr lang="en-GB" sz="1400" b="1">
                <a:solidFill>
                  <a:schemeClr val="accent1"/>
                </a:solidFill>
                <a:latin typeface="Tw Cen MT" panose="020B0602020104020603"/>
              </a:rPr>
            </a:br>
            <a:r>
              <a:rPr lang="en-GB" sz="1400" b="1">
                <a:solidFill>
                  <a:schemeClr val="accent1"/>
                </a:solidFill>
                <a:latin typeface="Tw Cen MT" panose="020B0602020104020603"/>
              </a:rPr>
              <a:t>barriers to activity</a:t>
            </a:r>
          </a:p>
        </p:txBody>
      </p:sp>
      <p:sp>
        <p:nvSpPr>
          <p:cNvPr id="54" name="Rectangle 53">
            <a:extLst>
              <a:ext uri="{FF2B5EF4-FFF2-40B4-BE49-F238E27FC236}">
                <a16:creationId xmlns:a16="http://schemas.microsoft.com/office/drawing/2014/main" id="{74A79C77-FC07-1FE7-48F6-4F64368E29D3}"/>
              </a:ext>
            </a:extLst>
          </p:cNvPr>
          <p:cNvSpPr/>
          <p:nvPr/>
        </p:nvSpPr>
        <p:spPr>
          <a:xfrm>
            <a:off x="9597948" y="3334783"/>
            <a:ext cx="2097695" cy="1651506"/>
          </a:xfrm>
          <a:prstGeom prst="rect">
            <a:avLst/>
          </a:prstGeom>
          <a:solidFill>
            <a:schemeClr val="bg2"/>
          </a:solidFill>
          <a:ln w="12700" cap="flat" cmpd="sng" algn="ctr">
            <a:noFill/>
            <a:prstDash val="solid"/>
            <a:miter lim="800000"/>
          </a:ln>
          <a:effectLst/>
        </p:spPr>
        <p:txBody>
          <a:bodyPr wrap="square" lIns="144000" tIns="144000" rIns="144000" bIns="144000" rtlCol="0" anchor="t" anchorCtr="0">
            <a:spAutoFit/>
          </a:bodyPr>
          <a:lstStyle/>
          <a:p>
            <a:pPr>
              <a:lnSpc>
                <a:spcPts val="1600"/>
              </a:lnSpc>
              <a:spcBef>
                <a:spcPts val="500"/>
              </a:spcBef>
            </a:pPr>
            <a:r>
              <a:rPr lang="en-GB" sz="1400" b="1">
                <a:solidFill>
                  <a:srgbClr val="4F2483"/>
                </a:solidFill>
                <a:latin typeface="Tw Cen MT" panose="020B0602020104020603"/>
              </a:rPr>
              <a:t>For example: </a:t>
            </a:r>
          </a:p>
          <a:p>
            <a:pPr marL="108000" indent="-108000">
              <a:lnSpc>
                <a:spcPts val="1600"/>
              </a:lnSpc>
              <a:spcBef>
                <a:spcPts val="500"/>
              </a:spcBef>
              <a:buFont typeface="Arial" panose="020B0604020202020204" pitchFamily="34" charset="0"/>
              <a:buChar char="•"/>
            </a:pPr>
            <a:r>
              <a:rPr lang="en-GB" sz="1400">
                <a:solidFill>
                  <a:schemeClr val="accent1"/>
                </a:solidFill>
                <a:latin typeface="Tw Cen MT" panose="020B0602020104020603" pitchFamily="34" charset="77"/>
              </a:rPr>
              <a:t>Affordable gym memberships and classes </a:t>
            </a:r>
          </a:p>
          <a:p>
            <a:pPr marL="108000" indent="-108000">
              <a:lnSpc>
                <a:spcPts val="1600"/>
              </a:lnSpc>
              <a:spcBef>
                <a:spcPts val="500"/>
              </a:spcBef>
              <a:buFont typeface="Arial" panose="020B0604020202020204" pitchFamily="34" charset="0"/>
              <a:buChar char="•"/>
            </a:pPr>
            <a:r>
              <a:rPr lang="en-GB" sz="1400">
                <a:solidFill>
                  <a:schemeClr val="accent1"/>
                </a:solidFill>
                <a:latin typeface="Tw Cen MT" panose="020B0602020104020603" pitchFamily="34" charset="77"/>
              </a:rPr>
              <a:t>Free access to leisure facilities</a:t>
            </a:r>
          </a:p>
        </p:txBody>
      </p:sp>
      <p:sp>
        <p:nvSpPr>
          <p:cNvPr id="61" name="Text Placeholder 19">
            <a:extLst>
              <a:ext uri="{FF2B5EF4-FFF2-40B4-BE49-F238E27FC236}">
                <a16:creationId xmlns:a16="http://schemas.microsoft.com/office/drawing/2014/main" id="{14655BF3-FF7E-4278-91A7-CCDE0AB9FD6A}"/>
              </a:ext>
            </a:extLst>
          </p:cNvPr>
          <p:cNvSpPr txBox="1">
            <a:spLocks/>
          </p:cNvSpPr>
          <p:nvPr/>
        </p:nvSpPr>
        <p:spPr>
          <a:xfrm>
            <a:off x="891585" y="5366264"/>
            <a:ext cx="5190127" cy="587441"/>
          </a:xfrm>
          <a:prstGeom prst="rect">
            <a:avLst/>
          </a:prstGeom>
          <a:ln>
            <a:solidFill>
              <a:schemeClr val="accent1"/>
            </a:solidFill>
          </a:ln>
        </p:spPr>
        <p:txBody>
          <a:bodyPr wrap="square" lIns="108000" tIns="108000" rIns="108000" bIns="108000">
            <a:spAutoFit/>
          </a:bodyPr>
          <a:lstStyle>
            <a:lvl1pPr marL="0" indent="0" algn="l" defTabSz="914400" rtl="0" eaLnBrk="1" latinLnBrk="0" hangingPunct="1">
              <a:lnSpc>
                <a:spcPct val="100000"/>
              </a:lnSpc>
              <a:spcBef>
                <a:spcPts val="1000"/>
              </a:spcBef>
              <a:buFont typeface="Arial" panose="020B0604020202020204" pitchFamily="34" charset="0"/>
              <a:buNone/>
              <a:defRPr sz="1800" kern="1200">
                <a:solidFill>
                  <a:srgbClr val="4543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1219170">
              <a:defRPr/>
            </a:pPr>
            <a:r>
              <a:rPr lang="en-GB" sz="1200" b="1">
                <a:solidFill>
                  <a:schemeClr val="accent1"/>
                </a:solidFill>
                <a:latin typeface="Tw Cen MT"/>
              </a:rPr>
              <a:t>Note: </a:t>
            </a:r>
            <a:r>
              <a:rPr lang="en-GB" sz="1200">
                <a:solidFill>
                  <a:schemeClr val="accent1"/>
                </a:solidFill>
                <a:latin typeface="Tw Cen MT"/>
              </a:rPr>
              <a:t>those involved in the delivery of sport, physical activity and health and </a:t>
            </a:r>
            <a:br>
              <a:rPr lang="en-GB" sz="1200">
                <a:solidFill>
                  <a:schemeClr val="accent1"/>
                </a:solidFill>
                <a:latin typeface="Tw Cen MT"/>
              </a:rPr>
            </a:br>
            <a:r>
              <a:rPr lang="en-GB" sz="1200">
                <a:solidFill>
                  <a:schemeClr val="accent1"/>
                </a:solidFill>
                <a:latin typeface="Tw Cen MT"/>
              </a:rPr>
              <a:t>care services can find additional guidance via the Easier to be Active project.</a:t>
            </a:r>
            <a:r>
              <a:rPr lang="en-GB" sz="1200" b="1" baseline="30000">
                <a:solidFill>
                  <a:schemeClr val="accent1"/>
                </a:solidFill>
                <a:latin typeface="TW Cen MT"/>
              </a:rPr>
              <a:t>2</a:t>
            </a:r>
            <a:endParaRPr lang="en-GB" sz="1200">
              <a:solidFill>
                <a:schemeClr val="accent1"/>
              </a:solidFill>
              <a:latin typeface="Tw Cen MT"/>
            </a:endParaRPr>
          </a:p>
        </p:txBody>
      </p:sp>
      <p:sp>
        <p:nvSpPr>
          <p:cNvPr id="5" name="TextBox 4">
            <a:extLst>
              <a:ext uri="{FF2B5EF4-FFF2-40B4-BE49-F238E27FC236}">
                <a16:creationId xmlns:a16="http://schemas.microsoft.com/office/drawing/2014/main" id="{E627CA1E-2B76-2222-8682-0E6892279FB7}"/>
              </a:ext>
            </a:extLst>
          </p:cNvPr>
          <p:cNvSpPr txBox="1"/>
          <p:nvPr/>
        </p:nvSpPr>
        <p:spPr>
          <a:xfrm>
            <a:off x="905209" y="6151198"/>
            <a:ext cx="10765420" cy="184666"/>
          </a:xfrm>
          <a:prstGeom prst="rect">
            <a:avLst/>
          </a:prstGeom>
          <a:noFill/>
        </p:spPr>
        <p:txBody>
          <a:bodyPr wrap="square" lIns="0" tIns="0" rIns="0" bIns="0" anchor="t">
            <a:spAutoFit/>
          </a:bodyPr>
          <a:lstStyle/>
          <a:p>
            <a:pPr>
              <a:defRPr/>
            </a:pPr>
            <a:r>
              <a:rPr lang="en-US" sz="1200" b="1">
                <a:solidFill>
                  <a:schemeClr val="accent1"/>
                </a:solidFill>
                <a:latin typeface="Tw Cen MT" panose="020B0602020104020603"/>
                <a:ea typeface="Verdana"/>
              </a:rPr>
              <a:t>Source: </a:t>
            </a:r>
            <a:r>
              <a:rPr lang="en-GB" sz="1200" b="1" baseline="30000">
                <a:solidFill>
                  <a:schemeClr val="accent1"/>
                </a:solidFill>
                <a:ea typeface="+mn-lt"/>
                <a:cs typeface="+mn-lt"/>
              </a:rPr>
              <a:t>1</a:t>
            </a:r>
            <a:r>
              <a:rPr kumimoji="0" lang="en-US" sz="1200" i="0" u="none" strike="noStrike" kern="1200" cap="none" spc="0" normalizeH="0" baseline="0" noProof="0">
                <a:ln>
                  <a:noFill/>
                </a:ln>
                <a:solidFill>
                  <a:schemeClr val="accent1"/>
                </a:solidFill>
                <a:effectLst/>
                <a:uLnTx/>
                <a:uFillTx/>
                <a:latin typeface="Tw Cen MT" panose="020B0602020104020603"/>
                <a:ea typeface="Verdana"/>
              </a:rPr>
              <a:t>1,009 people living with LTHCs, </a:t>
            </a:r>
            <a:r>
              <a:rPr lang="en-GB" sz="1200">
                <a:solidFill>
                  <a:schemeClr val="accent1"/>
                </a:solidFill>
                <a:effectLst/>
                <a:latin typeface="Tw Cen MT"/>
                <a:ea typeface="Times New Roman" panose="02020603050405020304" pitchFamily="18" charset="0"/>
              </a:rPr>
              <a:t>We Are </a:t>
            </a:r>
            <a:r>
              <a:rPr lang="en-GB" sz="1200" err="1">
                <a:solidFill>
                  <a:schemeClr val="accent1"/>
                </a:solidFill>
                <a:effectLst/>
                <a:latin typeface="Tw Cen MT"/>
                <a:ea typeface="Times New Roman" panose="02020603050405020304" pitchFamily="18" charset="0"/>
              </a:rPr>
              <a:t>Undefeatable’s</a:t>
            </a:r>
            <a:r>
              <a:rPr lang="en-GB" sz="1200">
                <a:solidFill>
                  <a:schemeClr val="accent1"/>
                </a:solidFill>
                <a:effectLst/>
                <a:latin typeface="Tw Cen MT"/>
                <a:ea typeface="Times New Roman" panose="02020603050405020304" pitchFamily="18" charset="0"/>
              </a:rPr>
              <a:t> ‘Big Talk’ public consultation, 2023. </a:t>
            </a:r>
            <a:r>
              <a:rPr lang="en-GB" sz="1200" baseline="30000">
                <a:solidFill>
                  <a:schemeClr val="accent1"/>
                </a:solidFill>
                <a:effectLst/>
                <a:latin typeface="Tw Cen MT"/>
                <a:ea typeface="Times New Roman" panose="02020603050405020304" pitchFamily="18" charset="0"/>
              </a:rPr>
              <a:t>2</a:t>
            </a:r>
            <a:r>
              <a:rPr lang="en-GB" sz="1200">
                <a:solidFill>
                  <a:schemeClr val="accent1"/>
                </a:solidFill>
                <a:latin typeface="Tw Cen MT"/>
                <a:ea typeface="Times New Roman" panose="02020603050405020304" pitchFamily="18" charset="0"/>
              </a:rPr>
              <a:t>Easier to be Active: </a:t>
            </a:r>
            <a:r>
              <a:rPr lang="en-GB" sz="1200">
                <a:solidFill>
                  <a:schemeClr val="accent1"/>
                </a:solidFill>
                <a:ea typeface="+mn-lt"/>
                <a:cs typeface="+mn-lt"/>
                <a:hlinkClick r:id="rId3">
                  <a:extLst>
                    <a:ext uri="{A12FA001-AC4F-418D-AE19-62706E023703}">
                      <ahyp:hlinkClr xmlns:ahyp="http://schemas.microsoft.com/office/drawing/2018/hyperlinkcolor" val="tx"/>
                    </a:ext>
                  </a:extLst>
                </a:hlinkClick>
              </a:rPr>
              <a:t>Easier to be Active | Sheffield Hallam University</a:t>
            </a:r>
            <a:endParaRPr lang="en-US" sz="1200">
              <a:solidFill>
                <a:schemeClr val="accent1"/>
              </a:solidFill>
              <a:latin typeface="Tw Cen MT" panose="020B0602020104020603"/>
            </a:endParaRPr>
          </a:p>
        </p:txBody>
      </p:sp>
      <p:sp>
        <p:nvSpPr>
          <p:cNvPr id="8" name="Oval 7">
            <a:extLst>
              <a:ext uri="{FF2B5EF4-FFF2-40B4-BE49-F238E27FC236}">
                <a16:creationId xmlns:a16="http://schemas.microsoft.com/office/drawing/2014/main" id="{58FFD1ED-418B-2642-187C-14C6ECC0D98F}"/>
              </a:ext>
              <a:ext uri="{C183D7F6-B498-43B3-948B-1728B52AA6E4}">
                <adec:decorative xmlns:adec="http://schemas.microsoft.com/office/drawing/2017/decorative" val="1"/>
              </a:ext>
            </a:extLst>
          </p:cNvPr>
          <p:cNvSpPr>
            <a:spLocks noChangeAspect="1"/>
          </p:cNvSpPr>
          <p:nvPr/>
        </p:nvSpPr>
        <p:spPr>
          <a:xfrm>
            <a:off x="10911753" y="476503"/>
            <a:ext cx="766898" cy="766898"/>
          </a:xfrm>
          <a:prstGeom prst="ellipse">
            <a:avLst/>
          </a:prstGeom>
          <a:solidFill>
            <a:srgbClr val="4F2483"/>
          </a:solidFill>
          <a:ln w="34925">
            <a:solidFill>
              <a:schemeClr val="bg1"/>
            </a:solidFill>
          </a:ln>
          <a:effectLst>
            <a:glow rad="38100">
              <a:schemeClr val="accent1">
                <a:satMod val="175000"/>
                <a:alpha val="40000"/>
              </a:schemeClr>
            </a:glow>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t" anchorCtr="0">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1219170" rtl="0" eaLnBrk="1" fontAlgn="auto" latinLnBrk="0" hangingPunct="1">
              <a:lnSpc>
                <a:spcPts val="4000"/>
              </a:lnSpc>
              <a:spcBef>
                <a:spcPts val="600"/>
              </a:spcBef>
              <a:spcAft>
                <a:spcPts val="0"/>
              </a:spcAft>
              <a:buClrTx/>
              <a:buSzTx/>
              <a:buFontTx/>
              <a:buNone/>
              <a:tabLst/>
              <a:defRPr/>
            </a:pPr>
            <a:r>
              <a:rPr kumimoji="0" lang="en-GB" sz="3000" b="1" i="0" u="none" strike="noStrike" kern="1200" cap="none" spc="0" normalizeH="0" baseline="0" noProof="0">
                <a:ln>
                  <a:noFill/>
                </a:ln>
                <a:solidFill>
                  <a:srgbClr val="FFFFFF"/>
                </a:solidFill>
                <a:effectLst/>
                <a:uLnTx/>
                <a:uFillTx/>
                <a:latin typeface="Tw Cen MT" panose="020B0602020104020603"/>
                <a:ea typeface="+mn-ea"/>
                <a:cs typeface="+mn-cs"/>
              </a:rPr>
              <a:t>3</a:t>
            </a:r>
            <a:endParaRPr kumimoji="0" lang="en-GB" sz="3000" b="1" i="0" u="none" strike="noStrike" kern="1200" cap="none" spc="0" normalizeH="0" baseline="30000" noProof="0">
              <a:ln>
                <a:noFill/>
              </a:ln>
              <a:solidFill>
                <a:srgbClr val="FFFFFF"/>
              </a:solidFill>
              <a:effectLst/>
              <a:uLnTx/>
              <a:uFillTx/>
              <a:latin typeface="Tw Cen MT" panose="020B0602020104020603"/>
              <a:ea typeface="+mn-ea"/>
              <a:cs typeface="+mn-cs"/>
            </a:endParaRPr>
          </a:p>
        </p:txBody>
      </p:sp>
      <p:sp>
        <p:nvSpPr>
          <p:cNvPr id="2" name="Rectangle 1">
            <a:extLst>
              <a:ext uri="{FF2B5EF4-FFF2-40B4-BE49-F238E27FC236}">
                <a16:creationId xmlns:a16="http://schemas.microsoft.com/office/drawing/2014/main" id="{306812DF-30ED-B174-A6D2-F589805080FD}"/>
              </a:ext>
              <a:ext uri="{C183D7F6-B498-43B3-948B-1728B52AA6E4}">
                <adec:decorative xmlns:adec="http://schemas.microsoft.com/office/drawing/2017/decorative" val="1"/>
              </a:ext>
            </a:extLst>
          </p:cNvPr>
          <p:cNvSpPr/>
          <p:nvPr/>
        </p:nvSpPr>
        <p:spPr>
          <a:xfrm rot="5400000">
            <a:off x="-3367127" y="3362836"/>
            <a:ext cx="6859251" cy="128716"/>
          </a:xfrm>
          <a:prstGeom prst="rect">
            <a:avLst/>
          </a:prstGeom>
          <a:solidFill>
            <a:srgbClr val="4F248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rtlCol="0" anchor="ctr"/>
          <a:lstStyle/>
          <a:p>
            <a:pPr algn="ctr"/>
            <a:endParaRPr lang="en-GB" sz="2533">
              <a:cs typeface="Arial"/>
            </a:endParaRPr>
          </a:p>
        </p:txBody>
      </p:sp>
    </p:spTree>
    <p:extLst>
      <p:ext uri="{BB962C8B-B14F-4D97-AF65-F5344CB8AC3E}">
        <p14:creationId xmlns:p14="http://schemas.microsoft.com/office/powerpoint/2010/main" val="174788704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itle 6">
            <a:extLst>
              <a:ext uri="{FF2B5EF4-FFF2-40B4-BE49-F238E27FC236}">
                <a16:creationId xmlns:a16="http://schemas.microsoft.com/office/drawing/2014/main" id="{02A168CA-8C02-7B45-2B41-7EBA8E867531}"/>
              </a:ext>
            </a:extLst>
          </p:cNvPr>
          <p:cNvSpPr txBox="1">
            <a:spLocks noGrp="1"/>
          </p:cNvSpPr>
          <p:nvPr>
            <p:ph type="title" idx="4294967295"/>
          </p:nvPr>
        </p:nvSpPr>
        <p:spPr>
          <a:xfrm>
            <a:off x="905211" y="522136"/>
            <a:ext cx="9596102" cy="692497"/>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marL="0" indent="0" algn="l" defTabSz="914400" rtl="0" eaLnBrk="1" latinLnBrk="0" hangingPunct="1">
              <a:lnSpc>
                <a:spcPts val="2800"/>
              </a:lnSpc>
              <a:spcBef>
                <a:spcPct val="0"/>
              </a:spcBef>
              <a:buNone/>
              <a:tabLst>
                <a:tab pos="4043363" algn="l"/>
              </a:tabLst>
              <a:defRPr sz="2800" b="1" kern="1200" baseline="0">
                <a:solidFill>
                  <a:srgbClr val="454341"/>
                </a:solidFill>
                <a:latin typeface="+mj-lt"/>
                <a:ea typeface="SimSun" panose="02010600030101010101" pitchFamily="2" charset="-122"/>
                <a:cs typeface="+mj-cs"/>
              </a:defRPr>
            </a:lvl1pPr>
          </a:lstStyle>
          <a:p>
            <a:pPr marL="0" marR="0" lvl="0" indent="0" algn="l" defTabSz="1219170" rtl="0" eaLnBrk="1" fontAlgn="auto" latinLnBrk="0" hangingPunct="1">
              <a:lnSpc>
                <a:spcPts val="2700"/>
              </a:lnSpc>
              <a:spcBef>
                <a:spcPct val="0"/>
              </a:spcBef>
              <a:spcAft>
                <a:spcPts val="0"/>
              </a:spcAft>
              <a:buClrTx/>
              <a:buSzTx/>
              <a:buFontTx/>
              <a:buNone/>
              <a:tabLst>
                <a:tab pos="4043363" algn="l"/>
              </a:tabLst>
              <a:defRPr/>
            </a:pPr>
            <a:r>
              <a:rPr kumimoji="0" lang="en-GB" sz="2500" b="1" i="0" u="none" strike="noStrike" kern="1200" cap="none" spc="0" normalizeH="0" baseline="0" noProof="0" dirty="0">
                <a:ln>
                  <a:noFill/>
                </a:ln>
                <a:solidFill>
                  <a:schemeClr val="accent1"/>
                </a:solidFill>
                <a:effectLst/>
                <a:uLnTx/>
                <a:uFillTx/>
                <a:latin typeface="Tw Cen MT" panose="020B0602020104020603" pitchFamily="34" charset="0"/>
                <a:ea typeface="SimSun" panose="02010600030101010101" pitchFamily="2" charset="-122"/>
                <a:cs typeface="+mj-cs"/>
                <a:sym typeface="Nunito"/>
              </a:rPr>
              <a:t>KEY INFLUENCES ON ACTIVITY INCLUDE FRIENDS, </a:t>
            </a:r>
            <a:br>
              <a:rPr kumimoji="0" lang="en-GB" sz="2500" b="1" i="0" u="none" strike="noStrike" kern="1200" cap="none" spc="0" normalizeH="0" baseline="0" noProof="0" dirty="0">
                <a:ln>
                  <a:noFill/>
                </a:ln>
                <a:solidFill>
                  <a:schemeClr val="accent1"/>
                </a:solidFill>
                <a:effectLst/>
                <a:uLnTx/>
                <a:uFillTx/>
                <a:latin typeface="Tw Cen MT" panose="020B0602020104020603" pitchFamily="34" charset="0"/>
                <a:ea typeface="SimSun" panose="02010600030101010101" pitchFamily="2" charset="-122"/>
                <a:cs typeface="+mj-cs"/>
                <a:sym typeface="Nunito"/>
              </a:rPr>
            </a:br>
            <a:r>
              <a:rPr kumimoji="0" lang="en-GB" sz="2500" b="1" i="0" u="none" strike="noStrike" kern="1200" cap="none" spc="0" normalizeH="0" baseline="0" noProof="0" dirty="0">
                <a:ln>
                  <a:noFill/>
                </a:ln>
                <a:solidFill>
                  <a:schemeClr val="accent1"/>
                </a:solidFill>
                <a:effectLst/>
                <a:uLnTx/>
                <a:uFillTx/>
                <a:latin typeface="Tw Cen MT" panose="020B0602020104020603" pitchFamily="34" charset="0"/>
                <a:ea typeface="SimSun" panose="02010600030101010101" pitchFamily="2" charset="-122"/>
                <a:cs typeface="+mj-cs"/>
                <a:sym typeface="Nunito"/>
              </a:rPr>
              <a:t>HEALTHCARE PROFESSIONALS AND FAMILY MEMBERS</a:t>
            </a:r>
            <a:endParaRPr kumimoji="0" lang="en-US" sz="1600" b="1" i="0" u="none" strike="noStrike" kern="1200" cap="none" spc="0" normalizeH="0" baseline="0" noProof="0" dirty="0">
              <a:ln>
                <a:noFill/>
              </a:ln>
              <a:solidFill>
                <a:schemeClr val="accent1"/>
              </a:solidFill>
              <a:effectLst/>
              <a:uLnTx/>
              <a:uFillTx/>
              <a:latin typeface="+mj-lt"/>
              <a:ea typeface="SimSun" panose="02010600030101010101" pitchFamily="2" charset="-122"/>
              <a:cs typeface="+mj-cs"/>
            </a:endParaRPr>
          </a:p>
        </p:txBody>
      </p:sp>
      <p:sp>
        <p:nvSpPr>
          <p:cNvPr id="62" name="Text Placeholder 19">
            <a:extLst>
              <a:ext uri="{FF2B5EF4-FFF2-40B4-BE49-F238E27FC236}">
                <a16:creationId xmlns:a16="http://schemas.microsoft.com/office/drawing/2014/main" id="{6312F0E7-8BA1-CD2D-939C-A29D9D23CFE6}"/>
              </a:ext>
            </a:extLst>
          </p:cNvPr>
          <p:cNvSpPr txBox="1">
            <a:spLocks/>
          </p:cNvSpPr>
          <p:nvPr/>
        </p:nvSpPr>
        <p:spPr>
          <a:xfrm>
            <a:off x="905874" y="1500928"/>
            <a:ext cx="2209860" cy="4283224"/>
          </a:xfrm>
          <a:prstGeom prst="rect">
            <a:avLst/>
          </a:prstGeom>
        </p:spPr>
        <p:txBody>
          <a:bodyPr wrap="square" lIns="0" tIns="0" rIns="0" bIns="0">
            <a:spAutoFit/>
          </a:bodyPr>
          <a:lstStyle>
            <a:lvl1pPr marL="0" indent="0" algn="l" defTabSz="914400" rtl="0" eaLnBrk="1" latinLnBrk="0" hangingPunct="1">
              <a:lnSpc>
                <a:spcPct val="100000"/>
              </a:lnSpc>
              <a:spcBef>
                <a:spcPts val="1000"/>
              </a:spcBef>
              <a:buFont typeface="Arial" panose="020B0604020202020204" pitchFamily="34" charset="0"/>
              <a:buNone/>
              <a:defRPr sz="1800" kern="1200">
                <a:solidFill>
                  <a:srgbClr val="4543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1219170">
              <a:lnSpc>
                <a:spcPts val="1800"/>
              </a:lnSpc>
              <a:defRPr/>
            </a:pPr>
            <a:r>
              <a:rPr lang="en-GB" sz="1600">
                <a:solidFill>
                  <a:schemeClr val="accent1"/>
                </a:solidFill>
                <a:latin typeface="Tw Cen MT" panose="020B0602020104020603" pitchFamily="34" charset="0"/>
                <a:sym typeface="Nunito"/>
              </a:rPr>
              <a:t>Those closest such as friends and family members can play a key role in motivating people with LTHCs to be physically active, highlighting the importance of close interpersonal support. Those with medical authority are also important influencers, </a:t>
            </a:r>
            <a:br>
              <a:rPr lang="en-GB" sz="1600">
                <a:solidFill>
                  <a:schemeClr val="accent1"/>
                </a:solidFill>
                <a:latin typeface="Tw Cen MT" panose="020B0602020104020603" pitchFamily="34" charset="0"/>
                <a:sym typeface="Nunito"/>
              </a:rPr>
            </a:br>
            <a:r>
              <a:rPr lang="en-GB" sz="1600">
                <a:solidFill>
                  <a:schemeClr val="accent1"/>
                </a:solidFill>
                <a:latin typeface="Tw Cen MT" panose="020B0602020104020603" pitchFamily="34" charset="0"/>
                <a:sym typeface="Nunito"/>
              </a:rPr>
              <a:t>with the NHS often seen </a:t>
            </a:r>
            <a:br>
              <a:rPr lang="en-GB" sz="1600">
                <a:solidFill>
                  <a:schemeClr val="accent1"/>
                </a:solidFill>
                <a:latin typeface="Tw Cen MT" panose="020B0602020104020603" pitchFamily="34" charset="0"/>
                <a:sym typeface="Nunito"/>
              </a:rPr>
            </a:br>
            <a:r>
              <a:rPr lang="en-GB" sz="1600">
                <a:solidFill>
                  <a:schemeClr val="accent1"/>
                </a:solidFill>
                <a:latin typeface="Tw Cen MT" panose="020B0602020104020603" pitchFamily="34" charset="0"/>
                <a:sym typeface="Nunito"/>
              </a:rPr>
              <a:t>as a ‘go-to’ for advice. </a:t>
            </a:r>
          </a:p>
          <a:p>
            <a:pPr defTabSz="1219170">
              <a:lnSpc>
                <a:spcPts val="1800"/>
              </a:lnSpc>
              <a:defRPr/>
            </a:pPr>
            <a:r>
              <a:rPr lang="en-GB" sz="1600">
                <a:solidFill>
                  <a:schemeClr val="accent1"/>
                </a:solidFill>
                <a:latin typeface="Tw Cen MT" panose="020B0602020104020603" pitchFamily="34" charset="0"/>
                <a:sym typeface="Nunito"/>
              </a:rPr>
              <a:t>Less personalised sources such as sports coverage and social media are generally perceived to </a:t>
            </a:r>
            <a:br>
              <a:rPr lang="en-GB" sz="1600">
                <a:solidFill>
                  <a:schemeClr val="accent1"/>
                </a:solidFill>
                <a:latin typeface="Tw Cen MT" panose="020B0602020104020603" pitchFamily="34" charset="0"/>
                <a:sym typeface="Nunito"/>
              </a:rPr>
            </a:br>
            <a:r>
              <a:rPr lang="en-GB" sz="1600">
                <a:solidFill>
                  <a:schemeClr val="accent1"/>
                </a:solidFill>
                <a:latin typeface="Tw Cen MT" panose="020B0602020104020603" pitchFamily="34" charset="0"/>
                <a:sym typeface="Nunito"/>
              </a:rPr>
              <a:t>be less impactful.</a:t>
            </a:r>
            <a:endParaRPr lang="en-GB" sz="1600" b="1">
              <a:solidFill>
                <a:schemeClr val="accent1"/>
              </a:solidFill>
              <a:latin typeface="Tw Cen MT" panose="020B0602020104020603" pitchFamily="34" charset="0"/>
              <a:sym typeface="Nunito"/>
            </a:endParaRPr>
          </a:p>
        </p:txBody>
      </p:sp>
      <p:sp>
        <p:nvSpPr>
          <p:cNvPr id="65" name="Text Placeholder 32">
            <a:extLst>
              <a:ext uri="{FF2B5EF4-FFF2-40B4-BE49-F238E27FC236}">
                <a16:creationId xmlns:a16="http://schemas.microsoft.com/office/drawing/2014/main" id="{8353AAE2-E70B-6500-C98F-B637CD80EF07}"/>
              </a:ext>
            </a:extLst>
          </p:cNvPr>
          <p:cNvSpPr txBox="1">
            <a:spLocks/>
          </p:cNvSpPr>
          <p:nvPr/>
        </p:nvSpPr>
        <p:spPr>
          <a:xfrm>
            <a:off x="3476552" y="1500928"/>
            <a:ext cx="4312781" cy="430887"/>
          </a:xfrm>
          <a:prstGeom prst="rect">
            <a:avLst/>
          </a:prstGeom>
        </p:spPr>
        <p:txBody>
          <a:bodyPr wrap="square" lIns="0" tIns="0" rIns="0" bIns="0">
            <a:spAutoFit/>
          </a:bodyPr>
          <a:lstStyle>
            <a:lvl1pPr marL="0" indent="0" algn="l" defTabSz="914400" rtl="0" eaLnBrk="1" latinLnBrk="0" hangingPunct="1">
              <a:lnSpc>
                <a:spcPct val="100000"/>
              </a:lnSpc>
              <a:spcBef>
                <a:spcPts val="1000"/>
              </a:spcBef>
              <a:buFont typeface="Arial" panose="020B0604020202020204" pitchFamily="34" charset="0"/>
              <a:buNone/>
              <a:defRPr sz="1800" kern="1200">
                <a:solidFill>
                  <a:srgbClr val="4543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400" b="1" dirty="0">
                <a:solidFill>
                  <a:srgbClr val="4F2483"/>
                </a:solidFill>
                <a:latin typeface="Tw Cen MT" panose="020B0602020104020603"/>
              </a:rPr>
              <a:t>% people with LTHCs who say each source </a:t>
            </a:r>
            <a:br>
              <a:rPr lang="en-GB" sz="1400" b="1" dirty="0">
                <a:solidFill>
                  <a:srgbClr val="4F2483"/>
                </a:solidFill>
                <a:latin typeface="Tw Cen MT" panose="020B0602020104020603"/>
              </a:rPr>
            </a:br>
            <a:r>
              <a:rPr lang="en-GB" sz="1400" b="1" dirty="0">
                <a:solidFill>
                  <a:srgbClr val="4F2483"/>
                </a:solidFill>
                <a:latin typeface="Tw Cen MT" panose="020B0602020104020603"/>
              </a:rPr>
              <a:t>inspires them to be physically active</a:t>
            </a:r>
          </a:p>
        </p:txBody>
      </p:sp>
      <p:graphicFrame>
        <p:nvGraphicFramePr>
          <p:cNvPr id="68" name="Chart 67" descr="A bar chart to show the top five sources that inspire them to be physically active, the top three answers are encouragment from either friends or family getting active or because a healthcare professional recommended it.&#10;">
            <a:extLst>
              <a:ext uri="{FF2B5EF4-FFF2-40B4-BE49-F238E27FC236}">
                <a16:creationId xmlns:a16="http://schemas.microsoft.com/office/drawing/2014/main" id="{1CF8EA3F-DAFA-7432-B8F8-35F93AB33EB8}"/>
              </a:ext>
            </a:extLst>
          </p:cNvPr>
          <p:cNvGraphicFramePr/>
          <p:nvPr>
            <p:extLst>
              <p:ext uri="{D42A27DB-BD31-4B8C-83A1-F6EECF244321}">
                <p14:modId xmlns:p14="http://schemas.microsoft.com/office/powerpoint/2010/main" val="2637538997"/>
              </p:ext>
            </p:extLst>
          </p:nvPr>
        </p:nvGraphicFramePr>
        <p:xfrm>
          <a:off x="3442686" y="2089146"/>
          <a:ext cx="5973309" cy="3809247"/>
        </p:xfrm>
        <a:graphic>
          <a:graphicData uri="http://schemas.openxmlformats.org/drawingml/2006/chart">
            <c:chart xmlns:c="http://schemas.openxmlformats.org/drawingml/2006/chart" xmlns:r="http://schemas.openxmlformats.org/officeDocument/2006/relationships" r:id="rId3"/>
          </a:graphicData>
        </a:graphic>
      </p:graphicFrame>
      <p:sp>
        <p:nvSpPr>
          <p:cNvPr id="69" name="TextBox 68">
            <a:extLst>
              <a:ext uri="{FF2B5EF4-FFF2-40B4-BE49-F238E27FC236}">
                <a16:creationId xmlns:a16="http://schemas.microsoft.com/office/drawing/2014/main" id="{90F06FE1-B511-F11D-6984-24A2D512EA31}"/>
              </a:ext>
            </a:extLst>
          </p:cNvPr>
          <p:cNvSpPr txBox="1"/>
          <p:nvPr/>
        </p:nvSpPr>
        <p:spPr>
          <a:xfrm>
            <a:off x="905209" y="6151198"/>
            <a:ext cx="7924466" cy="369332"/>
          </a:xfrm>
          <a:prstGeom prst="rect">
            <a:avLst/>
          </a:prstGeom>
          <a:noFill/>
        </p:spPr>
        <p:txBody>
          <a:bodyPr wrap="square" lIns="0" tIns="0" rIns="0" bIns="0" anchor="t">
            <a:spAutoFit/>
          </a:bodyPr>
          <a:lstStyle/>
          <a:p>
            <a:pPr>
              <a:defRPr/>
            </a:pPr>
            <a:r>
              <a:rPr lang="en-US" sz="1200" b="1">
                <a:solidFill>
                  <a:schemeClr val="accent1"/>
                </a:solidFill>
                <a:latin typeface="Tw Cen MT" panose="020B0602020104020603"/>
                <a:ea typeface="Verdana"/>
              </a:rPr>
              <a:t>Source: </a:t>
            </a:r>
            <a:r>
              <a:rPr kumimoji="0" lang="en-US" sz="1200" i="0" u="none" strike="noStrike" kern="1200" cap="none" spc="0" normalizeH="0" baseline="0" noProof="0">
                <a:ln>
                  <a:noFill/>
                </a:ln>
                <a:solidFill>
                  <a:schemeClr val="accent1"/>
                </a:solidFill>
                <a:effectLst/>
                <a:uLnTx/>
                <a:uFillTx/>
                <a:latin typeface="Tw Cen MT" panose="020B0602020104020603"/>
                <a:ea typeface="Verdana"/>
              </a:rPr>
              <a:t>1,009 people living with LTHCs, 569 friends/families/carers, 324 healthcare professionals, </a:t>
            </a:r>
            <a:br>
              <a:rPr kumimoji="0" lang="en-US" sz="1200" i="0" u="none" strike="noStrike" kern="1200" cap="none" spc="0" normalizeH="0" baseline="0" noProof="0">
                <a:ln>
                  <a:noFill/>
                </a:ln>
                <a:solidFill>
                  <a:schemeClr val="accent1"/>
                </a:solidFill>
                <a:effectLst/>
                <a:uLnTx/>
                <a:uFillTx/>
                <a:latin typeface="Tw Cen MT" panose="020B0602020104020603"/>
                <a:ea typeface="Verdana"/>
              </a:rPr>
            </a:br>
            <a:r>
              <a:rPr lang="en-US" sz="1200">
                <a:solidFill>
                  <a:schemeClr val="accent1"/>
                </a:solidFill>
                <a:latin typeface="Tw Cen MT"/>
                <a:ea typeface="Verdana"/>
              </a:rPr>
              <a:t>117 sport &amp; PA professionals, </a:t>
            </a:r>
            <a:r>
              <a:rPr lang="en-GB" sz="1200">
                <a:solidFill>
                  <a:schemeClr val="accent1"/>
                </a:solidFill>
                <a:effectLst/>
                <a:latin typeface="Tw Cen MT"/>
                <a:ea typeface="Times New Roman" panose="02020603050405020304" pitchFamily="18" charset="0"/>
              </a:rPr>
              <a:t>We Are </a:t>
            </a:r>
            <a:r>
              <a:rPr lang="en-GB" sz="1200" err="1">
                <a:solidFill>
                  <a:schemeClr val="accent1"/>
                </a:solidFill>
                <a:effectLst/>
                <a:latin typeface="Tw Cen MT"/>
                <a:ea typeface="Times New Roman" panose="02020603050405020304" pitchFamily="18" charset="0"/>
              </a:rPr>
              <a:t>Undefeatable’s</a:t>
            </a:r>
            <a:r>
              <a:rPr lang="en-GB" sz="1200">
                <a:solidFill>
                  <a:schemeClr val="accent1"/>
                </a:solidFill>
                <a:effectLst/>
                <a:latin typeface="Tw Cen MT"/>
                <a:ea typeface="Times New Roman" panose="02020603050405020304" pitchFamily="18" charset="0"/>
              </a:rPr>
              <a:t> ‘Big Talk’ public consultation, 2023.</a:t>
            </a:r>
            <a:endParaRPr lang="en-US" sz="1200">
              <a:solidFill>
                <a:schemeClr val="accent1"/>
              </a:solidFill>
              <a:latin typeface="Tw Cen MT" panose="020B0602020104020603"/>
            </a:endParaRPr>
          </a:p>
        </p:txBody>
      </p:sp>
      <p:pic>
        <p:nvPicPr>
          <p:cNvPr id="73" name="Picture 72" descr="Two females walking in the park on a path, comforting each other and talking in good spirits.&#10;">
            <a:extLst>
              <a:ext uri="{FF2B5EF4-FFF2-40B4-BE49-F238E27FC236}">
                <a16:creationId xmlns:a16="http://schemas.microsoft.com/office/drawing/2014/main" id="{8BFD4D7A-6BCC-7ACE-3790-A0661940EC23}"/>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9415995" y="0"/>
            <a:ext cx="2776005" cy="6858000"/>
          </a:xfrm>
          <a:prstGeom prst="rect">
            <a:avLst/>
          </a:prstGeom>
        </p:spPr>
      </p:pic>
      <p:sp>
        <p:nvSpPr>
          <p:cNvPr id="8" name="Oval 7">
            <a:extLst>
              <a:ext uri="{FF2B5EF4-FFF2-40B4-BE49-F238E27FC236}">
                <a16:creationId xmlns:a16="http://schemas.microsoft.com/office/drawing/2014/main" id="{58FFD1ED-418B-2642-187C-14C6ECC0D98F}"/>
              </a:ext>
              <a:ext uri="{C183D7F6-B498-43B3-948B-1728B52AA6E4}">
                <adec:decorative xmlns:adec="http://schemas.microsoft.com/office/drawing/2017/decorative" val="1"/>
              </a:ext>
            </a:extLst>
          </p:cNvPr>
          <p:cNvSpPr>
            <a:spLocks noChangeAspect="1"/>
          </p:cNvSpPr>
          <p:nvPr/>
        </p:nvSpPr>
        <p:spPr>
          <a:xfrm>
            <a:off x="10911753" y="476503"/>
            <a:ext cx="766898" cy="766898"/>
          </a:xfrm>
          <a:prstGeom prst="ellipse">
            <a:avLst/>
          </a:prstGeom>
          <a:solidFill>
            <a:srgbClr val="4F2483"/>
          </a:solidFill>
          <a:ln w="34925">
            <a:solidFill>
              <a:schemeClr val="bg1"/>
            </a:solidFill>
          </a:ln>
          <a:effectLst>
            <a:glow rad="38100">
              <a:schemeClr val="accent1">
                <a:satMod val="175000"/>
                <a:alpha val="40000"/>
              </a:schemeClr>
            </a:glow>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t" anchorCtr="0">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1219170" rtl="0" eaLnBrk="1" fontAlgn="auto" latinLnBrk="0" hangingPunct="1">
              <a:lnSpc>
                <a:spcPts val="4000"/>
              </a:lnSpc>
              <a:spcBef>
                <a:spcPts val="600"/>
              </a:spcBef>
              <a:spcAft>
                <a:spcPts val="0"/>
              </a:spcAft>
              <a:buClrTx/>
              <a:buSzTx/>
              <a:buFontTx/>
              <a:buNone/>
              <a:tabLst/>
              <a:defRPr/>
            </a:pPr>
            <a:r>
              <a:rPr kumimoji="0" lang="en-GB" sz="3000" b="1" i="0" u="none" strike="noStrike" kern="1200" cap="none" spc="0" normalizeH="0" baseline="0" noProof="0">
                <a:ln>
                  <a:noFill/>
                </a:ln>
                <a:solidFill>
                  <a:srgbClr val="FFFFFF"/>
                </a:solidFill>
                <a:effectLst/>
                <a:uLnTx/>
                <a:uFillTx/>
                <a:latin typeface="Tw Cen MT" panose="020B0602020104020603"/>
                <a:ea typeface="+mn-ea"/>
                <a:cs typeface="+mn-cs"/>
              </a:rPr>
              <a:t>4</a:t>
            </a:r>
            <a:endParaRPr kumimoji="0" lang="en-GB" sz="3000" b="1" i="0" u="none" strike="noStrike" kern="1200" cap="none" spc="0" normalizeH="0" baseline="30000" noProof="0">
              <a:ln>
                <a:noFill/>
              </a:ln>
              <a:solidFill>
                <a:srgbClr val="FFFFFF"/>
              </a:solidFill>
              <a:effectLst/>
              <a:uLnTx/>
              <a:uFillTx/>
              <a:latin typeface="Tw Cen MT" panose="020B0602020104020603"/>
              <a:ea typeface="+mn-ea"/>
              <a:cs typeface="+mn-cs"/>
            </a:endParaRPr>
          </a:p>
        </p:txBody>
      </p:sp>
      <p:sp>
        <p:nvSpPr>
          <p:cNvPr id="2" name="Rectangle 1">
            <a:extLst>
              <a:ext uri="{FF2B5EF4-FFF2-40B4-BE49-F238E27FC236}">
                <a16:creationId xmlns:a16="http://schemas.microsoft.com/office/drawing/2014/main" id="{306812DF-30ED-B174-A6D2-F589805080FD}"/>
              </a:ext>
              <a:ext uri="{C183D7F6-B498-43B3-948B-1728B52AA6E4}">
                <adec:decorative xmlns:adec="http://schemas.microsoft.com/office/drawing/2017/decorative" val="1"/>
              </a:ext>
            </a:extLst>
          </p:cNvPr>
          <p:cNvSpPr/>
          <p:nvPr/>
        </p:nvSpPr>
        <p:spPr>
          <a:xfrm rot="5400000">
            <a:off x="-3367127" y="3362836"/>
            <a:ext cx="6859251" cy="128716"/>
          </a:xfrm>
          <a:prstGeom prst="rect">
            <a:avLst/>
          </a:prstGeom>
          <a:solidFill>
            <a:srgbClr val="4F248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rtlCol="0" anchor="ctr"/>
          <a:lstStyle/>
          <a:p>
            <a:pPr algn="ctr"/>
            <a:endParaRPr lang="en-GB" sz="2533">
              <a:cs typeface="Arial"/>
            </a:endParaRPr>
          </a:p>
        </p:txBody>
      </p:sp>
    </p:spTree>
    <p:extLst>
      <p:ext uri="{BB962C8B-B14F-4D97-AF65-F5344CB8AC3E}">
        <p14:creationId xmlns:p14="http://schemas.microsoft.com/office/powerpoint/2010/main" val="34576787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itle 6">
            <a:extLst>
              <a:ext uri="{FF2B5EF4-FFF2-40B4-BE49-F238E27FC236}">
                <a16:creationId xmlns:a16="http://schemas.microsoft.com/office/drawing/2014/main" id="{02A168CA-8C02-7B45-2B41-7EBA8E867531}"/>
              </a:ext>
            </a:extLst>
          </p:cNvPr>
          <p:cNvSpPr txBox="1">
            <a:spLocks noGrp="1"/>
          </p:cNvSpPr>
          <p:nvPr>
            <p:ph type="title" idx="4294967295"/>
          </p:nvPr>
        </p:nvSpPr>
        <p:spPr>
          <a:xfrm>
            <a:off x="905211" y="522136"/>
            <a:ext cx="7307456" cy="692497"/>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marL="0" indent="0" algn="l" defTabSz="914400" rtl="0" eaLnBrk="1" latinLnBrk="0" hangingPunct="1">
              <a:lnSpc>
                <a:spcPts val="2800"/>
              </a:lnSpc>
              <a:spcBef>
                <a:spcPct val="0"/>
              </a:spcBef>
              <a:buNone/>
              <a:tabLst>
                <a:tab pos="4043363" algn="l"/>
              </a:tabLst>
              <a:defRPr sz="2800" b="1" kern="1200" baseline="0">
                <a:solidFill>
                  <a:srgbClr val="454341"/>
                </a:solidFill>
                <a:latin typeface="+mj-lt"/>
                <a:ea typeface="SimSun" panose="02010600030101010101" pitchFamily="2" charset="-122"/>
                <a:cs typeface="+mj-cs"/>
              </a:defRPr>
            </a:lvl1pPr>
          </a:lstStyle>
          <a:p>
            <a:pPr marL="0" marR="0" lvl="0" indent="0" algn="l" defTabSz="1219170" rtl="0" eaLnBrk="1" fontAlgn="auto" latinLnBrk="0" hangingPunct="1">
              <a:lnSpc>
                <a:spcPts val="2700"/>
              </a:lnSpc>
              <a:spcBef>
                <a:spcPct val="0"/>
              </a:spcBef>
              <a:spcAft>
                <a:spcPts val="0"/>
              </a:spcAft>
              <a:buClrTx/>
              <a:buSzTx/>
              <a:buFontTx/>
              <a:buNone/>
              <a:tabLst>
                <a:tab pos="4043363" algn="l"/>
              </a:tabLst>
              <a:defRPr/>
            </a:pPr>
            <a:r>
              <a:rPr kumimoji="0" lang="en-GB" sz="2500" b="1" i="0" u="none" strike="noStrike" kern="1200" cap="none" spc="0" normalizeH="0" baseline="0" noProof="0" dirty="0">
                <a:ln>
                  <a:noFill/>
                </a:ln>
                <a:solidFill>
                  <a:schemeClr val="accent1"/>
                </a:solidFill>
                <a:effectLst/>
                <a:uLnTx/>
                <a:uFillTx/>
                <a:latin typeface="Tw Cen MT" panose="020B0602020104020603" pitchFamily="34" charset="0"/>
                <a:ea typeface="SimSun" panose="02010600030101010101" pitchFamily="2" charset="-122"/>
                <a:cs typeface="+mj-cs"/>
                <a:sym typeface="Nunito"/>
              </a:rPr>
              <a:t>BUT OTHER PEOPLE CAN UNDERESTIMATE THE PAIN AND LOW ENERGY FACED BY PEOPLE WITH LTHCs</a:t>
            </a:r>
            <a:endParaRPr kumimoji="0" lang="en-US" sz="1600" b="1" i="0" u="none" strike="noStrike" kern="1200" cap="none" spc="0" normalizeH="0" baseline="0" noProof="0" dirty="0">
              <a:ln>
                <a:noFill/>
              </a:ln>
              <a:solidFill>
                <a:schemeClr val="accent1"/>
              </a:solidFill>
              <a:effectLst/>
              <a:uLnTx/>
              <a:uFillTx/>
              <a:latin typeface="+mj-lt"/>
              <a:ea typeface="SimSun" panose="02010600030101010101" pitchFamily="2" charset="-122"/>
              <a:cs typeface="+mj-cs"/>
            </a:endParaRPr>
          </a:p>
        </p:txBody>
      </p:sp>
      <p:sp>
        <p:nvSpPr>
          <p:cNvPr id="62" name="Text Placeholder 19">
            <a:extLst>
              <a:ext uri="{FF2B5EF4-FFF2-40B4-BE49-F238E27FC236}">
                <a16:creationId xmlns:a16="http://schemas.microsoft.com/office/drawing/2014/main" id="{6312F0E7-8BA1-CD2D-939C-A29D9D23CFE6}"/>
              </a:ext>
            </a:extLst>
          </p:cNvPr>
          <p:cNvSpPr txBox="1">
            <a:spLocks/>
          </p:cNvSpPr>
          <p:nvPr/>
        </p:nvSpPr>
        <p:spPr>
          <a:xfrm>
            <a:off x="905874" y="1429488"/>
            <a:ext cx="10499876" cy="461665"/>
          </a:xfrm>
          <a:prstGeom prst="rect">
            <a:avLst/>
          </a:prstGeom>
        </p:spPr>
        <p:txBody>
          <a:bodyPr wrap="square" lIns="0" tIns="0" rIns="0" bIns="0">
            <a:spAutoFit/>
          </a:bodyPr>
          <a:lstStyle>
            <a:lvl1pPr marL="0" indent="0" algn="l" defTabSz="914400" rtl="0" eaLnBrk="1" latinLnBrk="0" hangingPunct="1">
              <a:lnSpc>
                <a:spcPct val="100000"/>
              </a:lnSpc>
              <a:spcBef>
                <a:spcPts val="1000"/>
              </a:spcBef>
              <a:buFont typeface="Arial" panose="020B0604020202020204" pitchFamily="34" charset="0"/>
              <a:buNone/>
              <a:defRPr sz="1800" kern="1200">
                <a:solidFill>
                  <a:srgbClr val="4543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1219170">
              <a:lnSpc>
                <a:spcPts val="1800"/>
              </a:lnSpc>
              <a:defRPr/>
            </a:pPr>
            <a:r>
              <a:rPr lang="en-GB" sz="1600" dirty="0">
                <a:solidFill>
                  <a:schemeClr val="accent1"/>
                </a:solidFill>
                <a:latin typeface="Tw Cen MT" panose="020B0602020104020603" pitchFamily="34" charset="0"/>
                <a:sym typeface="Nunito"/>
              </a:rPr>
              <a:t>Those in a position to support people with LTHCs to be active don’t always appreciate their physical </a:t>
            </a:r>
            <a:br>
              <a:rPr lang="en-GB" sz="1600" dirty="0">
                <a:solidFill>
                  <a:schemeClr val="accent1"/>
                </a:solidFill>
                <a:latin typeface="Tw Cen MT" panose="020B0602020104020603" pitchFamily="34" charset="0"/>
                <a:sym typeface="Nunito"/>
              </a:rPr>
            </a:br>
            <a:r>
              <a:rPr lang="en-GB" sz="1600" dirty="0">
                <a:solidFill>
                  <a:schemeClr val="accent1"/>
                </a:solidFill>
                <a:latin typeface="Tw Cen MT" panose="020B0602020104020603" pitchFamily="34" charset="0"/>
                <a:sym typeface="Nunito"/>
              </a:rPr>
              <a:t>constraints: factors such as pain are often assumed to be secondary to others such as mindset and cost.</a:t>
            </a:r>
          </a:p>
        </p:txBody>
      </p:sp>
      <p:sp>
        <p:nvSpPr>
          <p:cNvPr id="4" name="Google Shape;83;p17">
            <a:extLst>
              <a:ext uri="{FF2B5EF4-FFF2-40B4-BE49-F238E27FC236}">
                <a16:creationId xmlns:a16="http://schemas.microsoft.com/office/drawing/2014/main" id="{30AD5BF6-E128-9EA4-1242-5BE0B46AE47E}"/>
              </a:ext>
            </a:extLst>
          </p:cNvPr>
          <p:cNvSpPr txBox="1"/>
          <p:nvPr/>
        </p:nvSpPr>
        <p:spPr>
          <a:xfrm>
            <a:off x="905209" y="2269507"/>
            <a:ext cx="3452480" cy="1286845"/>
          </a:xfrm>
          <a:prstGeom prst="rect">
            <a:avLst/>
          </a:prstGeom>
          <a:solidFill>
            <a:srgbClr val="4F2483"/>
          </a:solidFill>
          <a:ln>
            <a:noFill/>
          </a:ln>
        </p:spPr>
        <p:txBody>
          <a:bodyPr spcFirstLastPara="1" wrap="square" lIns="180000" tIns="180000" rIns="180000" bIns="180000" anchor="t" anchorCtr="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chemeClr val="bg1"/>
                </a:solidFill>
                <a:effectLst/>
                <a:uLnTx/>
                <a:uFillTx/>
                <a:latin typeface="Tw Cen MT" panose="020B0602020104020603"/>
                <a:ea typeface="+mn-ea"/>
                <a:cs typeface="+mn-cs"/>
                <a:sym typeface="Nunito"/>
              </a:rPr>
              <a:t>What people with LTHCs </a:t>
            </a:r>
            <a:br>
              <a:rPr kumimoji="0" lang="en-GB" sz="2000" b="1" i="0" u="none" strike="noStrike" kern="1200" cap="none" spc="0" normalizeH="0" baseline="0" noProof="0" dirty="0">
                <a:ln>
                  <a:noFill/>
                </a:ln>
                <a:solidFill>
                  <a:schemeClr val="bg1"/>
                </a:solidFill>
                <a:effectLst/>
                <a:uLnTx/>
                <a:uFillTx/>
                <a:latin typeface="Tw Cen MT" panose="020B0602020104020603"/>
                <a:ea typeface="+mn-ea"/>
                <a:cs typeface="+mn-cs"/>
                <a:sym typeface="Nunito"/>
              </a:rPr>
            </a:br>
            <a:r>
              <a:rPr kumimoji="0" lang="en-GB" sz="2000" b="1" i="0" u="sng" strike="noStrike" kern="1200" cap="none" spc="0" normalizeH="0" baseline="0" noProof="0" dirty="0">
                <a:ln>
                  <a:noFill/>
                </a:ln>
                <a:solidFill>
                  <a:schemeClr val="bg1"/>
                </a:solidFill>
                <a:effectLst/>
                <a:uLnTx/>
                <a:uFillTx/>
                <a:latin typeface="Tw Cen MT" panose="020B0602020104020603"/>
                <a:ea typeface="+mn-ea"/>
                <a:cs typeface="+mn-cs"/>
                <a:sym typeface="Nunito"/>
              </a:rPr>
              <a:t>say</a:t>
            </a:r>
            <a:r>
              <a:rPr kumimoji="0" lang="en-GB" sz="2000" b="1" i="0" u="none" strike="noStrike" kern="1200" cap="none" spc="0" normalizeH="0" baseline="0" noProof="0" dirty="0">
                <a:ln>
                  <a:noFill/>
                </a:ln>
                <a:solidFill>
                  <a:schemeClr val="bg1"/>
                </a:solidFill>
                <a:effectLst/>
                <a:uLnTx/>
                <a:uFillTx/>
                <a:latin typeface="Tw Cen MT" panose="020B0602020104020603"/>
                <a:ea typeface="+mn-ea"/>
                <a:cs typeface="+mn-cs"/>
                <a:sym typeface="Nunito"/>
              </a:rPr>
              <a:t> are their top barriers </a:t>
            </a:r>
            <a:br>
              <a:rPr kumimoji="0" lang="en-GB" sz="2000" b="1" i="0" u="none" strike="noStrike" kern="1200" cap="none" spc="0" normalizeH="0" baseline="0" noProof="0" dirty="0">
                <a:ln>
                  <a:noFill/>
                </a:ln>
                <a:solidFill>
                  <a:schemeClr val="bg1"/>
                </a:solidFill>
                <a:effectLst/>
                <a:uLnTx/>
                <a:uFillTx/>
                <a:latin typeface="Tw Cen MT" panose="020B0602020104020603"/>
                <a:ea typeface="+mn-ea"/>
                <a:cs typeface="+mn-cs"/>
                <a:sym typeface="Nunito"/>
              </a:rPr>
            </a:br>
            <a:r>
              <a:rPr kumimoji="0" lang="en-GB" sz="2000" b="1" i="0" u="none" strike="noStrike" kern="1200" cap="none" spc="0" normalizeH="0" baseline="0" noProof="0" dirty="0">
                <a:ln>
                  <a:noFill/>
                </a:ln>
                <a:solidFill>
                  <a:schemeClr val="bg1"/>
                </a:solidFill>
                <a:effectLst/>
                <a:uLnTx/>
                <a:uFillTx/>
                <a:latin typeface="Tw Cen MT" panose="020B0602020104020603"/>
                <a:ea typeface="+mn-ea"/>
                <a:cs typeface="+mn-cs"/>
                <a:sym typeface="Nunito"/>
              </a:rPr>
              <a:t>to physical activity:</a:t>
            </a:r>
            <a:endParaRPr kumimoji="0" lang="en-US" sz="2000" b="1" i="0" u="none" strike="noStrike" kern="1200" cap="none" spc="0" normalizeH="0" baseline="0" noProof="0" dirty="0">
              <a:ln>
                <a:noFill/>
              </a:ln>
              <a:solidFill>
                <a:schemeClr val="bg1"/>
              </a:solidFill>
              <a:effectLst/>
              <a:uLnTx/>
              <a:uFillTx/>
              <a:latin typeface="Tw Cen MT" panose="020B0602020104020603"/>
              <a:ea typeface="+mn-ea"/>
              <a:cs typeface="+mn-cs"/>
            </a:endParaRPr>
          </a:p>
        </p:txBody>
      </p:sp>
      <p:sp>
        <p:nvSpPr>
          <p:cNvPr id="9" name="Oval 8">
            <a:extLst>
              <a:ext uri="{FF2B5EF4-FFF2-40B4-BE49-F238E27FC236}">
                <a16:creationId xmlns:a16="http://schemas.microsoft.com/office/drawing/2014/main" id="{E3CD1DC5-286F-DFE5-6070-51B783A09319}"/>
              </a:ext>
            </a:extLst>
          </p:cNvPr>
          <p:cNvSpPr>
            <a:spLocks noChangeAspect="1"/>
          </p:cNvSpPr>
          <p:nvPr/>
        </p:nvSpPr>
        <p:spPr>
          <a:xfrm>
            <a:off x="771962" y="3705846"/>
            <a:ext cx="670038" cy="670038"/>
          </a:xfrm>
          <a:prstGeom prst="ellipse">
            <a:avLst/>
          </a:prstGeom>
          <a:solidFill>
            <a:srgbClr val="4F2483"/>
          </a:solidFill>
          <a:ln w="22225">
            <a:solidFill>
              <a:schemeClr val="bg1"/>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b="1" i="0" u="none" strike="noStrike" kern="1200" cap="none" spc="0" normalizeH="0" baseline="0" noProof="0" dirty="0">
                <a:ln>
                  <a:noFill/>
                </a:ln>
                <a:solidFill>
                  <a:srgbClr val="FFFFFF"/>
                </a:solidFill>
                <a:effectLst/>
                <a:uLnTx/>
                <a:uFillTx/>
                <a:latin typeface="Tw Cen MT" panose="020B0602020104020603"/>
                <a:ea typeface="+mn-ea"/>
                <a:cs typeface="+mn-cs"/>
              </a:rPr>
              <a:t>1</a:t>
            </a:r>
            <a:r>
              <a:rPr kumimoji="0" lang="en-GB" b="1" i="0" u="none" strike="noStrike" kern="1200" cap="none" spc="0" normalizeH="0" baseline="30000" noProof="0" dirty="0">
                <a:ln>
                  <a:noFill/>
                </a:ln>
                <a:solidFill>
                  <a:srgbClr val="FFFFFF"/>
                </a:solidFill>
                <a:effectLst/>
                <a:uLnTx/>
                <a:uFillTx/>
                <a:latin typeface="Tw Cen MT" panose="020B0602020104020603"/>
                <a:ea typeface="+mn-ea"/>
                <a:cs typeface="+mn-cs"/>
              </a:rPr>
              <a:t>st</a:t>
            </a:r>
          </a:p>
        </p:txBody>
      </p:sp>
      <p:sp>
        <p:nvSpPr>
          <p:cNvPr id="6" name="Google Shape;407;p49">
            <a:extLst>
              <a:ext uri="{FF2B5EF4-FFF2-40B4-BE49-F238E27FC236}">
                <a16:creationId xmlns:a16="http://schemas.microsoft.com/office/drawing/2014/main" id="{2D2E9B02-6D5D-6F36-8A0D-60C6E51BEAAB}"/>
              </a:ext>
            </a:extLst>
          </p:cNvPr>
          <p:cNvSpPr txBox="1">
            <a:spLocks/>
          </p:cNvSpPr>
          <p:nvPr/>
        </p:nvSpPr>
        <p:spPr>
          <a:xfrm>
            <a:off x="1633343" y="3723764"/>
            <a:ext cx="2768668" cy="640515"/>
          </a:xfrm>
          <a:prstGeom prst="rect">
            <a:avLst/>
          </a:prstGeom>
          <a:solidFill>
            <a:schemeClr val="bg2"/>
          </a:solidFill>
          <a:ln>
            <a:noFill/>
          </a:ln>
        </p:spPr>
        <p:txBody>
          <a:bodyPr spcFirstLastPara="1" wrap="square" lIns="180000" tIns="180000" rIns="180000" bIns="18000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FFEB6B"/>
              </a:buClr>
              <a:buSzPts val="2800"/>
              <a:buFont typeface="Arial"/>
              <a:buNone/>
              <a:tabLst/>
              <a:defRPr/>
            </a:pPr>
            <a:r>
              <a:rPr kumimoji="0" lang="en-GB" sz="1800" b="1" i="0" u="none" strike="noStrike" kern="1200" cap="none" spc="0" normalizeH="0" baseline="0" noProof="0">
                <a:ln>
                  <a:noFill/>
                </a:ln>
                <a:solidFill>
                  <a:srgbClr val="4F2483"/>
                </a:solidFill>
                <a:effectLst/>
                <a:uLnTx/>
                <a:uFillTx/>
                <a:latin typeface="Tw Cen MT" panose="020B0602020104020603"/>
                <a:cs typeface="Arial"/>
                <a:sym typeface="Nunito"/>
              </a:rPr>
              <a:t>Pain (21%)</a:t>
            </a:r>
            <a:endParaRPr kumimoji="0" lang="en-US" sz="1800" b="0" i="0" u="none" strike="noStrike" kern="1200" cap="none" spc="0" normalizeH="0" baseline="0" noProof="0">
              <a:ln>
                <a:noFill/>
              </a:ln>
              <a:solidFill>
                <a:srgbClr val="4F2483"/>
              </a:solidFill>
              <a:effectLst/>
              <a:uLnTx/>
              <a:uFillTx/>
              <a:latin typeface="Tw Cen MT" panose="020B0602020104020603"/>
              <a:cs typeface="Arial"/>
              <a:sym typeface="Arial"/>
            </a:endParaRPr>
          </a:p>
        </p:txBody>
      </p:sp>
      <p:sp>
        <p:nvSpPr>
          <p:cNvPr id="17" name="Oval 16">
            <a:extLst>
              <a:ext uri="{FF2B5EF4-FFF2-40B4-BE49-F238E27FC236}">
                <a16:creationId xmlns:a16="http://schemas.microsoft.com/office/drawing/2014/main" id="{09737023-15BE-20A4-AECC-00B20BB106DA}"/>
              </a:ext>
            </a:extLst>
          </p:cNvPr>
          <p:cNvSpPr>
            <a:spLocks noChangeAspect="1"/>
          </p:cNvSpPr>
          <p:nvPr/>
        </p:nvSpPr>
        <p:spPr>
          <a:xfrm>
            <a:off x="771962" y="4436555"/>
            <a:ext cx="670038" cy="670038"/>
          </a:xfrm>
          <a:prstGeom prst="ellipse">
            <a:avLst/>
          </a:prstGeom>
          <a:solidFill>
            <a:srgbClr val="4F2483"/>
          </a:solidFill>
          <a:ln w="22225">
            <a:solidFill>
              <a:schemeClr val="bg1"/>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b="1" i="0" u="none" strike="noStrike" kern="1200" cap="none" spc="0" normalizeH="0" baseline="0" noProof="0">
                <a:ln>
                  <a:noFill/>
                </a:ln>
                <a:solidFill>
                  <a:srgbClr val="FFFFFF"/>
                </a:solidFill>
                <a:effectLst/>
                <a:uLnTx/>
                <a:uFillTx/>
                <a:latin typeface="Tw Cen MT" panose="020B0602020104020603"/>
                <a:ea typeface="+mn-ea"/>
                <a:cs typeface="+mn-cs"/>
              </a:rPr>
              <a:t>2</a:t>
            </a:r>
            <a:r>
              <a:rPr kumimoji="0" lang="en-GB" b="1" i="0" u="none" strike="noStrike" kern="1200" cap="none" spc="0" normalizeH="0" baseline="30000" noProof="0">
                <a:ln>
                  <a:noFill/>
                </a:ln>
                <a:solidFill>
                  <a:srgbClr val="FFFFFF"/>
                </a:solidFill>
                <a:effectLst/>
                <a:uLnTx/>
                <a:uFillTx/>
                <a:latin typeface="Tw Cen MT" panose="020B0602020104020603"/>
                <a:ea typeface="+mn-ea"/>
                <a:cs typeface="+mn-cs"/>
              </a:rPr>
              <a:t>nd</a:t>
            </a:r>
          </a:p>
        </p:txBody>
      </p:sp>
      <p:sp>
        <p:nvSpPr>
          <p:cNvPr id="10" name="Google Shape;407;p49">
            <a:extLst>
              <a:ext uri="{FF2B5EF4-FFF2-40B4-BE49-F238E27FC236}">
                <a16:creationId xmlns:a16="http://schemas.microsoft.com/office/drawing/2014/main" id="{96176B37-7CE2-505B-1137-F17451EB0AD5}"/>
              </a:ext>
            </a:extLst>
          </p:cNvPr>
          <p:cNvSpPr txBox="1">
            <a:spLocks/>
          </p:cNvSpPr>
          <p:nvPr/>
        </p:nvSpPr>
        <p:spPr>
          <a:xfrm>
            <a:off x="1633343" y="4499679"/>
            <a:ext cx="2768668" cy="640515"/>
          </a:xfrm>
          <a:prstGeom prst="rect">
            <a:avLst/>
          </a:prstGeom>
          <a:solidFill>
            <a:schemeClr val="bg2"/>
          </a:solidFill>
          <a:ln>
            <a:noFill/>
          </a:ln>
        </p:spPr>
        <p:txBody>
          <a:bodyPr spcFirstLastPara="1" wrap="square" lIns="180000" tIns="180000" rIns="180000" bIns="18000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FFEB6B"/>
              </a:buClr>
              <a:buSzPts val="2800"/>
              <a:buFont typeface="Arial"/>
              <a:buNone/>
              <a:tabLst/>
              <a:defRPr/>
            </a:pPr>
            <a:r>
              <a:rPr kumimoji="0" lang="en-GB" sz="1800" b="1" i="0" u="none" strike="noStrike" kern="1200" cap="none" spc="0" normalizeH="0" baseline="0" noProof="0" dirty="0">
                <a:ln>
                  <a:noFill/>
                </a:ln>
                <a:solidFill>
                  <a:srgbClr val="4F2483"/>
                </a:solidFill>
                <a:effectLst/>
                <a:uLnTx/>
                <a:uFillTx/>
                <a:latin typeface="Tw Cen MT" panose="020B0602020104020603"/>
                <a:cs typeface="Arial"/>
                <a:sym typeface="Nunito"/>
              </a:rPr>
              <a:t>Lack of energy </a:t>
            </a:r>
            <a:r>
              <a:rPr kumimoji="0" lang="en-GB" sz="1800" b="1" i="0" u="none" strike="noStrike" kern="1200" cap="none" spc="0" normalizeH="0" baseline="0" noProof="0" dirty="0">
                <a:ln>
                  <a:noFill/>
                </a:ln>
                <a:solidFill>
                  <a:schemeClr val="accent1"/>
                </a:solidFill>
                <a:effectLst/>
                <a:uLnTx/>
                <a:uFillTx/>
                <a:latin typeface="Tw Cen MT" panose="020B0602020104020603"/>
                <a:cs typeface="Arial"/>
                <a:sym typeface="Nunito"/>
              </a:rPr>
              <a:t>(19%)</a:t>
            </a:r>
            <a:endParaRPr kumimoji="0" lang="en-US" sz="1800" b="0" i="0" u="none" strike="noStrike" kern="1200" cap="none" spc="0" normalizeH="0" baseline="0" noProof="0" dirty="0">
              <a:ln>
                <a:noFill/>
              </a:ln>
              <a:solidFill>
                <a:schemeClr val="accent1"/>
              </a:solidFill>
              <a:effectLst/>
              <a:uLnTx/>
              <a:uFillTx/>
              <a:latin typeface="Tw Cen MT" panose="020B0602020104020603"/>
              <a:cs typeface="Arial"/>
              <a:sym typeface="Arial"/>
            </a:endParaRPr>
          </a:p>
        </p:txBody>
      </p:sp>
      <p:sp>
        <p:nvSpPr>
          <p:cNvPr id="5" name="Google Shape;83;p17">
            <a:extLst>
              <a:ext uri="{FF2B5EF4-FFF2-40B4-BE49-F238E27FC236}">
                <a16:creationId xmlns:a16="http://schemas.microsoft.com/office/drawing/2014/main" id="{6FB9517F-4DCF-F2F0-4D5A-E6539A54C0C9}"/>
              </a:ext>
            </a:extLst>
          </p:cNvPr>
          <p:cNvSpPr txBox="1"/>
          <p:nvPr/>
        </p:nvSpPr>
        <p:spPr>
          <a:xfrm>
            <a:off x="5028663" y="2267436"/>
            <a:ext cx="6599120" cy="553957"/>
          </a:xfrm>
          <a:prstGeom prst="rect">
            <a:avLst/>
          </a:prstGeom>
          <a:solidFill>
            <a:srgbClr val="4F2483"/>
          </a:solidFill>
          <a:ln>
            <a:noFill/>
          </a:ln>
        </p:spPr>
        <p:txBody>
          <a:bodyPr spcFirstLastPara="1" wrap="square" lIns="121900" tIns="121900" rIns="121900" bIns="121900" anchor="t" anchorCtr="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a:ln>
                  <a:noFill/>
                </a:ln>
                <a:solidFill>
                  <a:schemeClr val="bg1"/>
                </a:solidFill>
                <a:effectLst/>
                <a:uLnTx/>
                <a:uFillTx/>
                <a:latin typeface="Tw Cen MT" panose="020B0602020104020603"/>
                <a:ea typeface="+mn-ea"/>
                <a:cs typeface="+mn-cs"/>
                <a:sym typeface="Nunito"/>
              </a:rPr>
              <a:t>What others </a:t>
            </a:r>
            <a:r>
              <a:rPr kumimoji="0" lang="en-GB" sz="2000" b="1" i="0" u="sng" strike="noStrike" kern="1200" cap="none" spc="0" normalizeH="0" baseline="0" noProof="0">
                <a:ln>
                  <a:noFill/>
                </a:ln>
                <a:solidFill>
                  <a:schemeClr val="bg1"/>
                </a:solidFill>
                <a:effectLst/>
                <a:uLnTx/>
                <a:uFillTx/>
                <a:latin typeface="Tw Cen MT" panose="020B0602020104020603"/>
                <a:ea typeface="+mn-ea"/>
                <a:cs typeface="+mn-cs"/>
                <a:sym typeface="Nunito"/>
              </a:rPr>
              <a:t>think</a:t>
            </a:r>
            <a:r>
              <a:rPr kumimoji="0" lang="en-GB" sz="2000" b="1" i="0" u="none" strike="noStrike" kern="1200" cap="none" spc="0" normalizeH="0" baseline="0" noProof="0">
                <a:ln>
                  <a:noFill/>
                </a:ln>
                <a:solidFill>
                  <a:schemeClr val="bg1"/>
                </a:solidFill>
                <a:effectLst/>
                <a:uLnTx/>
                <a:uFillTx/>
                <a:latin typeface="Tw Cen MT" panose="020B0602020104020603"/>
                <a:ea typeface="+mn-ea"/>
                <a:cs typeface="+mn-cs"/>
                <a:sym typeface="Nunito"/>
              </a:rPr>
              <a:t> are the top barriers for them:</a:t>
            </a:r>
            <a:endParaRPr kumimoji="0" lang="en-US" sz="2000" b="1" i="0" u="none" strike="noStrike" kern="1200" cap="none" spc="0" normalizeH="0" baseline="0" noProof="0">
              <a:ln>
                <a:noFill/>
              </a:ln>
              <a:solidFill>
                <a:schemeClr val="bg1"/>
              </a:solidFill>
              <a:effectLst/>
              <a:uLnTx/>
              <a:uFillTx/>
              <a:latin typeface="Tw Cen MT" panose="020B0602020104020603"/>
              <a:ea typeface="+mn-ea"/>
              <a:cs typeface="+mn-cs"/>
            </a:endParaRPr>
          </a:p>
        </p:txBody>
      </p:sp>
      <p:sp>
        <p:nvSpPr>
          <p:cNvPr id="12" name="Google Shape;407;p49">
            <a:extLst>
              <a:ext uri="{FF2B5EF4-FFF2-40B4-BE49-F238E27FC236}">
                <a16:creationId xmlns:a16="http://schemas.microsoft.com/office/drawing/2014/main" id="{D0F3E62A-2A0D-6AFC-5774-86D836F98B59}"/>
              </a:ext>
            </a:extLst>
          </p:cNvPr>
          <p:cNvSpPr txBox="1">
            <a:spLocks/>
          </p:cNvSpPr>
          <p:nvPr/>
        </p:nvSpPr>
        <p:spPr>
          <a:xfrm>
            <a:off x="5054972" y="2930911"/>
            <a:ext cx="1867782" cy="512961"/>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marL="0" marR="0" lvl="0" indent="0" algn="l" defTabSz="914400" rtl="0" eaLnBrk="1" fontAlgn="auto" latinLnBrk="0" hangingPunct="1">
              <a:lnSpc>
                <a:spcPts val="2000"/>
              </a:lnSpc>
              <a:spcBef>
                <a:spcPts val="0"/>
              </a:spcBef>
              <a:spcAft>
                <a:spcPts val="0"/>
              </a:spcAft>
              <a:buClr>
                <a:srgbClr val="FFEB6B"/>
              </a:buClr>
              <a:buSzPts val="2800"/>
              <a:buFont typeface="Arial"/>
              <a:buNone/>
              <a:tabLst/>
              <a:defRPr/>
            </a:pPr>
            <a:r>
              <a:rPr kumimoji="0" lang="en-GB" sz="1800" b="1" i="0" u="none" strike="noStrike" kern="1200" cap="none" spc="0" normalizeH="0" baseline="0" noProof="0" dirty="0">
                <a:ln>
                  <a:noFill/>
                </a:ln>
                <a:solidFill>
                  <a:schemeClr val="accent1"/>
                </a:solidFill>
                <a:effectLst/>
                <a:uLnTx/>
                <a:uFillTx/>
                <a:latin typeface="Tw Cen MT" panose="020B0602020104020603"/>
                <a:cs typeface="Arial"/>
                <a:sym typeface="Nunito"/>
              </a:rPr>
              <a:t>Family / friends / carers</a:t>
            </a:r>
            <a:endParaRPr kumimoji="0" lang="en-US" sz="3600" b="0" i="0" u="none" strike="noStrike" kern="1200" cap="none" spc="0" normalizeH="0" baseline="0" noProof="0" dirty="0">
              <a:ln>
                <a:noFill/>
              </a:ln>
              <a:solidFill>
                <a:schemeClr val="accent1"/>
              </a:solidFill>
              <a:effectLst/>
              <a:uLnTx/>
              <a:uFillTx/>
              <a:latin typeface="Tw Cen MT" panose="020B0602020104020603"/>
              <a:cs typeface="Arial"/>
              <a:sym typeface="Arial"/>
            </a:endParaRPr>
          </a:p>
        </p:txBody>
      </p:sp>
      <p:sp>
        <p:nvSpPr>
          <p:cNvPr id="15" name="Google Shape;407;p49">
            <a:extLst>
              <a:ext uri="{FF2B5EF4-FFF2-40B4-BE49-F238E27FC236}">
                <a16:creationId xmlns:a16="http://schemas.microsoft.com/office/drawing/2014/main" id="{B79ABD30-5D12-D3F8-5820-EC3615082AC0}"/>
              </a:ext>
            </a:extLst>
          </p:cNvPr>
          <p:cNvSpPr txBox="1">
            <a:spLocks/>
          </p:cNvSpPr>
          <p:nvPr/>
        </p:nvSpPr>
        <p:spPr>
          <a:xfrm>
            <a:off x="5025964" y="3593619"/>
            <a:ext cx="2011353" cy="844810"/>
          </a:xfrm>
          <a:prstGeom prst="rect">
            <a:avLst/>
          </a:prstGeom>
          <a:solidFill>
            <a:schemeClr val="bg2"/>
          </a:solidFill>
          <a:ln>
            <a:noFill/>
          </a:ln>
        </p:spPr>
        <p:txBody>
          <a:bodyPr spcFirstLastPara="1" wrap="square" lIns="144000" tIns="144000" rIns="144000" bIns="14400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FFEB6B"/>
              </a:buClr>
              <a:buSzPts val="2800"/>
              <a:buFont typeface="Arial"/>
              <a:buNone/>
              <a:tabLst/>
              <a:defRPr/>
            </a:pPr>
            <a:r>
              <a:rPr kumimoji="0" lang="en-GB" sz="1800" b="1" i="0" u="none" strike="noStrike" kern="1200" cap="none" spc="0" normalizeH="0" baseline="0" noProof="0" dirty="0">
                <a:ln>
                  <a:noFill/>
                </a:ln>
                <a:solidFill>
                  <a:srgbClr val="4F2483"/>
                </a:solidFill>
                <a:effectLst/>
                <a:uLnTx/>
                <a:uFillTx/>
                <a:latin typeface="Tw Cen MT" panose="020B0602020104020603"/>
                <a:cs typeface="Arial"/>
                <a:sym typeface="Nunito"/>
              </a:rPr>
              <a:t>Motivation / </a:t>
            </a:r>
            <a:br>
              <a:rPr kumimoji="0" lang="en-GB" sz="1800" b="1" i="0" u="none" strike="noStrike" kern="1200" cap="none" spc="0" normalizeH="0" baseline="0" noProof="0" dirty="0">
                <a:ln>
                  <a:noFill/>
                </a:ln>
                <a:solidFill>
                  <a:srgbClr val="4F2483"/>
                </a:solidFill>
                <a:effectLst/>
                <a:uLnTx/>
                <a:uFillTx/>
                <a:latin typeface="Tw Cen MT" panose="020B0602020104020603"/>
                <a:cs typeface="Arial"/>
                <a:sym typeface="Nunito"/>
              </a:rPr>
            </a:br>
            <a:r>
              <a:rPr kumimoji="0" lang="en-GB" sz="1800" b="1" i="0" u="none" strike="noStrike" kern="1200" cap="none" spc="0" normalizeH="0" baseline="0" noProof="0" dirty="0">
                <a:ln>
                  <a:noFill/>
                </a:ln>
                <a:solidFill>
                  <a:srgbClr val="4F2483"/>
                </a:solidFill>
                <a:effectLst/>
                <a:uLnTx/>
                <a:uFillTx/>
                <a:latin typeface="Tw Cen MT" panose="020B0602020104020603"/>
                <a:cs typeface="Arial"/>
                <a:sym typeface="Nunito"/>
              </a:rPr>
              <a:t>mindset </a:t>
            </a:r>
            <a:r>
              <a:rPr kumimoji="0" lang="en-GB" sz="1800" b="1" i="0" u="none" strike="noStrike" kern="1200" cap="none" spc="0" normalizeH="0" baseline="0" noProof="0" dirty="0">
                <a:ln>
                  <a:noFill/>
                </a:ln>
                <a:solidFill>
                  <a:srgbClr val="464240"/>
                </a:solidFill>
                <a:effectLst/>
                <a:uLnTx/>
                <a:uFillTx/>
                <a:latin typeface="Tw Cen MT" panose="020B0602020104020603"/>
                <a:cs typeface="Arial"/>
                <a:sym typeface="Nunito"/>
              </a:rPr>
              <a:t>(23%)</a:t>
            </a:r>
            <a:endParaRPr kumimoji="0" lang="en-US" sz="1800" b="0" i="0" u="none" strike="noStrike" kern="1200" cap="none" spc="0" normalizeH="0" baseline="0" noProof="0" dirty="0">
              <a:ln>
                <a:noFill/>
              </a:ln>
              <a:solidFill>
                <a:srgbClr val="464240"/>
              </a:solidFill>
              <a:effectLst/>
              <a:uLnTx/>
              <a:uFillTx/>
              <a:latin typeface="Tw Cen MT" panose="020B0602020104020603"/>
              <a:cs typeface="Arial"/>
              <a:sym typeface="Arial"/>
            </a:endParaRPr>
          </a:p>
        </p:txBody>
      </p:sp>
      <p:sp>
        <p:nvSpPr>
          <p:cNvPr id="16" name="Google Shape;407;p49">
            <a:extLst>
              <a:ext uri="{FF2B5EF4-FFF2-40B4-BE49-F238E27FC236}">
                <a16:creationId xmlns:a16="http://schemas.microsoft.com/office/drawing/2014/main" id="{9E28A794-50F2-DCC9-44C3-249F78188357}"/>
              </a:ext>
            </a:extLst>
          </p:cNvPr>
          <p:cNvSpPr txBox="1">
            <a:spLocks/>
          </p:cNvSpPr>
          <p:nvPr/>
        </p:nvSpPr>
        <p:spPr>
          <a:xfrm>
            <a:off x="5025964" y="4572378"/>
            <a:ext cx="1992897" cy="937143"/>
          </a:xfrm>
          <a:prstGeom prst="rect">
            <a:avLst/>
          </a:prstGeom>
          <a:solidFill>
            <a:schemeClr val="bg2"/>
          </a:solidFill>
          <a:ln>
            <a:noFill/>
          </a:ln>
        </p:spPr>
        <p:txBody>
          <a:bodyPr spcFirstLastPara="1" wrap="square" lIns="144000" tIns="144000" rIns="144000" bIns="1440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FFEB6B"/>
              </a:buClr>
              <a:buSzPts val="2800"/>
              <a:buFont typeface="Arial"/>
              <a:buNone/>
              <a:tabLst/>
              <a:defRPr/>
            </a:pPr>
            <a:r>
              <a:rPr kumimoji="0" lang="en-GB" sz="1800" b="1" i="0" u="none" strike="noStrike" kern="1200" cap="none" spc="0" normalizeH="0" baseline="0" noProof="0" dirty="0">
                <a:ln>
                  <a:noFill/>
                </a:ln>
                <a:solidFill>
                  <a:srgbClr val="4F2483"/>
                </a:solidFill>
                <a:effectLst/>
                <a:uLnTx/>
                <a:uFillTx/>
                <a:latin typeface="Tw Cen MT" panose="020B0602020104020603"/>
                <a:cs typeface="Arial"/>
                <a:sym typeface="Nunito"/>
              </a:rPr>
              <a:t>Pain</a:t>
            </a:r>
            <a:r>
              <a:rPr kumimoji="0" lang="en-GB" sz="1800" b="1" i="0" u="none" strike="noStrike" kern="1200" cap="none" spc="0" normalizeH="0" baseline="0" noProof="0" dirty="0">
                <a:ln>
                  <a:noFill/>
                </a:ln>
                <a:solidFill>
                  <a:srgbClr val="464240"/>
                </a:solidFill>
                <a:effectLst/>
                <a:uLnTx/>
                <a:uFillTx/>
                <a:latin typeface="Tw Cen MT" panose="020B0602020104020603"/>
                <a:cs typeface="Arial"/>
                <a:sym typeface="Nunito"/>
              </a:rPr>
              <a:t> </a:t>
            </a:r>
            <a:br>
              <a:rPr kumimoji="0" lang="en-GB" sz="1800" b="1" i="0" u="none" strike="noStrike" kern="1200" cap="none" spc="0" normalizeH="0" baseline="0" noProof="0" dirty="0">
                <a:ln>
                  <a:noFill/>
                </a:ln>
                <a:solidFill>
                  <a:srgbClr val="464240"/>
                </a:solidFill>
                <a:effectLst/>
                <a:uLnTx/>
                <a:uFillTx/>
                <a:latin typeface="Tw Cen MT" panose="020B0602020104020603"/>
                <a:cs typeface="Arial"/>
                <a:sym typeface="Nunito"/>
              </a:rPr>
            </a:br>
            <a:r>
              <a:rPr kumimoji="0" lang="en-GB" sz="1800" b="1" i="0" u="none" strike="noStrike" kern="1200" cap="none" spc="0" normalizeH="0" baseline="0" noProof="0" dirty="0">
                <a:ln>
                  <a:noFill/>
                </a:ln>
                <a:solidFill>
                  <a:srgbClr val="464240"/>
                </a:solidFill>
                <a:effectLst/>
                <a:uLnTx/>
                <a:uFillTx/>
                <a:latin typeface="Tw Cen MT" panose="020B0602020104020603"/>
                <a:cs typeface="Arial"/>
                <a:sym typeface="Nunito"/>
              </a:rPr>
              <a:t>(19%)</a:t>
            </a:r>
            <a:endParaRPr kumimoji="0" lang="en-US" sz="1800" b="0" i="0" u="none" strike="noStrike" kern="1200" cap="none" spc="0" normalizeH="0" baseline="0" noProof="0" dirty="0">
              <a:ln>
                <a:noFill/>
              </a:ln>
              <a:solidFill>
                <a:srgbClr val="464240"/>
              </a:solidFill>
              <a:effectLst/>
              <a:uLnTx/>
              <a:uFillTx/>
              <a:latin typeface="Tw Cen MT" panose="020B0602020104020603"/>
              <a:cs typeface="Arial"/>
              <a:sym typeface="Arial"/>
            </a:endParaRPr>
          </a:p>
        </p:txBody>
      </p:sp>
      <p:sp>
        <p:nvSpPr>
          <p:cNvPr id="11" name="Google Shape;407;p49">
            <a:extLst>
              <a:ext uri="{FF2B5EF4-FFF2-40B4-BE49-F238E27FC236}">
                <a16:creationId xmlns:a16="http://schemas.microsoft.com/office/drawing/2014/main" id="{D123F926-203C-3BCB-05E2-D6ECAE4EF406}"/>
              </a:ext>
            </a:extLst>
          </p:cNvPr>
          <p:cNvSpPr txBox="1">
            <a:spLocks/>
          </p:cNvSpPr>
          <p:nvPr/>
        </p:nvSpPr>
        <p:spPr>
          <a:xfrm>
            <a:off x="7256094" y="2930911"/>
            <a:ext cx="1867783" cy="512961"/>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marL="0" marR="0" lvl="0" indent="0" algn="l" defTabSz="914400" rtl="0" eaLnBrk="1" fontAlgn="auto" latinLnBrk="0" hangingPunct="1">
              <a:lnSpc>
                <a:spcPts val="2000"/>
              </a:lnSpc>
              <a:spcBef>
                <a:spcPts val="0"/>
              </a:spcBef>
              <a:spcAft>
                <a:spcPts val="0"/>
              </a:spcAft>
              <a:buClr>
                <a:srgbClr val="FFEB6B"/>
              </a:buClr>
              <a:buSzPts val="2800"/>
              <a:buFont typeface="Arial"/>
              <a:buNone/>
              <a:tabLst/>
              <a:defRPr/>
            </a:pPr>
            <a:r>
              <a:rPr kumimoji="0" lang="en-GB" sz="1800" b="1" i="0" u="none" strike="noStrike" kern="1200" cap="none" spc="0" normalizeH="0" baseline="0" noProof="0">
                <a:ln>
                  <a:noFill/>
                </a:ln>
                <a:solidFill>
                  <a:schemeClr val="accent1"/>
                </a:solidFill>
                <a:effectLst/>
                <a:uLnTx/>
                <a:uFillTx/>
                <a:latin typeface="Tw Cen MT" panose="020B0602020104020603"/>
                <a:cs typeface="Arial"/>
                <a:sym typeface="Nunito"/>
              </a:rPr>
              <a:t>Health &amp; social </a:t>
            </a:r>
            <a:br>
              <a:rPr kumimoji="0" lang="en-GB" sz="1800" b="1" i="0" u="none" strike="noStrike" kern="1200" cap="none" spc="0" normalizeH="0" baseline="0" noProof="0">
                <a:ln>
                  <a:noFill/>
                </a:ln>
                <a:solidFill>
                  <a:schemeClr val="accent1"/>
                </a:solidFill>
                <a:effectLst/>
                <a:uLnTx/>
                <a:uFillTx/>
                <a:latin typeface="Tw Cen MT" panose="020B0602020104020603"/>
                <a:cs typeface="Arial"/>
                <a:sym typeface="Nunito"/>
              </a:rPr>
            </a:br>
            <a:r>
              <a:rPr kumimoji="0" lang="en-GB" sz="1800" b="1" i="0" u="none" strike="noStrike" kern="1200" cap="none" spc="0" normalizeH="0" baseline="0" noProof="0">
                <a:ln>
                  <a:noFill/>
                </a:ln>
                <a:solidFill>
                  <a:schemeClr val="accent1"/>
                </a:solidFill>
                <a:effectLst/>
                <a:uLnTx/>
                <a:uFillTx/>
                <a:latin typeface="Tw Cen MT" panose="020B0602020104020603"/>
                <a:cs typeface="Arial"/>
                <a:sym typeface="Nunito"/>
              </a:rPr>
              <a:t>care professionals</a:t>
            </a:r>
            <a:endParaRPr kumimoji="0" lang="en-US" sz="3600" b="0" i="0" u="none" strike="noStrike" kern="1200" cap="none" spc="0" normalizeH="0" baseline="0" noProof="0">
              <a:ln>
                <a:noFill/>
              </a:ln>
              <a:solidFill>
                <a:schemeClr val="accent1"/>
              </a:solidFill>
              <a:effectLst/>
              <a:uLnTx/>
              <a:uFillTx/>
              <a:latin typeface="Tw Cen MT" panose="020B0602020104020603"/>
              <a:cs typeface="Arial"/>
              <a:sym typeface="Arial"/>
            </a:endParaRPr>
          </a:p>
        </p:txBody>
      </p:sp>
      <p:sp>
        <p:nvSpPr>
          <p:cNvPr id="13" name="Google Shape;407;p49">
            <a:extLst>
              <a:ext uri="{FF2B5EF4-FFF2-40B4-BE49-F238E27FC236}">
                <a16:creationId xmlns:a16="http://schemas.microsoft.com/office/drawing/2014/main" id="{766843DD-F03F-8F98-4AD8-89FA71F02E92}"/>
              </a:ext>
            </a:extLst>
          </p:cNvPr>
          <p:cNvSpPr txBox="1">
            <a:spLocks/>
          </p:cNvSpPr>
          <p:nvPr/>
        </p:nvSpPr>
        <p:spPr>
          <a:xfrm>
            <a:off x="7228660" y="3593619"/>
            <a:ext cx="2011353" cy="844810"/>
          </a:xfrm>
          <a:prstGeom prst="rect">
            <a:avLst/>
          </a:prstGeom>
          <a:solidFill>
            <a:schemeClr val="bg2"/>
          </a:solidFill>
          <a:ln>
            <a:noFill/>
          </a:ln>
        </p:spPr>
        <p:txBody>
          <a:bodyPr spcFirstLastPara="1" wrap="square" lIns="144000" tIns="144000" rIns="144000" bIns="14400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FFEB6B"/>
              </a:buClr>
              <a:buSzPts val="2800"/>
              <a:buFont typeface="Arial"/>
              <a:buNone/>
              <a:tabLst/>
              <a:defRPr/>
            </a:pPr>
            <a:r>
              <a:rPr kumimoji="0" lang="en-GB" sz="1800" b="1" i="0" u="none" strike="noStrike" kern="1200" cap="none" spc="0" normalizeH="0" baseline="0" noProof="0">
                <a:ln>
                  <a:noFill/>
                </a:ln>
                <a:solidFill>
                  <a:srgbClr val="4F2483"/>
                </a:solidFill>
                <a:effectLst/>
                <a:uLnTx/>
                <a:uFillTx/>
                <a:latin typeface="Tw Cen MT" panose="020B0602020104020603"/>
                <a:cs typeface="Arial"/>
                <a:sym typeface="Nunito"/>
              </a:rPr>
              <a:t>Motivation / </a:t>
            </a:r>
            <a:br>
              <a:rPr kumimoji="0" lang="en-GB" sz="1800" b="1" i="0" u="none" strike="noStrike" kern="1200" cap="none" spc="0" normalizeH="0" baseline="0" noProof="0">
                <a:ln>
                  <a:noFill/>
                </a:ln>
                <a:solidFill>
                  <a:srgbClr val="4F2483"/>
                </a:solidFill>
                <a:effectLst/>
                <a:uLnTx/>
                <a:uFillTx/>
                <a:latin typeface="Tw Cen MT" panose="020B0602020104020603"/>
                <a:cs typeface="Arial"/>
                <a:sym typeface="Nunito"/>
              </a:rPr>
            </a:br>
            <a:r>
              <a:rPr kumimoji="0" lang="en-GB" sz="1800" b="1" i="0" u="none" strike="noStrike" kern="1200" cap="none" spc="0" normalizeH="0" baseline="0" noProof="0">
                <a:ln>
                  <a:noFill/>
                </a:ln>
                <a:solidFill>
                  <a:srgbClr val="4F2483"/>
                </a:solidFill>
                <a:effectLst/>
                <a:uLnTx/>
                <a:uFillTx/>
                <a:latin typeface="Tw Cen MT" panose="020B0602020104020603"/>
                <a:cs typeface="Arial"/>
                <a:sym typeface="Nunito"/>
              </a:rPr>
              <a:t>mindset </a:t>
            </a:r>
            <a:r>
              <a:rPr kumimoji="0" lang="en-GB" sz="1800" b="1" i="0" u="none" strike="noStrike" kern="1200" cap="none" spc="0" normalizeH="0" baseline="0" noProof="0">
                <a:ln>
                  <a:noFill/>
                </a:ln>
                <a:solidFill>
                  <a:srgbClr val="464240"/>
                </a:solidFill>
                <a:effectLst/>
                <a:uLnTx/>
                <a:uFillTx/>
                <a:latin typeface="Tw Cen MT" panose="020B0602020104020603"/>
                <a:cs typeface="Arial"/>
                <a:sym typeface="Nunito"/>
              </a:rPr>
              <a:t>(36%)</a:t>
            </a:r>
            <a:endParaRPr kumimoji="0" lang="en-US" sz="1800" b="0" i="0" u="none" strike="noStrike" kern="1200" cap="none" spc="0" normalizeH="0" baseline="0" noProof="0">
              <a:ln>
                <a:noFill/>
              </a:ln>
              <a:solidFill>
                <a:srgbClr val="464240"/>
              </a:solidFill>
              <a:effectLst/>
              <a:uLnTx/>
              <a:uFillTx/>
              <a:latin typeface="Tw Cen MT" panose="020B0602020104020603"/>
              <a:cs typeface="Arial"/>
              <a:sym typeface="Arial"/>
            </a:endParaRPr>
          </a:p>
        </p:txBody>
      </p:sp>
      <p:sp>
        <p:nvSpPr>
          <p:cNvPr id="14" name="Google Shape;407;p49">
            <a:extLst>
              <a:ext uri="{FF2B5EF4-FFF2-40B4-BE49-F238E27FC236}">
                <a16:creationId xmlns:a16="http://schemas.microsoft.com/office/drawing/2014/main" id="{463E0EAD-3938-B92B-9DC6-8F3EE0F063DC}"/>
              </a:ext>
            </a:extLst>
          </p:cNvPr>
          <p:cNvSpPr txBox="1">
            <a:spLocks/>
          </p:cNvSpPr>
          <p:nvPr/>
        </p:nvSpPr>
        <p:spPr>
          <a:xfrm>
            <a:off x="7225774" y="4572377"/>
            <a:ext cx="2011353" cy="937143"/>
          </a:xfrm>
          <a:prstGeom prst="rect">
            <a:avLst/>
          </a:prstGeom>
          <a:solidFill>
            <a:schemeClr val="bg2"/>
          </a:solidFill>
          <a:ln>
            <a:noFill/>
          </a:ln>
        </p:spPr>
        <p:txBody>
          <a:bodyPr spcFirstLastPara="1" wrap="square" lIns="144000" tIns="144000" rIns="144000" bIns="1440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FFEB6B"/>
              </a:buClr>
              <a:buSzPts val="2800"/>
              <a:buFont typeface="Arial"/>
              <a:buNone/>
              <a:tabLst/>
              <a:defRPr/>
            </a:pPr>
            <a:r>
              <a:rPr kumimoji="0" lang="en-GB" sz="1800" b="1" i="0" u="none" strike="noStrike" kern="1200" cap="none" spc="0" normalizeH="0" baseline="0" noProof="0">
                <a:ln>
                  <a:noFill/>
                </a:ln>
                <a:solidFill>
                  <a:srgbClr val="4F2483"/>
                </a:solidFill>
                <a:effectLst/>
                <a:uLnTx/>
                <a:uFillTx/>
                <a:latin typeface="Tw Cen MT" panose="020B0602020104020603"/>
                <a:cs typeface="Arial"/>
                <a:sym typeface="Nunito"/>
              </a:rPr>
              <a:t>Cost </a:t>
            </a:r>
            <a:br>
              <a:rPr kumimoji="0" lang="en-GB" sz="1800" b="1" i="0" u="none" strike="noStrike" kern="1200" cap="none" spc="0" normalizeH="0" baseline="0" noProof="0">
                <a:ln>
                  <a:noFill/>
                </a:ln>
                <a:solidFill>
                  <a:srgbClr val="464240"/>
                </a:solidFill>
                <a:effectLst/>
                <a:uLnTx/>
                <a:uFillTx/>
                <a:latin typeface="Tw Cen MT" panose="020B0602020104020603"/>
                <a:cs typeface="Arial"/>
                <a:sym typeface="Nunito"/>
              </a:rPr>
            </a:br>
            <a:r>
              <a:rPr kumimoji="0" lang="en-GB" sz="1800" b="1" i="0" u="none" strike="noStrike" kern="1200" cap="none" spc="0" normalizeH="0" baseline="0" noProof="0">
                <a:ln>
                  <a:noFill/>
                </a:ln>
                <a:solidFill>
                  <a:srgbClr val="464240"/>
                </a:solidFill>
                <a:effectLst/>
                <a:uLnTx/>
                <a:uFillTx/>
                <a:latin typeface="Tw Cen MT" panose="020B0602020104020603"/>
                <a:cs typeface="Arial"/>
                <a:sym typeface="Nunito"/>
              </a:rPr>
              <a:t>(29%)</a:t>
            </a:r>
            <a:endParaRPr kumimoji="0" lang="en-US" sz="1800" b="0" i="0" u="none" strike="noStrike" kern="1200" cap="none" spc="0" normalizeH="0" baseline="0" noProof="0">
              <a:ln>
                <a:noFill/>
              </a:ln>
              <a:solidFill>
                <a:srgbClr val="464240"/>
              </a:solidFill>
              <a:effectLst/>
              <a:uLnTx/>
              <a:uFillTx/>
              <a:latin typeface="Tw Cen MT" panose="020B0602020104020603"/>
              <a:cs typeface="Arial"/>
              <a:sym typeface="Arial"/>
            </a:endParaRPr>
          </a:p>
        </p:txBody>
      </p:sp>
      <p:sp>
        <p:nvSpPr>
          <p:cNvPr id="18" name="Google Shape;407;p49">
            <a:extLst>
              <a:ext uri="{FF2B5EF4-FFF2-40B4-BE49-F238E27FC236}">
                <a16:creationId xmlns:a16="http://schemas.microsoft.com/office/drawing/2014/main" id="{68E29129-2F74-03E6-D812-BD06ECD1B658}"/>
              </a:ext>
            </a:extLst>
          </p:cNvPr>
          <p:cNvSpPr txBox="1">
            <a:spLocks/>
          </p:cNvSpPr>
          <p:nvPr/>
        </p:nvSpPr>
        <p:spPr>
          <a:xfrm>
            <a:off x="9442621" y="2930911"/>
            <a:ext cx="2185162" cy="512961"/>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nSpc>
                <a:spcPts val="2000"/>
              </a:lnSpc>
              <a:buClr>
                <a:srgbClr val="FFEB6B"/>
              </a:buClr>
              <a:defRPr/>
            </a:pPr>
            <a:r>
              <a:rPr lang="en-GB" sz="1800" b="1">
                <a:solidFill>
                  <a:schemeClr val="accent1"/>
                </a:solidFill>
                <a:latin typeface="Tw Cen MT" panose="020B0602020104020603"/>
                <a:sym typeface="Nunito"/>
              </a:rPr>
              <a:t>Sport</a:t>
            </a:r>
            <a:r>
              <a:rPr kumimoji="0" lang="en-GB" sz="1800" b="1" i="0" u="none" strike="noStrike" kern="1200" cap="none" spc="0" normalizeH="0" baseline="0" noProof="0">
                <a:ln>
                  <a:noFill/>
                </a:ln>
                <a:solidFill>
                  <a:schemeClr val="accent1"/>
                </a:solidFill>
                <a:effectLst/>
                <a:uLnTx/>
                <a:uFillTx/>
                <a:latin typeface="Tw Cen MT" panose="020B0602020104020603"/>
                <a:cs typeface="Arial"/>
                <a:sym typeface="Nunito"/>
              </a:rPr>
              <a:t> </a:t>
            </a:r>
            <a:r>
              <a:rPr lang="en-GB" sz="1800" b="1">
                <a:solidFill>
                  <a:schemeClr val="accent1"/>
                </a:solidFill>
                <a:latin typeface="Tw Cen MT" panose="020B0602020104020603"/>
                <a:sym typeface="Nunito"/>
              </a:rPr>
              <a:t>&amp; physical activity </a:t>
            </a:r>
            <a:r>
              <a:rPr kumimoji="0" lang="en-GB" sz="1800" b="1" i="0" u="none" strike="noStrike" kern="1200" cap="none" spc="0" normalizeH="0" baseline="0" noProof="0">
                <a:ln>
                  <a:noFill/>
                </a:ln>
                <a:solidFill>
                  <a:schemeClr val="accent1"/>
                </a:solidFill>
                <a:effectLst/>
                <a:uLnTx/>
                <a:uFillTx/>
                <a:latin typeface="Tw Cen MT" panose="020B0602020104020603"/>
                <a:cs typeface="Arial"/>
                <a:sym typeface="Nunito"/>
              </a:rPr>
              <a:t>professionals</a:t>
            </a:r>
            <a:endParaRPr kumimoji="0" lang="en-US" sz="3600" b="0" i="0" u="none" strike="noStrike" kern="1200" cap="none" spc="0" normalizeH="0" baseline="0" noProof="0">
              <a:ln>
                <a:noFill/>
              </a:ln>
              <a:solidFill>
                <a:schemeClr val="accent1"/>
              </a:solidFill>
              <a:effectLst/>
              <a:uLnTx/>
              <a:uFillTx/>
              <a:latin typeface="Tw Cen MT" panose="020B0602020104020603"/>
              <a:cs typeface="Arial"/>
              <a:sym typeface="Arial"/>
            </a:endParaRPr>
          </a:p>
        </p:txBody>
      </p:sp>
      <p:sp>
        <p:nvSpPr>
          <p:cNvPr id="19" name="Google Shape;407;p49">
            <a:extLst>
              <a:ext uri="{FF2B5EF4-FFF2-40B4-BE49-F238E27FC236}">
                <a16:creationId xmlns:a16="http://schemas.microsoft.com/office/drawing/2014/main" id="{B78E1382-C17C-F136-43CA-5863E83F7E37}"/>
              </a:ext>
            </a:extLst>
          </p:cNvPr>
          <p:cNvSpPr txBox="1">
            <a:spLocks/>
          </p:cNvSpPr>
          <p:nvPr/>
        </p:nvSpPr>
        <p:spPr>
          <a:xfrm>
            <a:off x="9434237" y="3593619"/>
            <a:ext cx="2193546" cy="844810"/>
          </a:xfrm>
          <a:prstGeom prst="rect">
            <a:avLst/>
          </a:prstGeom>
          <a:solidFill>
            <a:schemeClr val="bg2"/>
          </a:solidFill>
          <a:ln>
            <a:noFill/>
          </a:ln>
        </p:spPr>
        <p:txBody>
          <a:bodyPr spcFirstLastPara="1" wrap="square" lIns="144000" tIns="144000" rIns="144000" bIns="14400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FFEB6B"/>
              </a:buClr>
              <a:buSzPts val="2800"/>
              <a:buFont typeface="Arial"/>
              <a:buNone/>
              <a:tabLst/>
              <a:defRPr/>
            </a:pPr>
            <a:r>
              <a:rPr lang="en-GB" sz="1800" b="1">
                <a:solidFill>
                  <a:srgbClr val="4F2483"/>
                </a:solidFill>
                <a:latin typeface="Tw Cen MT" panose="020B0602020104020603"/>
                <a:sym typeface="Nunito"/>
              </a:rPr>
              <a:t>Cost</a:t>
            </a:r>
            <a:r>
              <a:rPr kumimoji="0" lang="en-GB" sz="1800" b="1" i="0" u="none" strike="noStrike" kern="1200" cap="none" spc="0" normalizeH="0" baseline="0" noProof="0">
                <a:ln>
                  <a:noFill/>
                </a:ln>
                <a:solidFill>
                  <a:srgbClr val="464240"/>
                </a:solidFill>
                <a:effectLst/>
                <a:uLnTx/>
                <a:uFillTx/>
                <a:latin typeface="Tw Cen MT" panose="020B0602020104020603"/>
                <a:cs typeface="Arial"/>
                <a:sym typeface="Nunito"/>
              </a:rPr>
              <a:t> </a:t>
            </a:r>
            <a:br>
              <a:rPr kumimoji="0" lang="en-GB" sz="1800" b="1" i="0" u="none" strike="noStrike" kern="1200" cap="none" spc="0" normalizeH="0" baseline="0" noProof="0">
                <a:ln>
                  <a:noFill/>
                </a:ln>
                <a:solidFill>
                  <a:srgbClr val="464240"/>
                </a:solidFill>
                <a:effectLst/>
                <a:uLnTx/>
                <a:uFillTx/>
                <a:latin typeface="Tw Cen MT" panose="020B0602020104020603"/>
                <a:cs typeface="Arial"/>
                <a:sym typeface="Nunito"/>
              </a:rPr>
            </a:br>
            <a:r>
              <a:rPr kumimoji="0" lang="en-GB" sz="1800" b="1" i="0" u="none" strike="noStrike" kern="1200" cap="none" spc="0" normalizeH="0" baseline="0" noProof="0">
                <a:ln>
                  <a:noFill/>
                </a:ln>
                <a:solidFill>
                  <a:srgbClr val="464240"/>
                </a:solidFill>
                <a:effectLst/>
                <a:uLnTx/>
                <a:uFillTx/>
                <a:latin typeface="Tw Cen MT" panose="020B0602020104020603"/>
                <a:cs typeface="Arial"/>
                <a:sym typeface="Nunito"/>
              </a:rPr>
              <a:t>(</a:t>
            </a:r>
            <a:r>
              <a:rPr lang="en-GB" sz="1800" b="1">
                <a:solidFill>
                  <a:srgbClr val="464240"/>
                </a:solidFill>
                <a:latin typeface="Tw Cen MT" panose="020B0602020104020603"/>
                <a:sym typeface="Nunito"/>
              </a:rPr>
              <a:t>21</a:t>
            </a:r>
            <a:r>
              <a:rPr kumimoji="0" lang="en-GB" sz="1800" b="1" i="0" u="none" strike="noStrike" kern="1200" cap="none" spc="0" normalizeH="0" baseline="0" noProof="0">
                <a:ln>
                  <a:noFill/>
                </a:ln>
                <a:solidFill>
                  <a:srgbClr val="464240"/>
                </a:solidFill>
                <a:effectLst/>
                <a:uLnTx/>
                <a:uFillTx/>
                <a:latin typeface="Tw Cen MT" panose="020B0602020104020603"/>
                <a:cs typeface="Arial"/>
                <a:sym typeface="Nunito"/>
              </a:rPr>
              <a:t>%)</a:t>
            </a:r>
          </a:p>
        </p:txBody>
      </p:sp>
      <p:sp>
        <p:nvSpPr>
          <p:cNvPr id="20" name="Google Shape;407;p49">
            <a:extLst>
              <a:ext uri="{FF2B5EF4-FFF2-40B4-BE49-F238E27FC236}">
                <a16:creationId xmlns:a16="http://schemas.microsoft.com/office/drawing/2014/main" id="{A2C49239-CDBD-2617-E88B-7263F1AC0E25}"/>
              </a:ext>
            </a:extLst>
          </p:cNvPr>
          <p:cNvSpPr txBox="1">
            <a:spLocks/>
          </p:cNvSpPr>
          <p:nvPr/>
        </p:nvSpPr>
        <p:spPr>
          <a:xfrm>
            <a:off x="9442621" y="4574467"/>
            <a:ext cx="2185162" cy="937143"/>
          </a:xfrm>
          <a:prstGeom prst="rect">
            <a:avLst/>
          </a:prstGeom>
          <a:solidFill>
            <a:schemeClr val="bg2"/>
          </a:solidFill>
          <a:ln>
            <a:noFill/>
          </a:ln>
        </p:spPr>
        <p:txBody>
          <a:bodyPr spcFirstLastPara="1" wrap="square" lIns="144000" tIns="144000" rIns="144000" bIns="1440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defRPr/>
            </a:pPr>
            <a:r>
              <a:rPr lang="en-GB" sz="1800" b="1">
                <a:solidFill>
                  <a:srgbClr val="4F2483"/>
                </a:solidFill>
                <a:latin typeface="Tw Cen MT" panose="020B0602020104020603"/>
                <a:sym typeface="Nunito"/>
              </a:rPr>
              <a:t>Location / </a:t>
            </a:r>
            <a:br>
              <a:rPr lang="en-GB" sz="1800" b="1">
                <a:solidFill>
                  <a:srgbClr val="4F2483"/>
                </a:solidFill>
                <a:latin typeface="Tw Cen MT" panose="020B0602020104020603"/>
                <a:sym typeface="Nunito"/>
              </a:rPr>
            </a:br>
            <a:r>
              <a:rPr lang="en-GB" sz="1800" b="1">
                <a:solidFill>
                  <a:srgbClr val="4F2483"/>
                </a:solidFill>
                <a:latin typeface="Tw Cen MT" panose="020B0602020104020603"/>
                <a:sym typeface="Nunito"/>
              </a:rPr>
              <a:t>access </a:t>
            </a:r>
            <a:r>
              <a:rPr kumimoji="0" lang="en-GB" sz="1800" b="1" i="0" u="none" strike="noStrike" kern="1200" cap="none" spc="0" normalizeH="0" baseline="0" noProof="0">
                <a:ln>
                  <a:noFill/>
                </a:ln>
                <a:solidFill>
                  <a:srgbClr val="464240"/>
                </a:solidFill>
                <a:effectLst/>
                <a:uLnTx/>
                <a:uFillTx/>
                <a:latin typeface="Tw Cen MT" panose="020B0602020104020603"/>
                <a:cs typeface="Arial"/>
                <a:sym typeface="Nunito"/>
              </a:rPr>
              <a:t>(</a:t>
            </a:r>
            <a:r>
              <a:rPr lang="en-GB" sz="1800" b="1">
                <a:solidFill>
                  <a:srgbClr val="464240"/>
                </a:solidFill>
                <a:latin typeface="Tw Cen MT" panose="020B0602020104020603"/>
                <a:sym typeface="Nunito"/>
              </a:rPr>
              <a:t>16</a:t>
            </a:r>
            <a:r>
              <a:rPr kumimoji="0" lang="en-GB" sz="1800" b="1" i="0" u="none" strike="noStrike" kern="1200" cap="none" spc="0" normalizeH="0" baseline="0" noProof="0">
                <a:ln>
                  <a:noFill/>
                </a:ln>
                <a:solidFill>
                  <a:srgbClr val="464240"/>
                </a:solidFill>
                <a:effectLst/>
                <a:uLnTx/>
                <a:uFillTx/>
                <a:latin typeface="Tw Cen MT" panose="020B0602020104020603"/>
                <a:cs typeface="Arial"/>
                <a:sym typeface="Nunito"/>
              </a:rPr>
              <a:t>%)</a:t>
            </a:r>
            <a:endParaRPr lang="en-US" sz="1800" b="0" i="0" u="none" strike="noStrike" kern="1200" cap="none" spc="0" normalizeH="0" baseline="0" noProof="0">
              <a:ln>
                <a:noFill/>
              </a:ln>
              <a:solidFill>
                <a:srgbClr val="464240"/>
              </a:solidFill>
              <a:effectLst/>
              <a:uLnTx/>
              <a:uFillTx/>
              <a:latin typeface="Tw Cen MT" panose="020B0602020104020603"/>
              <a:cs typeface="Arial"/>
            </a:endParaRPr>
          </a:p>
        </p:txBody>
      </p:sp>
      <p:sp>
        <p:nvSpPr>
          <p:cNvPr id="69" name="TextBox 68">
            <a:extLst>
              <a:ext uri="{FF2B5EF4-FFF2-40B4-BE49-F238E27FC236}">
                <a16:creationId xmlns:a16="http://schemas.microsoft.com/office/drawing/2014/main" id="{90F06FE1-B511-F11D-6984-24A2D512EA31}"/>
              </a:ext>
            </a:extLst>
          </p:cNvPr>
          <p:cNvSpPr txBox="1"/>
          <p:nvPr/>
        </p:nvSpPr>
        <p:spPr>
          <a:xfrm>
            <a:off x="905209" y="6004747"/>
            <a:ext cx="10765420" cy="369332"/>
          </a:xfrm>
          <a:prstGeom prst="rect">
            <a:avLst/>
          </a:prstGeom>
          <a:noFill/>
        </p:spPr>
        <p:txBody>
          <a:bodyPr wrap="square" lIns="0" tIns="0" rIns="0" bIns="0" anchor="t">
            <a:spAutoFit/>
          </a:bodyPr>
          <a:lstStyle/>
          <a:p>
            <a:pPr>
              <a:defRPr/>
            </a:pPr>
            <a:r>
              <a:rPr lang="en-US" sz="1200" b="1">
                <a:solidFill>
                  <a:schemeClr val="accent1"/>
                </a:solidFill>
                <a:latin typeface="Tw Cen MT" panose="020B0602020104020603"/>
                <a:ea typeface="Verdana"/>
              </a:rPr>
              <a:t>Source: </a:t>
            </a:r>
            <a:r>
              <a:rPr kumimoji="0" lang="en-US" sz="1200" i="0" u="none" strike="noStrike" kern="1200" cap="none" spc="0" normalizeH="0" baseline="0" noProof="0">
                <a:ln>
                  <a:noFill/>
                </a:ln>
                <a:solidFill>
                  <a:schemeClr val="accent1"/>
                </a:solidFill>
                <a:effectLst/>
                <a:uLnTx/>
                <a:uFillTx/>
                <a:latin typeface="Tw Cen MT" panose="020B0602020104020603"/>
                <a:ea typeface="Verdana"/>
              </a:rPr>
              <a:t>1,009 people living with LTHCs, 569 friends/families/carers, 324 healthcare professionals, </a:t>
            </a:r>
            <a:br>
              <a:rPr kumimoji="0" lang="en-US" sz="1200" i="0" u="none" strike="noStrike" kern="1200" cap="none" spc="0" normalizeH="0" baseline="0" noProof="0">
                <a:ln>
                  <a:noFill/>
                </a:ln>
                <a:solidFill>
                  <a:schemeClr val="accent1"/>
                </a:solidFill>
                <a:effectLst/>
                <a:uLnTx/>
                <a:uFillTx/>
                <a:latin typeface="Tw Cen MT" panose="020B0602020104020603"/>
                <a:ea typeface="Verdana"/>
              </a:rPr>
            </a:br>
            <a:r>
              <a:rPr lang="en-US" sz="1200">
                <a:solidFill>
                  <a:schemeClr val="accent1"/>
                </a:solidFill>
                <a:latin typeface="Tw Cen MT"/>
                <a:ea typeface="Verdana"/>
              </a:rPr>
              <a:t>117 sport &amp; PA professionals, </a:t>
            </a:r>
            <a:r>
              <a:rPr lang="en-GB" sz="1200">
                <a:solidFill>
                  <a:schemeClr val="accent1"/>
                </a:solidFill>
                <a:effectLst/>
                <a:latin typeface="Tw Cen MT"/>
                <a:ea typeface="Times New Roman" panose="02020603050405020304" pitchFamily="18" charset="0"/>
              </a:rPr>
              <a:t>We Are </a:t>
            </a:r>
            <a:r>
              <a:rPr lang="en-GB" sz="1200" err="1">
                <a:solidFill>
                  <a:schemeClr val="accent1"/>
                </a:solidFill>
                <a:effectLst/>
                <a:latin typeface="Tw Cen MT"/>
                <a:ea typeface="Times New Roman" panose="02020603050405020304" pitchFamily="18" charset="0"/>
              </a:rPr>
              <a:t>Undefeatable’s</a:t>
            </a:r>
            <a:r>
              <a:rPr lang="en-GB" sz="1200">
                <a:solidFill>
                  <a:schemeClr val="accent1"/>
                </a:solidFill>
                <a:effectLst/>
                <a:latin typeface="Tw Cen MT"/>
                <a:ea typeface="Times New Roman" panose="02020603050405020304" pitchFamily="18" charset="0"/>
              </a:rPr>
              <a:t> ‘Big Talk’ public consultation, 2023.</a:t>
            </a:r>
            <a:endParaRPr lang="en-US" sz="1200">
              <a:solidFill>
                <a:schemeClr val="accent1"/>
              </a:solidFill>
              <a:latin typeface="Tw Cen MT" panose="020B0602020104020603"/>
            </a:endParaRPr>
          </a:p>
        </p:txBody>
      </p:sp>
      <p:sp>
        <p:nvSpPr>
          <p:cNvPr id="23" name="Triangle 22">
            <a:extLst>
              <a:ext uri="{FF2B5EF4-FFF2-40B4-BE49-F238E27FC236}">
                <a16:creationId xmlns:a16="http://schemas.microsoft.com/office/drawing/2014/main" id="{94B96CDC-4D54-55BE-BFBC-7640DED04E70}"/>
              </a:ext>
              <a:ext uri="{C183D7F6-B498-43B3-948B-1728B52AA6E4}">
                <adec:decorative xmlns:adec="http://schemas.microsoft.com/office/drawing/2017/decorative" val="1"/>
              </a:ext>
            </a:extLst>
          </p:cNvPr>
          <p:cNvSpPr/>
          <p:nvPr/>
        </p:nvSpPr>
        <p:spPr>
          <a:xfrm rot="10800000">
            <a:off x="2412924" y="3511778"/>
            <a:ext cx="523889" cy="288573"/>
          </a:xfrm>
          <a:prstGeom prst="triangle">
            <a:avLst/>
          </a:prstGeom>
          <a:solidFill>
            <a:srgbClr val="4F2483"/>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t" anchorCtr="0" forceAA="0" compatLnSpc="1">
            <a:prstTxWarp prst="textNoShape">
              <a:avLst/>
            </a:prstTxWarp>
            <a:spAutoFit/>
          </a:bodyPr>
          <a:lstStyle/>
          <a:p>
            <a:pPr algn="l">
              <a:spcAft>
                <a:spcPts val="1000"/>
              </a:spcAft>
            </a:pPr>
            <a:endParaRPr lang="en-GB" sz="1400" b="1" err="1"/>
          </a:p>
        </p:txBody>
      </p:sp>
      <p:sp>
        <p:nvSpPr>
          <p:cNvPr id="22" name="Oval 21">
            <a:extLst>
              <a:ext uri="{FF2B5EF4-FFF2-40B4-BE49-F238E27FC236}">
                <a16:creationId xmlns:a16="http://schemas.microsoft.com/office/drawing/2014/main" id="{00AB0C5C-97DC-7F0E-2F82-1137D7361037}"/>
              </a:ext>
              <a:ext uri="{C183D7F6-B498-43B3-948B-1728B52AA6E4}">
                <adec:decorative xmlns:adec="http://schemas.microsoft.com/office/drawing/2017/decorative" val="1"/>
              </a:ext>
            </a:extLst>
          </p:cNvPr>
          <p:cNvSpPr>
            <a:spLocks noChangeAspect="1"/>
          </p:cNvSpPr>
          <p:nvPr/>
        </p:nvSpPr>
        <p:spPr>
          <a:xfrm>
            <a:off x="4296640" y="2119565"/>
            <a:ext cx="766898" cy="766898"/>
          </a:xfrm>
          <a:prstGeom prst="ellipse">
            <a:avLst/>
          </a:prstGeom>
          <a:solidFill>
            <a:schemeClr val="accent5"/>
          </a:solidFill>
          <a:ln w="34925">
            <a:solidFill>
              <a:schemeClr val="bg1"/>
            </a:solidFill>
          </a:ln>
          <a:effectLst>
            <a:glow rad="38100">
              <a:schemeClr val="accent1">
                <a:satMod val="175000"/>
                <a:alpha val="40000"/>
              </a:schemeClr>
            </a:glow>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t" anchorCtr="0">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1219170" rtl="0" eaLnBrk="1" fontAlgn="auto" latinLnBrk="0" hangingPunct="1">
              <a:lnSpc>
                <a:spcPts val="4000"/>
              </a:lnSpc>
              <a:spcBef>
                <a:spcPts val="600"/>
              </a:spcBef>
              <a:spcAft>
                <a:spcPts val="0"/>
              </a:spcAft>
              <a:buClrTx/>
              <a:buSzTx/>
              <a:buFontTx/>
              <a:buNone/>
              <a:tabLst/>
              <a:defRPr/>
            </a:pPr>
            <a:r>
              <a:rPr kumimoji="0" lang="en-GB" sz="3000" b="1" i="0" u="none" strike="noStrike" kern="1200" cap="none" spc="0" normalizeH="0" noProof="0">
                <a:ln>
                  <a:noFill/>
                </a:ln>
                <a:solidFill>
                  <a:srgbClr val="4F2483"/>
                </a:solidFill>
                <a:effectLst/>
                <a:uLnTx/>
                <a:uFillTx/>
                <a:latin typeface="Tw Cen MT" panose="020B0602020104020603"/>
                <a:ea typeface="+mn-ea"/>
                <a:cs typeface="+mn-cs"/>
              </a:rPr>
              <a:t>vs</a:t>
            </a:r>
          </a:p>
        </p:txBody>
      </p:sp>
      <p:sp>
        <p:nvSpPr>
          <p:cNvPr id="8" name="Oval 7">
            <a:extLst>
              <a:ext uri="{FF2B5EF4-FFF2-40B4-BE49-F238E27FC236}">
                <a16:creationId xmlns:a16="http://schemas.microsoft.com/office/drawing/2014/main" id="{58FFD1ED-418B-2642-187C-14C6ECC0D98F}"/>
              </a:ext>
              <a:ext uri="{C183D7F6-B498-43B3-948B-1728B52AA6E4}">
                <adec:decorative xmlns:adec="http://schemas.microsoft.com/office/drawing/2017/decorative" val="1"/>
              </a:ext>
            </a:extLst>
          </p:cNvPr>
          <p:cNvSpPr>
            <a:spLocks noChangeAspect="1"/>
          </p:cNvSpPr>
          <p:nvPr/>
        </p:nvSpPr>
        <p:spPr>
          <a:xfrm>
            <a:off x="10911753" y="476503"/>
            <a:ext cx="766898" cy="766898"/>
          </a:xfrm>
          <a:prstGeom prst="ellipse">
            <a:avLst/>
          </a:prstGeom>
          <a:solidFill>
            <a:srgbClr val="4F2483"/>
          </a:solidFill>
          <a:ln w="34925">
            <a:solidFill>
              <a:schemeClr val="bg1"/>
            </a:solidFill>
          </a:ln>
          <a:effectLst>
            <a:glow rad="38100">
              <a:schemeClr val="accent1">
                <a:satMod val="175000"/>
                <a:alpha val="40000"/>
              </a:schemeClr>
            </a:glow>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t" anchorCtr="0">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1219170" rtl="0" eaLnBrk="1" fontAlgn="auto" latinLnBrk="0" hangingPunct="1">
              <a:lnSpc>
                <a:spcPts val="4000"/>
              </a:lnSpc>
              <a:spcBef>
                <a:spcPts val="600"/>
              </a:spcBef>
              <a:spcAft>
                <a:spcPts val="0"/>
              </a:spcAft>
              <a:buClrTx/>
              <a:buSzTx/>
              <a:buFontTx/>
              <a:buNone/>
              <a:tabLst/>
              <a:defRPr/>
            </a:pPr>
            <a:r>
              <a:rPr kumimoji="0" lang="en-GB" sz="3000" b="1" i="0" u="none" strike="noStrike" kern="1200" cap="none" spc="0" normalizeH="0" baseline="0" noProof="0" dirty="0">
                <a:ln>
                  <a:noFill/>
                </a:ln>
                <a:solidFill>
                  <a:srgbClr val="FFFFFF"/>
                </a:solidFill>
                <a:effectLst/>
                <a:uLnTx/>
                <a:uFillTx/>
                <a:latin typeface="Tw Cen MT" panose="020B0602020104020603"/>
                <a:ea typeface="+mn-ea"/>
                <a:cs typeface="+mn-cs"/>
              </a:rPr>
              <a:t>4</a:t>
            </a:r>
            <a:endParaRPr kumimoji="0" lang="en-GB" sz="3000" b="1" i="0" u="none" strike="noStrike" kern="1200" cap="none" spc="0" normalizeH="0" baseline="30000" noProof="0" dirty="0">
              <a:ln>
                <a:noFill/>
              </a:ln>
              <a:solidFill>
                <a:srgbClr val="FFFFFF"/>
              </a:solidFill>
              <a:effectLst/>
              <a:uLnTx/>
              <a:uFillTx/>
              <a:latin typeface="Tw Cen MT" panose="020B0602020104020603"/>
              <a:ea typeface="+mn-ea"/>
              <a:cs typeface="+mn-cs"/>
            </a:endParaRPr>
          </a:p>
        </p:txBody>
      </p:sp>
      <p:sp>
        <p:nvSpPr>
          <p:cNvPr id="2" name="Rectangle 1">
            <a:extLst>
              <a:ext uri="{FF2B5EF4-FFF2-40B4-BE49-F238E27FC236}">
                <a16:creationId xmlns:a16="http://schemas.microsoft.com/office/drawing/2014/main" id="{306812DF-30ED-B174-A6D2-F589805080FD}"/>
              </a:ext>
              <a:ext uri="{C183D7F6-B498-43B3-948B-1728B52AA6E4}">
                <adec:decorative xmlns:adec="http://schemas.microsoft.com/office/drawing/2017/decorative" val="1"/>
              </a:ext>
            </a:extLst>
          </p:cNvPr>
          <p:cNvSpPr/>
          <p:nvPr/>
        </p:nvSpPr>
        <p:spPr>
          <a:xfrm rot="5400000">
            <a:off x="-3367127" y="3362836"/>
            <a:ext cx="6859251" cy="128716"/>
          </a:xfrm>
          <a:prstGeom prst="rect">
            <a:avLst/>
          </a:prstGeom>
          <a:solidFill>
            <a:srgbClr val="4F248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rtlCol="0" anchor="ctr"/>
          <a:lstStyle/>
          <a:p>
            <a:pPr algn="ctr"/>
            <a:endParaRPr lang="en-GB" sz="2533">
              <a:cs typeface="Arial"/>
            </a:endParaRPr>
          </a:p>
        </p:txBody>
      </p:sp>
    </p:spTree>
    <p:extLst>
      <p:ext uri="{BB962C8B-B14F-4D97-AF65-F5344CB8AC3E}">
        <p14:creationId xmlns:p14="http://schemas.microsoft.com/office/powerpoint/2010/main" val="21253624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97B59607-FECD-81FB-BD2D-CF8B060046D8}"/>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3AEB7053-91F6-F38B-57E2-65460AD9B1FC}"/>
              </a:ext>
              <a:ext uri="{C183D7F6-B498-43B3-948B-1728B52AA6E4}">
                <adec:decorative xmlns:adec="http://schemas.microsoft.com/office/drawing/2017/decorative" val="1"/>
              </a:ext>
            </a:extLst>
          </p:cNvPr>
          <p:cNvSpPr/>
          <p:nvPr/>
        </p:nvSpPr>
        <p:spPr>
          <a:xfrm>
            <a:off x="384780" y="3258014"/>
            <a:ext cx="5711219" cy="705255"/>
          </a:xfrm>
          <a:prstGeom prst="rect">
            <a:avLst/>
          </a:prstGeom>
          <a:solidFill>
            <a:schemeClr val="accent5"/>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t" anchorCtr="0" forceAA="0" compatLnSpc="1">
            <a:prstTxWarp prst="textNoShape">
              <a:avLst/>
            </a:prstTxWarp>
            <a:spAutoFit/>
          </a:bodyPr>
          <a:lstStyle/>
          <a:p>
            <a:pPr algn="l">
              <a:spcAft>
                <a:spcPts val="1000"/>
              </a:spcAft>
            </a:pPr>
            <a:endParaRPr lang="en-GB" sz="1400" b="1" err="1"/>
          </a:p>
        </p:txBody>
      </p:sp>
      <p:sp>
        <p:nvSpPr>
          <p:cNvPr id="7" name="Rectangle 6">
            <a:extLst>
              <a:ext uri="{FF2B5EF4-FFF2-40B4-BE49-F238E27FC236}">
                <a16:creationId xmlns:a16="http://schemas.microsoft.com/office/drawing/2014/main" id="{93DF4120-C470-4C10-5A03-2EE9D742538D}"/>
              </a:ext>
              <a:ext uri="{C183D7F6-B498-43B3-948B-1728B52AA6E4}">
                <adec:decorative xmlns:adec="http://schemas.microsoft.com/office/drawing/2017/decorative" val="1"/>
              </a:ext>
            </a:extLst>
          </p:cNvPr>
          <p:cNvSpPr/>
          <p:nvPr/>
        </p:nvSpPr>
        <p:spPr>
          <a:xfrm>
            <a:off x="384780" y="3803445"/>
            <a:ext cx="5935809" cy="705255"/>
          </a:xfrm>
          <a:prstGeom prst="rect">
            <a:avLst/>
          </a:prstGeom>
          <a:solidFill>
            <a:schemeClr val="accent5"/>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t" anchorCtr="0" forceAA="0" compatLnSpc="1">
            <a:prstTxWarp prst="textNoShape">
              <a:avLst/>
            </a:prstTxWarp>
            <a:spAutoFit/>
          </a:bodyPr>
          <a:lstStyle/>
          <a:p>
            <a:pPr algn="l">
              <a:spcAft>
                <a:spcPts val="1000"/>
              </a:spcAft>
            </a:pPr>
            <a:endParaRPr lang="en-GB" sz="1400" b="1" err="1"/>
          </a:p>
        </p:txBody>
      </p:sp>
      <p:sp>
        <p:nvSpPr>
          <p:cNvPr id="3" name="Google Shape;160;p27">
            <a:extLst>
              <a:ext uri="{FF2B5EF4-FFF2-40B4-BE49-F238E27FC236}">
                <a16:creationId xmlns:a16="http://schemas.microsoft.com/office/drawing/2014/main" id="{102D036D-55CC-FB49-C78F-8604EB0CA026}"/>
              </a:ext>
            </a:extLst>
          </p:cNvPr>
          <p:cNvSpPr txBox="1">
            <a:spLocks noGrp="1"/>
          </p:cNvSpPr>
          <p:nvPr>
            <p:ph type="title" idx="4294967295"/>
          </p:nvPr>
        </p:nvSpPr>
        <p:spPr>
          <a:xfrm>
            <a:off x="483037" y="2562401"/>
            <a:ext cx="6149231" cy="1966418"/>
          </a:xfrm>
          <a:prstGeom prst="rect">
            <a:avLst/>
          </a:prstGeom>
          <a:noFill/>
          <a:ln>
            <a:noFill/>
            <a:prstDash/>
          </a:ln>
          <a:effectLst/>
        </p:spPr>
        <p:txBody>
          <a:bodyPr rot="0" spcFirstLastPara="1" vertOverflow="overflow" horzOverflow="overflow" vert="horz" wrap="square" lIns="0" tIns="108000" rIns="0" bIns="36000" numCol="1" spcCol="0" rtlCol="0" fromWordArt="0" anchor="t" anchorCtr="0" forceAA="0" compatLnSpc="1">
            <a:prstTxWarp prst="textNoShape">
              <a:avLst/>
            </a:prstTxWarp>
            <a:spAutoFit/>
          </a:bodyPr>
          <a:lstStyle/>
          <a:p>
            <a:pPr marL="0" marR="0" lvl="0" indent="0" algn="l" defTabSz="914400" rtl="0" eaLnBrk="1" fontAlgn="auto" latinLnBrk="0" hangingPunct="1">
              <a:lnSpc>
                <a:spcPts val="4500"/>
              </a:lnSpc>
              <a:spcBef>
                <a:spcPts val="0"/>
              </a:spcBef>
              <a:spcAft>
                <a:spcPts val="700"/>
              </a:spcAft>
              <a:buClrTx/>
              <a:buSzTx/>
              <a:buFontTx/>
              <a:buNone/>
              <a:tabLst/>
              <a:defRPr/>
            </a:pPr>
            <a:r>
              <a:rPr kumimoji="0" lang="en-GB" sz="4500" b="1" i="0" u="none" strike="noStrike" kern="1200" cap="none" spc="0" normalizeH="0" baseline="0" noProof="0" dirty="0">
                <a:ln>
                  <a:noFill/>
                </a:ln>
                <a:solidFill>
                  <a:schemeClr val="bg1"/>
                </a:solidFill>
                <a:effectLst/>
                <a:uLnTx/>
                <a:uFillTx/>
                <a:latin typeface="+mj-lt"/>
                <a:ea typeface="+mn-ea"/>
                <a:cs typeface="+mn-cs"/>
                <a:sym typeface="Nunito"/>
              </a:rPr>
              <a:t>KEY INSIGHTS</a:t>
            </a:r>
            <a:r>
              <a:rPr kumimoji="0" lang="en-GB" sz="4500" b="1" i="0" u="none" strike="noStrike" kern="1200" cap="none" spc="0" normalizeH="0" baseline="0" noProof="0" dirty="0">
                <a:ln>
                  <a:noFill/>
                </a:ln>
                <a:solidFill>
                  <a:schemeClr val="bg1"/>
                </a:solidFill>
                <a:effectLst/>
                <a:uLnTx/>
                <a:uFillTx/>
                <a:latin typeface="+mn-lt"/>
                <a:ea typeface="+mn-ea"/>
                <a:cs typeface="+mn-cs"/>
                <a:sym typeface="Nunito"/>
              </a:rPr>
              <a:t> </a:t>
            </a:r>
            <a:r>
              <a:rPr kumimoji="0" lang="en-GB" sz="4500" b="1" i="0" u="none" strike="noStrike" kern="1200" cap="none" spc="0" normalizeH="0" baseline="0" noProof="0" dirty="0">
                <a:ln>
                  <a:noFill/>
                </a:ln>
                <a:solidFill>
                  <a:schemeClr val="bg1"/>
                </a:solidFill>
                <a:effectLst/>
                <a:uLnTx/>
                <a:uFillTx/>
                <a:latin typeface="+mj-lt"/>
                <a:ea typeface="+mn-ea"/>
                <a:cs typeface="+mn-cs"/>
                <a:sym typeface="Nunito"/>
              </a:rPr>
              <a:t>ABOUT</a:t>
            </a:r>
            <a:endParaRPr kumimoji="0" lang="en-GB" sz="4500" b="0" i="0" u="none" strike="noStrike" kern="1200" cap="none" spc="0" normalizeH="0" baseline="0" noProof="0" dirty="0">
              <a:ln>
                <a:noFill/>
              </a:ln>
              <a:solidFill>
                <a:srgbClr val="4F2483"/>
              </a:solidFill>
              <a:effectLst/>
              <a:uLnTx/>
              <a:uFillTx/>
              <a:latin typeface="+mn-lt"/>
              <a:ea typeface="+mn-ea"/>
              <a:cs typeface="+mn-cs"/>
            </a:endParaRPr>
          </a:p>
          <a:p>
            <a:pPr marL="0" marR="0" lvl="0" indent="0" algn="l" defTabSz="914400" rtl="0" eaLnBrk="1" fontAlgn="auto" latinLnBrk="0" hangingPunct="1">
              <a:lnSpc>
                <a:spcPts val="4500"/>
              </a:lnSpc>
              <a:spcBef>
                <a:spcPts val="0"/>
              </a:spcBef>
              <a:spcAft>
                <a:spcPts val="0"/>
              </a:spcAft>
              <a:buClrTx/>
              <a:buSzTx/>
              <a:buFontTx/>
              <a:buNone/>
              <a:tabLst/>
              <a:defRPr/>
            </a:pPr>
            <a:r>
              <a:rPr kumimoji="0" lang="en-GB" sz="4500" b="1" i="0" u="none" strike="noStrike" kern="1200" cap="none" spc="0" normalizeH="0" baseline="0" noProof="0" dirty="0">
                <a:ln>
                  <a:noFill/>
                </a:ln>
                <a:solidFill>
                  <a:srgbClr val="4F2483"/>
                </a:solidFill>
                <a:effectLst/>
                <a:uLnTx/>
                <a:uFillTx/>
                <a:latin typeface="+mj-lt"/>
                <a:ea typeface="+mn-ea"/>
                <a:cs typeface="+mn-cs"/>
                <a:sym typeface="Nunito"/>
              </a:rPr>
              <a:t>THOSE WHO SUPPORT THE TARGET AUDIENCE</a:t>
            </a:r>
            <a:endParaRPr kumimoji="0" lang="en-GB" sz="4500" b="0" i="0" u="none" strike="noStrike" kern="1200" cap="none" spc="0" normalizeH="0" baseline="0" noProof="0" dirty="0">
              <a:ln>
                <a:noFill/>
              </a:ln>
              <a:solidFill>
                <a:srgbClr val="4F2483"/>
              </a:solidFill>
              <a:effectLst/>
              <a:uLnTx/>
              <a:uFillTx/>
              <a:latin typeface="+mn-lt"/>
              <a:ea typeface="+mn-ea"/>
              <a:cs typeface="+mn-cs"/>
            </a:endParaRPr>
          </a:p>
        </p:txBody>
      </p:sp>
      <p:pic>
        <p:nvPicPr>
          <p:cNvPr id="6" name="Google Shape;179;p10">
            <a:extLst>
              <a:ext uri="{FF2B5EF4-FFF2-40B4-BE49-F238E27FC236}">
                <a16:creationId xmlns:a16="http://schemas.microsoft.com/office/drawing/2014/main" id="{E6F516E6-6F3D-F21B-73CF-15DCBEE8C8C0}"/>
              </a:ext>
              <a:ext uri="{C183D7F6-B498-43B3-948B-1728B52AA6E4}">
                <adec:decorative xmlns:adec="http://schemas.microsoft.com/office/drawing/2017/decorative" val="1"/>
              </a:ext>
            </a:extLst>
          </p:cNvPr>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9058201" y="604239"/>
            <a:ext cx="2645656" cy="459123"/>
          </a:xfrm>
          <a:prstGeom prst="rect">
            <a:avLst/>
          </a:prstGeom>
          <a:noFill/>
          <a:ln>
            <a:noFill/>
          </a:ln>
        </p:spPr>
      </p:pic>
    </p:spTree>
    <p:extLst>
      <p:ext uri="{BB962C8B-B14F-4D97-AF65-F5344CB8AC3E}">
        <p14:creationId xmlns:p14="http://schemas.microsoft.com/office/powerpoint/2010/main" val="33248059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7" name="Title">
            <a:extLst>
              <a:ext uri="{FF2B5EF4-FFF2-40B4-BE49-F238E27FC236}">
                <a16:creationId xmlns:a16="http://schemas.microsoft.com/office/drawing/2014/main" id="{99D20BBF-654B-68BB-0D83-616683DCC6EB}"/>
              </a:ext>
            </a:extLst>
          </p:cNvPr>
          <p:cNvSpPr>
            <a:spLocks noGrp="1"/>
          </p:cNvSpPr>
          <p:nvPr>
            <p:ph type="title"/>
          </p:nvPr>
        </p:nvSpPr>
        <p:spPr>
          <a:xfrm>
            <a:off x="905210" y="522136"/>
            <a:ext cx="10591465" cy="769441"/>
          </a:xfrm>
        </p:spPr>
        <p:txBody>
          <a:bodyPr/>
          <a:lstStyle/>
          <a:p>
            <a:pPr defTabSz="1219170">
              <a:defRPr/>
            </a:pPr>
            <a:r>
              <a:rPr lang="en" sz="2500" b="1" dirty="0">
                <a:solidFill>
                  <a:schemeClr val="accent2"/>
                </a:solidFill>
                <a:latin typeface="Tw Cen MT"/>
                <a:sym typeface="Nunito"/>
              </a:rPr>
              <a:t>DOCUMENT PURPOSE: </a:t>
            </a:r>
            <a:r>
              <a:rPr lang="en" sz="2500" b="1" dirty="0">
                <a:solidFill>
                  <a:schemeClr val="accent1"/>
                </a:solidFill>
                <a:latin typeface="Tw Cen MT"/>
                <a:sym typeface="Nunito"/>
              </a:rPr>
              <a:t>TO SHARE LIVED EXPERIENCE INSIGHT ON THE NEEDS OF PEOPLE WITH HEALTH CONDITIONS REGARDING PHYSICAL ACTIVITY </a:t>
            </a:r>
            <a:endParaRPr lang="en-US" sz="2500" b="1" dirty="0">
              <a:solidFill>
                <a:schemeClr val="accent1"/>
              </a:solidFill>
              <a:latin typeface="Tw Cen MT"/>
            </a:endParaRPr>
          </a:p>
        </p:txBody>
      </p:sp>
      <p:sp>
        <p:nvSpPr>
          <p:cNvPr id="20" name="Copy">
            <a:extLst>
              <a:ext uri="{FF2B5EF4-FFF2-40B4-BE49-F238E27FC236}">
                <a16:creationId xmlns:a16="http://schemas.microsoft.com/office/drawing/2014/main" id="{C23A70D6-3A77-46C3-C3FB-7C182468689C}"/>
              </a:ext>
            </a:extLst>
          </p:cNvPr>
          <p:cNvSpPr>
            <a:spLocks noGrp="1"/>
          </p:cNvSpPr>
          <p:nvPr>
            <p:ph type="body" sz="quarter" idx="15"/>
          </p:nvPr>
        </p:nvSpPr>
        <p:spPr>
          <a:xfrm>
            <a:off x="905872" y="1607883"/>
            <a:ext cx="5727157" cy="4134465"/>
          </a:xfrm>
        </p:spPr>
        <p:txBody>
          <a:bodyPr/>
          <a:lstStyle/>
          <a:p>
            <a:r>
              <a:rPr lang="en-GB" dirty="0">
                <a:solidFill>
                  <a:schemeClr val="accent1"/>
                </a:solidFill>
              </a:rPr>
              <a:t>This document summarises insights gathered on behalf of the We Are Undefeatable campaign since 2019 via a number </a:t>
            </a:r>
            <a:br>
              <a:rPr lang="en-GB" dirty="0">
                <a:solidFill>
                  <a:schemeClr val="accent1"/>
                </a:solidFill>
              </a:rPr>
            </a:br>
            <a:r>
              <a:rPr lang="en-GB" dirty="0">
                <a:solidFill>
                  <a:schemeClr val="accent1"/>
                </a:solidFill>
              </a:rPr>
              <a:t>of quantitative and qualitative research studies, as well as foundational data points from sources such as Sport England’s Active Lives and the Chief Medical Officer’s Guidelines. It aims to disseminate important lived experience insight to national and local organisations involved in supporting people living with long term health conditions (LTHCs) to become more physically active.</a:t>
            </a:r>
          </a:p>
          <a:p>
            <a:r>
              <a:rPr lang="en-GB" dirty="0">
                <a:solidFill>
                  <a:schemeClr val="accent1"/>
                </a:solidFill>
              </a:rPr>
              <a:t>Our hope is that this information can be a launchpad for collaboration and new interventions in a range of contexts, so that more people with LTHCs are supported to become active.</a:t>
            </a:r>
          </a:p>
          <a:p>
            <a:r>
              <a:rPr lang="en-GB" dirty="0">
                <a:solidFill>
                  <a:schemeClr val="accent1"/>
                </a:solidFill>
              </a:rPr>
              <a:t>If you have feedback on how this document could be improved, please contact </a:t>
            </a:r>
            <a:r>
              <a:rPr lang="en-GB" dirty="0">
                <a:solidFill>
                  <a:schemeClr val="accent1"/>
                </a:solidFill>
                <a:hlinkClick r:id="rId2">
                  <a:extLst>
                    <a:ext uri="{A12FA001-AC4F-418D-AE19-62706E023703}">
                      <ahyp:hlinkClr xmlns:ahyp="http://schemas.microsoft.com/office/drawing/2018/hyperlinkcolor" val="tx"/>
                    </a:ext>
                  </a:extLst>
                </a:hlinkClick>
              </a:rPr>
              <a:t>weareundefeatable@ageuk.org.uk</a:t>
            </a:r>
            <a:r>
              <a:rPr lang="en-GB" dirty="0">
                <a:solidFill>
                  <a:schemeClr val="accent1"/>
                </a:solidFill>
              </a:rPr>
              <a:t> </a:t>
            </a:r>
          </a:p>
        </p:txBody>
      </p:sp>
      <p:sp>
        <p:nvSpPr>
          <p:cNvPr id="2" name="Rectangle 1">
            <a:extLst>
              <a:ext uri="{FF2B5EF4-FFF2-40B4-BE49-F238E27FC236}">
                <a16:creationId xmlns:a16="http://schemas.microsoft.com/office/drawing/2014/main" id="{8FD3C9FD-4991-F6AE-91CE-9E2E9D1BDA08}"/>
              </a:ext>
              <a:ext uri="{C183D7F6-B498-43B3-948B-1728B52AA6E4}">
                <adec:decorative xmlns:adec="http://schemas.microsoft.com/office/drawing/2017/decorative" val="1"/>
              </a:ext>
            </a:extLst>
          </p:cNvPr>
          <p:cNvSpPr/>
          <p:nvPr/>
        </p:nvSpPr>
        <p:spPr>
          <a:xfrm rot="5400000">
            <a:off x="8724336" y="667018"/>
            <a:ext cx="2456090" cy="447923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rtlCol="0" anchor="ctr"/>
          <a:lstStyle/>
          <a:p>
            <a:pPr algn="ctr"/>
            <a:endParaRPr lang="en-GB" sz="2533">
              <a:cs typeface="Arial"/>
            </a:endParaRPr>
          </a:p>
        </p:txBody>
      </p:sp>
      <p:sp>
        <p:nvSpPr>
          <p:cNvPr id="24" name="Caption">
            <a:extLst>
              <a:ext uri="{FF2B5EF4-FFF2-40B4-BE49-F238E27FC236}">
                <a16:creationId xmlns:a16="http://schemas.microsoft.com/office/drawing/2014/main" id="{287A4ECF-60D9-7F1D-B18E-4A28F37BBCF6}"/>
              </a:ext>
            </a:extLst>
          </p:cNvPr>
          <p:cNvSpPr txBox="1">
            <a:spLocks/>
          </p:cNvSpPr>
          <p:nvPr/>
        </p:nvSpPr>
        <p:spPr>
          <a:xfrm>
            <a:off x="8015358" y="1895655"/>
            <a:ext cx="3673060" cy="2054601"/>
          </a:xfrm>
          <a:prstGeom prst="rect">
            <a:avLst/>
          </a:prstGeom>
        </p:spPr>
        <p:txBody>
          <a:bodyPr vert="horz" wrap="square" lIns="0" tIns="0" rIns="0" bIns="0" anchor="t" anchorCtr="0">
            <a:spAutoFit/>
          </a:bodyPr>
          <a:lstStyle>
            <a:lvl1pPr marL="0" indent="0" algn="l" defTabSz="914400" rtl="0" eaLnBrk="1" latinLnBrk="0" hangingPunct="1">
              <a:lnSpc>
                <a:spcPct val="100000"/>
              </a:lnSpc>
              <a:spcBef>
                <a:spcPct val="0"/>
              </a:spcBef>
              <a:buNone/>
              <a:tabLst>
                <a:tab pos="4043363" algn="l"/>
              </a:tabLst>
              <a:defRPr sz="2800" b="1" kern="1200" baseline="0">
                <a:solidFill>
                  <a:srgbClr val="454341"/>
                </a:solidFill>
                <a:latin typeface="+mj-lt"/>
                <a:ea typeface="SimSun" panose="02010600030101010101" pitchFamily="2" charset="-122"/>
                <a:cs typeface="+mj-cs"/>
              </a:defRPr>
            </a:lvl1pPr>
          </a:lstStyle>
          <a:p>
            <a:pPr defTabSz="1219170">
              <a:lnSpc>
                <a:spcPts val="3200"/>
              </a:lnSpc>
              <a:defRPr/>
            </a:pPr>
            <a:r>
              <a:rPr lang="en" sz="3200" b="1" dirty="0">
                <a:solidFill>
                  <a:schemeClr val="bg1"/>
                </a:solidFill>
                <a:latin typeface="Tw Cen MT"/>
                <a:sym typeface="Nunito"/>
              </a:rPr>
              <a:t>STARTING WITH AUDIENCE INSIGHT CAN ACT AS A LAUNCHPAD FOR COLLABORATION</a:t>
            </a:r>
            <a:endParaRPr lang="en-US" sz="3200" b="1" dirty="0">
              <a:solidFill>
                <a:schemeClr val="bg1"/>
              </a:solidFill>
              <a:latin typeface="Tw Cen MT"/>
            </a:endParaRPr>
          </a:p>
        </p:txBody>
      </p:sp>
      <p:pic>
        <p:nvPicPr>
          <p:cNvPr id="8" name="Picture 7" descr="A smiling male in a yellow shirt playing ping pong.">
            <a:extLst>
              <a:ext uri="{FF2B5EF4-FFF2-40B4-BE49-F238E27FC236}">
                <a16:creationId xmlns:a16="http://schemas.microsoft.com/office/drawing/2014/main" id="{553E05AE-39FD-80BE-B01D-E2C6727719DB}"/>
              </a:ext>
            </a:extLst>
          </p:cNvPr>
          <p:cNvPicPr>
            <a:picLocks noChangeAspect="1"/>
          </p:cNvPicPr>
          <p:nvPr/>
        </p:nvPicPr>
        <p:blipFill>
          <a:blip r:embed="rId3" cstate="screen">
            <a:extLst>
              <a:ext uri="{28A0092B-C50C-407E-A947-70E740481C1C}">
                <a14:useLocalDpi xmlns:a14="http://schemas.microsoft.com/office/drawing/2010/main"/>
              </a:ext>
            </a:extLst>
          </a:blip>
          <a:srcRect t="969"/>
          <a:stretch/>
        </p:blipFill>
        <p:spPr>
          <a:xfrm>
            <a:off x="7712765" y="4134680"/>
            <a:ext cx="4479236" cy="2723320"/>
          </a:xfrm>
          <a:prstGeom prst="rect">
            <a:avLst/>
          </a:prstGeom>
        </p:spPr>
      </p:pic>
      <p:sp>
        <p:nvSpPr>
          <p:cNvPr id="6" name="Rectangle 5">
            <a:extLst>
              <a:ext uri="{FF2B5EF4-FFF2-40B4-BE49-F238E27FC236}">
                <a16:creationId xmlns:a16="http://schemas.microsoft.com/office/drawing/2014/main" id="{B1E6728E-62D8-2F21-FDEA-63CBF829A3C5}"/>
              </a:ext>
              <a:ext uri="{C183D7F6-B498-43B3-948B-1728B52AA6E4}">
                <adec:decorative xmlns:adec="http://schemas.microsoft.com/office/drawing/2017/decorative" val="1"/>
              </a:ext>
            </a:extLst>
          </p:cNvPr>
          <p:cNvSpPr/>
          <p:nvPr/>
        </p:nvSpPr>
        <p:spPr>
          <a:xfrm rot="5400000">
            <a:off x="-3367127" y="3362836"/>
            <a:ext cx="6859251" cy="12871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rtlCol="0" anchor="ctr"/>
          <a:lstStyle/>
          <a:p>
            <a:pPr algn="ctr"/>
            <a:endParaRPr lang="en-GB" sz="2533">
              <a:cs typeface="Arial"/>
            </a:endParaRPr>
          </a:p>
        </p:txBody>
      </p:sp>
    </p:spTree>
    <p:extLst>
      <p:ext uri="{BB962C8B-B14F-4D97-AF65-F5344CB8AC3E}">
        <p14:creationId xmlns:p14="http://schemas.microsoft.com/office/powerpoint/2010/main" val="113905032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D91FDC09-EAD8-1415-9479-79DFE3D42A52}"/>
              </a:ext>
            </a:extLst>
          </p:cNvPr>
          <p:cNvSpPr>
            <a:spLocks noGrp="1"/>
          </p:cNvSpPr>
          <p:nvPr>
            <p:ph type="title"/>
          </p:nvPr>
        </p:nvSpPr>
        <p:spPr>
          <a:xfrm>
            <a:off x="905211" y="522136"/>
            <a:ext cx="6846552" cy="359073"/>
          </a:xfrm>
        </p:spPr>
        <p:txBody>
          <a:bodyPr/>
          <a:lstStyle/>
          <a:p>
            <a:pPr defTabSz="1219170">
              <a:defRPr/>
            </a:pPr>
            <a:r>
              <a:rPr lang="en" sz="2500" b="1" dirty="0">
                <a:solidFill>
                  <a:srgbClr val="4F2483"/>
                </a:solidFill>
                <a:latin typeface="Tw Cen MT" panose="020B0602020104020603" pitchFamily="34" charset="0"/>
                <a:sym typeface="Nunito"/>
              </a:rPr>
              <a:t>SUMMARY OF KEY INSIGHTS</a:t>
            </a:r>
            <a:endParaRPr lang="en-US" sz="1600" dirty="0">
              <a:solidFill>
                <a:srgbClr val="4F2483"/>
              </a:solidFill>
            </a:endParaRPr>
          </a:p>
        </p:txBody>
      </p:sp>
      <p:sp>
        <p:nvSpPr>
          <p:cNvPr id="3" name="Rectangle 2">
            <a:extLst>
              <a:ext uri="{FF2B5EF4-FFF2-40B4-BE49-F238E27FC236}">
                <a16:creationId xmlns:a16="http://schemas.microsoft.com/office/drawing/2014/main" id="{81E81AEE-9767-2090-7E95-8141D764646A}"/>
              </a:ext>
            </a:extLst>
          </p:cNvPr>
          <p:cNvSpPr/>
          <p:nvPr/>
        </p:nvSpPr>
        <p:spPr>
          <a:xfrm>
            <a:off x="885580" y="1327439"/>
            <a:ext cx="6866183" cy="917513"/>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324000" bIns="180000" numCol="1" spcCol="0" rtlCol="0" fromWordArt="0" anchor="t" anchorCtr="0" forceAA="0" compatLnSpc="1">
            <a:prstTxWarp prst="textNoShape">
              <a:avLst/>
            </a:prstTxWarp>
            <a:spAutoFit/>
          </a:bodyPr>
          <a:lstStyle/>
          <a:p>
            <a:pPr>
              <a:spcAft>
                <a:spcPts val="1200"/>
              </a:spcAft>
            </a:pPr>
            <a:r>
              <a:rPr lang="en-GB" kern="100" dirty="0">
                <a:solidFill>
                  <a:schemeClr val="accent1"/>
                </a:solidFill>
                <a:latin typeface="+mj-lt"/>
                <a:ea typeface="Calibri"/>
                <a:cs typeface="Calibri"/>
              </a:rPr>
              <a:t>The NHS and healthcare professionals are the starting point for advice and can be highly influential for this audience.</a:t>
            </a:r>
          </a:p>
        </p:txBody>
      </p:sp>
      <p:sp>
        <p:nvSpPr>
          <p:cNvPr id="22" name="Rectangle 21">
            <a:extLst>
              <a:ext uri="{FF2B5EF4-FFF2-40B4-BE49-F238E27FC236}">
                <a16:creationId xmlns:a16="http://schemas.microsoft.com/office/drawing/2014/main" id="{B9FF7710-DCB1-8EE6-BA77-8C0D24C7DF60}"/>
              </a:ext>
            </a:extLst>
          </p:cNvPr>
          <p:cNvSpPr/>
          <p:nvPr/>
        </p:nvSpPr>
        <p:spPr>
          <a:xfrm>
            <a:off x="885580" y="2437906"/>
            <a:ext cx="6866183" cy="1194512"/>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2400"/>
              </a:spcBef>
              <a:spcAft>
                <a:spcPts val="0"/>
              </a:spcAft>
              <a:buClrTx/>
              <a:buSzTx/>
              <a:buFont typeface="Arial" panose="020B0604020202020204" pitchFamily="34" charset="0"/>
              <a:buNone/>
              <a:tabLst/>
              <a:defRPr/>
            </a:pPr>
            <a:r>
              <a:rPr kumimoji="0" lang="en-GB" b="0" i="0" u="none" strike="noStrike" kern="1200" cap="none" spc="0" normalizeH="0" baseline="0" noProof="0">
                <a:ln>
                  <a:noFill/>
                </a:ln>
                <a:solidFill>
                  <a:schemeClr val="accent1"/>
                </a:solidFill>
                <a:effectLst/>
                <a:uLnTx/>
                <a:uFillTx/>
                <a:latin typeface="+mj-lt"/>
                <a:ea typeface="+mn-lt"/>
                <a:cs typeface="+mn-lt"/>
              </a:rPr>
              <a:t>Healthcare professionals would like better practical </a:t>
            </a:r>
            <a:br>
              <a:rPr kumimoji="0" lang="en-GB" b="0" i="0" u="none" strike="noStrike" kern="1200" cap="none" spc="0" normalizeH="0" baseline="0" noProof="0">
                <a:ln>
                  <a:noFill/>
                </a:ln>
                <a:solidFill>
                  <a:schemeClr val="accent1"/>
                </a:solidFill>
                <a:effectLst/>
                <a:uLnTx/>
                <a:uFillTx/>
                <a:latin typeface="+mj-lt"/>
                <a:ea typeface="+mn-lt"/>
                <a:cs typeface="+mn-lt"/>
              </a:rPr>
            </a:br>
            <a:r>
              <a:rPr kumimoji="0" lang="en-GB" b="0" i="0" u="none" strike="noStrike" kern="1200" cap="none" spc="0" normalizeH="0" baseline="0" noProof="0">
                <a:ln>
                  <a:noFill/>
                </a:ln>
                <a:solidFill>
                  <a:schemeClr val="accent1"/>
                </a:solidFill>
                <a:effectLst/>
                <a:uLnTx/>
                <a:uFillTx/>
                <a:latin typeface="+mj-lt"/>
                <a:ea typeface="+mn-lt"/>
                <a:cs typeface="+mn-lt"/>
              </a:rPr>
              <a:t>resources to encourage physical activity, and knowledge </a:t>
            </a:r>
            <a:br>
              <a:rPr kumimoji="0" lang="en-GB" b="0" i="0" u="none" strike="noStrike" kern="1200" cap="none" spc="0" normalizeH="0" baseline="0" noProof="0">
                <a:ln>
                  <a:noFill/>
                </a:ln>
                <a:solidFill>
                  <a:schemeClr val="accent1"/>
                </a:solidFill>
                <a:effectLst/>
                <a:uLnTx/>
                <a:uFillTx/>
                <a:latin typeface="+mj-lt"/>
                <a:ea typeface="+mn-lt"/>
                <a:cs typeface="+mn-lt"/>
              </a:rPr>
            </a:br>
            <a:r>
              <a:rPr kumimoji="0" lang="en-GB" b="0" i="0" u="none" strike="noStrike" kern="1200" cap="none" spc="0" normalizeH="0" baseline="0" noProof="0">
                <a:ln>
                  <a:noFill/>
                </a:ln>
                <a:solidFill>
                  <a:schemeClr val="accent1"/>
                </a:solidFill>
                <a:effectLst/>
                <a:uLnTx/>
                <a:uFillTx/>
                <a:latin typeface="+mj-lt"/>
                <a:ea typeface="+mn-lt"/>
                <a:cs typeface="+mn-lt"/>
              </a:rPr>
              <a:t>of local activities and support to recommend.</a:t>
            </a:r>
            <a:endParaRPr lang="en-GB" b="0" i="0" u="none" strike="noStrike" kern="1200" cap="none" spc="0" normalizeH="0" baseline="0" noProof="0">
              <a:ln>
                <a:noFill/>
              </a:ln>
              <a:solidFill>
                <a:schemeClr val="accent1"/>
              </a:solidFill>
              <a:effectLst/>
              <a:uLnTx/>
              <a:uFillTx/>
              <a:latin typeface="+mj-lt"/>
              <a:ea typeface="+mn-lt"/>
              <a:cs typeface="+mn-lt"/>
            </a:endParaRPr>
          </a:p>
        </p:txBody>
      </p:sp>
      <p:sp>
        <p:nvSpPr>
          <p:cNvPr id="23" name="Rectangle 22">
            <a:extLst>
              <a:ext uri="{FF2B5EF4-FFF2-40B4-BE49-F238E27FC236}">
                <a16:creationId xmlns:a16="http://schemas.microsoft.com/office/drawing/2014/main" id="{FC84C362-6F7B-4E87-C195-30888D108CB9}"/>
              </a:ext>
            </a:extLst>
          </p:cNvPr>
          <p:cNvSpPr/>
          <p:nvPr/>
        </p:nvSpPr>
        <p:spPr>
          <a:xfrm>
            <a:off x="885580" y="3789630"/>
            <a:ext cx="6866183" cy="917513"/>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t" anchorCtr="0" forceAA="0" compatLnSpc="1">
            <a:prstTxWarp prst="textNoShape">
              <a:avLst/>
            </a:prstTxWarp>
            <a:spAutoFit/>
          </a:bodyPr>
          <a:lstStyle/>
          <a:p>
            <a:pPr>
              <a:spcAft>
                <a:spcPts val="1200"/>
              </a:spcAft>
            </a:pPr>
            <a:r>
              <a:rPr lang="en-GB" kern="100" dirty="0">
                <a:solidFill>
                  <a:schemeClr val="accent1"/>
                </a:solidFill>
                <a:latin typeface="+mj-lt"/>
                <a:ea typeface="Calibri"/>
                <a:cs typeface="Calibri"/>
              </a:rPr>
              <a:t>Friends and family want to support those they care for </a:t>
            </a:r>
            <a:br>
              <a:rPr lang="en-GB" kern="100" dirty="0">
                <a:solidFill>
                  <a:schemeClr val="accent1"/>
                </a:solidFill>
                <a:latin typeface="+mj-lt"/>
                <a:ea typeface="Calibri"/>
                <a:cs typeface="Calibri"/>
              </a:rPr>
            </a:br>
            <a:r>
              <a:rPr lang="en-GB" kern="100" dirty="0">
                <a:solidFill>
                  <a:schemeClr val="accent1"/>
                </a:solidFill>
                <a:latin typeface="+mj-lt"/>
                <a:ea typeface="Calibri"/>
                <a:cs typeface="Calibri"/>
              </a:rPr>
              <a:t>to be active but often lack the confidence to do so.</a:t>
            </a:r>
          </a:p>
        </p:txBody>
      </p:sp>
      <p:sp>
        <p:nvSpPr>
          <p:cNvPr id="24" name="Rectangle 23">
            <a:extLst>
              <a:ext uri="{FF2B5EF4-FFF2-40B4-BE49-F238E27FC236}">
                <a16:creationId xmlns:a16="http://schemas.microsoft.com/office/drawing/2014/main" id="{20048C22-E6AC-9B82-5BD7-74A6D0787086}"/>
              </a:ext>
            </a:extLst>
          </p:cNvPr>
          <p:cNvSpPr/>
          <p:nvPr/>
        </p:nvSpPr>
        <p:spPr>
          <a:xfrm>
            <a:off x="885580" y="4860202"/>
            <a:ext cx="6866183" cy="917513"/>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t" anchorCtr="0" forceAA="0" compatLnSpc="1">
            <a:prstTxWarp prst="textNoShape">
              <a:avLst/>
            </a:prstTxWarp>
            <a:spAutoFit/>
          </a:bodyPr>
          <a:lstStyle/>
          <a:p>
            <a:pPr>
              <a:spcAft>
                <a:spcPts val="1200"/>
              </a:spcAft>
            </a:pPr>
            <a:r>
              <a:rPr lang="en-GB" kern="100" dirty="0">
                <a:solidFill>
                  <a:schemeClr val="accent1"/>
                </a:solidFill>
                <a:latin typeface="+mj-lt"/>
                <a:ea typeface="Calibri"/>
                <a:cs typeface="Calibri"/>
              </a:rPr>
              <a:t>Health charities can play a unique role given their expertise </a:t>
            </a:r>
            <a:br>
              <a:rPr lang="en-GB" kern="100" dirty="0">
                <a:solidFill>
                  <a:schemeClr val="accent1"/>
                </a:solidFill>
                <a:latin typeface="+mj-lt"/>
                <a:ea typeface="Calibri"/>
                <a:cs typeface="Calibri"/>
              </a:rPr>
            </a:br>
            <a:r>
              <a:rPr lang="en-GB" kern="100" dirty="0">
                <a:solidFill>
                  <a:schemeClr val="accent1"/>
                </a:solidFill>
                <a:latin typeface="+mj-lt"/>
                <a:ea typeface="Calibri"/>
                <a:cs typeface="Calibri"/>
              </a:rPr>
              <a:t>in condition management and focus on holistic wellbeing.</a:t>
            </a:r>
          </a:p>
        </p:txBody>
      </p:sp>
      <p:pic>
        <p:nvPicPr>
          <p:cNvPr id="4" name="Picture 3" descr="A male seat in a wheelchair with a ball on his lap.">
            <a:extLst>
              <a:ext uri="{FF2B5EF4-FFF2-40B4-BE49-F238E27FC236}">
                <a16:creationId xmlns:a16="http://schemas.microsoft.com/office/drawing/2014/main" id="{0C0D10FF-6AD0-E090-66C8-0EC6D1220C54}"/>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8287721" y="0"/>
            <a:ext cx="3904279" cy="6855568"/>
          </a:xfrm>
          <a:prstGeom prst="rect">
            <a:avLst/>
          </a:prstGeom>
        </p:spPr>
      </p:pic>
      <p:sp>
        <p:nvSpPr>
          <p:cNvPr id="9" name="Oval 8">
            <a:extLst>
              <a:ext uri="{FF2B5EF4-FFF2-40B4-BE49-F238E27FC236}">
                <a16:creationId xmlns:a16="http://schemas.microsoft.com/office/drawing/2014/main" id="{7F629475-F10D-D2E2-39C0-9CE9F9BD8E62}"/>
              </a:ext>
              <a:ext uri="{C183D7F6-B498-43B3-948B-1728B52AA6E4}">
                <adec:decorative xmlns:adec="http://schemas.microsoft.com/office/drawing/2017/decorative" val="1"/>
              </a:ext>
            </a:extLst>
          </p:cNvPr>
          <p:cNvSpPr>
            <a:spLocks noChangeAspect="1"/>
          </p:cNvSpPr>
          <p:nvPr/>
        </p:nvSpPr>
        <p:spPr>
          <a:xfrm>
            <a:off x="7127038" y="1399122"/>
            <a:ext cx="766898" cy="766898"/>
          </a:xfrm>
          <a:prstGeom prst="ellipse">
            <a:avLst/>
          </a:prstGeom>
          <a:solidFill>
            <a:srgbClr val="4F2483"/>
          </a:solidFill>
          <a:ln w="34925">
            <a:solidFill>
              <a:schemeClr val="bg1"/>
            </a:solidFill>
          </a:ln>
          <a:effectLst>
            <a:glow rad="38100">
              <a:schemeClr val="accent1">
                <a:satMod val="175000"/>
                <a:alpha val="40000"/>
              </a:schemeClr>
            </a:glow>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t" anchorCtr="0">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1219170" rtl="0" eaLnBrk="1" fontAlgn="auto" latinLnBrk="0" hangingPunct="1">
              <a:lnSpc>
                <a:spcPts val="4000"/>
              </a:lnSpc>
              <a:spcBef>
                <a:spcPts val="600"/>
              </a:spcBef>
              <a:spcAft>
                <a:spcPts val="0"/>
              </a:spcAft>
              <a:buClrTx/>
              <a:buSzTx/>
              <a:buFontTx/>
              <a:buNone/>
              <a:tabLst/>
              <a:defRPr/>
            </a:pPr>
            <a:r>
              <a:rPr kumimoji="0" lang="en-GB" sz="3000" b="1" i="0" u="none" strike="noStrike" kern="1200" cap="none" spc="0" normalizeH="0" baseline="0" noProof="0">
                <a:ln>
                  <a:noFill/>
                </a:ln>
                <a:solidFill>
                  <a:srgbClr val="FFFFFF"/>
                </a:solidFill>
                <a:effectLst/>
                <a:uLnTx/>
                <a:uFillTx/>
                <a:latin typeface="Tw Cen MT" panose="020B0602020104020603"/>
                <a:ea typeface="+mn-ea"/>
                <a:cs typeface="+mn-cs"/>
              </a:rPr>
              <a:t>1</a:t>
            </a:r>
            <a:endParaRPr kumimoji="0" lang="en-GB" sz="3000" b="1" i="0" u="none" strike="noStrike" kern="1200" cap="none" spc="0" normalizeH="0" baseline="30000" noProof="0">
              <a:ln>
                <a:noFill/>
              </a:ln>
              <a:solidFill>
                <a:srgbClr val="FFFFFF"/>
              </a:solidFill>
              <a:effectLst/>
              <a:uLnTx/>
              <a:uFillTx/>
              <a:latin typeface="Tw Cen MT" panose="020B0602020104020603"/>
              <a:ea typeface="+mn-ea"/>
              <a:cs typeface="+mn-cs"/>
            </a:endParaRPr>
          </a:p>
        </p:txBody>
      </p:sp>
      <p:sp>
        <p:nvSpPr>
          <p:cNvPr id="26" name="Oval 25">
            <a:extLst>
              <a:ext uri="{FF2B5EF4-FFF2-40B4-BE49-F238E27FC236}">
                <a16:creationId xmlns:a16="http://schemas.microsoft.com/office/drawing/2014/main" id="{BF832F33-B409-6283-C117-9B4164BE1D7F}"/>
              </a:ext>
              <a:ext uri="{C183D7F6-B498-43B3-948B-1728B52AA6E4}">
                <adec:decorative xmlns:adec="http://schemas.microsoft.com/office/drawing/2017/decorative" val="1"/>
              </a:ext>
            </a:extLst>
          </p:cNvPr>
          <p:cNvSpPr>
            <a:spLocks noChangeAspect="1"/>
          </p:cNvSpPr>
          <p:nvPr/>
        </p:nvSpPr>
        <p:spPr>
          <a:xfrm>
            <a:off x="7127038" y="2647122"/>
            <a:ext cx="766898" cy="766898"/>
          </a:xfrm>
          <a:prstGeom prst="ellipse">
            <a:avLst/>
          </a:prstGeom>
          <a:solidFill>
            <a:srgbClr val="4F2483"/>
          </a:solidFill>
          <a:ln w="34925">
            <a:solidFill>
              <a:schemeClr val="bg1"/>
            </a:solidFill>
          </a:ln>
          <a:effectLst>
            <a:glow rad="38100">
              <a:schemeClr val="accent1">
                <a:satMod val="175000"/>
                <a:alpha val="40000"/>
              </a:schemeClr>
            </a:glow>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t" anchorCtr="0">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1219170" rtl="0" eaLnBrk="1" fontAlgn="auto" latinLnBrk="0" hangingPunct="1">
              <a:lnSpc>
                <a:spcPts val="4000"/>
              </a:lnSpc>
              <a:spcBef>
                <a:spcPts val="600"/>
              </a:spcBef>
              <a:spcAft>
                <a:spcPts val="0"/>
              </a:spcAft>
              <a:buClrTx/>
              <a:buSzTx/>
              <a:buFontTx/>
              <a:buNone/>
              <a:tabLst/>
              <a:defRPr/>
            </a:pPr>
            <a:r>
              <a:rPr kumimoji="0" lang="en-GB" sz="3000" b="1" i="0" u="none" strike="noStrike" kern="1200" cap="none" spc="0" normalizeH="0" baseline="0" noProof="0">
                <a:ln>
                  <a:noFill/>
                </a:ln>
                <a:solidFill>
                  <a:srgbClr val="FFFFFF"/>
                </a:solidFill>
                <a:effectLst/>
                <a:uLnTx/>
                <a:uFillTx/>
                <a:latin typeface="Tw Cen MT" panose="020B0602020104020603"/>
                <a:ea typeface="+mn-ea"/>
                <a:cs typeface="+mn-cs"/>
              </a:rPr>
              <a:t>2</a:t>
            </a:r>
            <a:endParaRPr kumimoji="0" lang="en-GB" sz="3000" b="1" i="0" u="none" strike="noStrike" kern="1200" cap="none" spc="0" normalizeH="0" baseline="30000" noProof="0">
              <a:ln>
                <a:noFill/>
              </a:ln>
              <a:solidFill>
                <a:srgbClr val="FFFFFF"/>
              </a:solidFill>
              <a:effectLst/>
              <a:uLnTx/>
              <a:uFillTx/>
              <a:latin typeface="Tw Cen MT" panose="020B0602020104020603"/>
              <a:ea typeface="+mn-ea"/>
              <a:cs typeface="+mn-cs"/>
            </a:endParaRPr>
          </a:p>
        </p:txBody>
      </p:sp>
      <p:sp>
        <p:nvSpPr>
          <p:cNvPr id="27" name="Oval 26">
            <a:extLst>
              <a:ext uri="{FF2B5EF4-FFF2-40B4-BE49-F238E27FC236}">
                <a16:creationId xmlns:a16="http://schemas.microsoft.com/office/drawing/2014/main" id="{E7B84F5E-891E-C950-4CD1-C8F2FAAF3A3E}"/>
              </a:ext>
              <a:ext uri="{C183D7F6-B498-43B3-948B-1728B52AA6E4}">
                <adec:decorative xmlns:adec="http://schemas.microsoft.com/office/drawing/2017/decorative" val="1"/>
              </a:ext>
            </a:extLst>
          </p:cNvPr>
          <p:cNvSpPr>
            <a:spLocks noChangeAspect="1"/>
          </p:cNvSpPr>
          <p:nvPr/>
        </p:nvSpPr>
        <p:spPr>
          <a:xfrm>
            <a:off x="7127038" y="3874760"/>
            <a:ext cx="766898" cy="766898"/>
          </a:xfrm>
          <a:prstGeom prst="ellipse">
            <a:avLst/>
          </a:prstGeom>
          <a:solidFill>
            <a:srgbClr val="4F2483"/>
          </a:solidFill>
          <a:ln w="34925">
            <a:solidFill>
              <a:schemeClr val="bg1"/>
            </a:solidFill>
          </a:ln>
          <a:effectLst>
            <a:glow rad="38100">
              <a:schemeClr val="accent1">
                <a:satMod val="175000"/>
                <a:alpha val="40000"/>
              </a:schemeClr>
            </a:glow>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t" anchorCtr="0">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1219170" rtl="0" eaLnBrk="1" fontAlgn="auto" latinLnBrk="0" hangingPunct="1">
              <a:lnSpc>
                <a:spcPts val="4000"/>
              </a:lnSpc>
              <a:spcBef>
                <a:spcPts val="600"/>
              </a:spcBef>
              <a:spcAft>
                <a:spcPts val="0"/>
              </a:spcAft>
              <a:buClrTx/>
              <a:buSzTx/>
              <a:buFontTx/>
              <a:buNone/>
              <a:tabLst/>
              <a:defRPr/>
            </a:pPr>
            <a:r>
              <a:rPr kumimoji="0" lang="en-GB" sz="3000" b="1" i="0" u="none" strike="noStrike" kern="1200" cap="none" spc="0" normalizeH="0" baseline="0" noProof="0">
                <a:ln>
                  <a:noFill/>
                </a:ln>
                <a:solidFill>
                  <a:srgbClr val="FFFFFF"/>
                </a:solidFill>
                <a:effectLst/>
                <a:uLnTx/>
                <a:uFillTx/>
                <a:latin typeface="Tw Cen MT" panose="020B0602020104020603"/>
                <a:ea typeface="+mn-ea"/>
                <a:cs typeface="+mn-cs"/>
              </a:rPr>
              <a:t>3</a:t>
            </a:r>
            <a:endParaRPr kumimoji="0" lang="en-GB" sz="3000" b="1" i="0" u="none" strike="noStrike" kern="1200" cap="none" spc="0" normalizeH="0" baseline="30000" noProof="0">
              <a:ln>
                <a:noFill/>
              </a:ln>
              <a:solidFill>
                <a:srgbClr val="FFFFFF"/>
              </a:solidFill>
              <a:effectLst/>
              <a:uLnTx/>
              <a:uFillTx/>
              <a:latin typeface="Tw Cen MT" panose="020B0602020104020603"/>
              <a:ea typeface="+mn-ea"/>
              <a:cs typeface="+mn-cs"/>
            </a:endParaRPr>
          </a:p>
        </p:txBody>
      </p:sp>
      <p:sp>
        <p:nvSpPr>
          <p:cNvPr id="28" name="Oval 27">
            <a:extLst>
              <a:ext uri="{FF2B5EF4-FFF2-40B4-BE49-F238E27FC236}">
                <a16:creationId xmlns:a16="http://schemas.microsoft.com/office/drawing/2014/main" id="{534FF65A-10C7-BB12-AAED-3A80788ACD1F}"/>
              </a:ext>
              <a:ext uri="{C183D7F6-B498-43B3-948B-1728B52AA6E4}">
                <adec:decorative xmlns:adec="http://schemas.microsoft.com/office/drawing/2017/decorative" val="1"/>
              </a:ext>
            </a:extLst>
          </p:cNvPr>
          <p:cNvSpPr>
            <a:spLocks noChangeAspect="1"/>
          </p:cNvSpPr>
          <p:nvPr/>
        </p:nvSpPr>
        <p:spPr>
          <a:xfrm>
            <a:off x="7127038" y="4935770"/>
            <a:ext cx="766898" cy="766898"/>
          </a:xfrm>
          <a:prstGeom prst="ellipse">
            <a:avLst/>
          </a:prstGeom>
          <a:solidFill>
            <a:srgbClr val="4F2483"/>
          </a:solidFill>
          <a:ln w="34925">
            <a:solidFill>
              <a:schemeClr val="bg1"/>
            </a:solidFill>
          </a:ln>
          <a:effectLst>
            <a:glow rad="38100">
              <a:schemeClr val="accent1">
                <a:satMod val="175000"/>
                <a:alpha val="40000"/>
              </a:schemeClr>
            </a:glow>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t" anchorCtr="0">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1219170" rtl="0" eaLnBrk="1" fontAlgn="auto" latinLnBrk="0" hangingPunct="1">
              <a:lnSpc>
                <a:spcPts val="4000"/>
              </a:lnSpc>
              <a:spcBef>
                <a:spcPts val="600"/>
              </a:spcBef>
              <a:spcAft>
                <a:spcPts val="0"/>
              </a:spcAft>
              <a:buClrTx/>
              <a:buSzTx/>
              <a:buFontTx/>
              <a:buNone/>
              <a:tabLst/>
              <a:defRPr/>
            </a:pPr>
            <a:r>
              <a:rPr kumimoji="0" lang="en-GB" sz="3000" b="1" i="0" u="none" strike="noStrike" kern="1200" cap="none" spc="0" normalizeH="0" baseline="0" noProof="0">
                <a:ln>
                  <a:noFill/>
                </a:ln>
                <a:solidFill>
                  <a:srgbClr val="FFFFFF"/>
                </a:solidFill>
                <a:effectLst/>
                <a:uLnTx/>
                <a:uFillTx/>
                <a:latin typeface="Tw Cen MT" panose="020B0602020104020603"/>
                <a:ea typeface="+mn-ea"/>
                <a:cs typeface="+mn-cs"/>
              </a:rPr>
              <a:t>4</a:t>
            </a:r>
            <a:endParaRPr kumimoji="0" lang="en-GB" sz="3000" b="1" i="0" u="none" strike="noStrike" kern="1200" cap="none" spc="0" normalizeH="0" baseline="30000" noProof="0">
              <a:ln>
                <a:noFill/>
              </a:ln>
              <a:solidFill>
                <a:srgbClr val="FFFFFF"/>
              </a:solidFill>
              <a:effectLst/>
              <a:uLnTx/>
              <a:uFillTx/>
              <a:latin typeface="Tw Cen MT" panose="020B0602020104020603"/>
              <a:ea typeface="+mn-ea"/>
              <a:cs typeface="+mn-cs"/>
            </a:endParaRPr>
          </a:p>
        </p:txBody>
      </p:sp>
      <p:sp>
        <p:nvSpPr>
          <p:cNvPr id="5" name="Rectangle 4">
            <a:extLst>
              <a:ext uri="{FF2B5EF4-FFF2-40B4-BE49-F238E27FC236}">
                <a16:creationId xmlns:a16="http://schemas.microsoft.com/office/drawing/2014/main" id="{4ACAD62F-4392-7EB1-1621-61141E6F650B}"/>
              </a:ext>
              <a:ext uri="{C183D7F6-B498-43B3-948B-1728B52AA6E4}">
                <adec:decorative xmlns:adec="http://schemas.microsoft.com/office/drawing/2017/decorative" val="1"/>
              </a:ext>
            </a:extLst>
          </p:cNvPr>
          <p:cNvSpPr/>
          <p:nvPr/>
        </p:nvSpPr>
        <p:spPr>
          <a:xfrm rot="5400000">
            <a:off x="-3360400" y="3365266"/>
            <a:ext cx="6859251" cy="128716"/>
          </a:xfrm>
          <a:prstGeom prst="rect">
            <a:avLst/>
          </a:prstGeom>
          <a:solidFill>
            <a:srgbClr val="4F248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rtlCol="0" anchor="ctr"/>
          <a:lstStyle/>
          <a:p>
            <a:pPr algn="ctr"/>
            <a:endParaRPr lang="en-GB" sz="2533">
              <a:cs typeface="Arial"/>
            </a:endParaRPr>
          </a:p>
        </p:txBody>
      </p:sp>
    </p:spTree>
    <p:extLst>
      <p:ext uri="{BB962C8B-B14F-4D97-AF65-F5344CB8AC3E}">
        <p14:creationId xmlns:p14="http://schemas.microsoft.com/office/powerpoint/2010/main" val="28861461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51D2D3-A874-2FD7-B0CB-B726A6487A77}"/>
            </a:ext>
          </a:extLst>
        </p:cNvPr>
        <p:cNvGrpSpPr/>
        <p:nvPr/>
      </p:nvGrpSpPr>
      <p:grpSpPr>
        <a:xfrm>
          <a:off x="0" y="0"/>
          <a:ext cx="0" cy="0"/>
          <a:chOff x="0" y="0"/>
          <a:chExt cx="0" cy="0"/>
        </a:xfrm>
      </p:grpSpPr>
      <p:sp>
        <p:nvSpPr>
          <p:cNvPr id="3" name="Title 6">
            <a:extLst>
              <a:ext uri="{FF2B5EF4-FFF2-40B4-BE49-F238E27FC236}">
                <a16:creationId xmlns:a16="http://schemas.microsoft.com/office/drawing/2014/main" id="{9FE4D82B-4BF0-2E05-FC4C-3B7951E645DF}"/>
              </a:ext>
            </a:extLst>
          </p:cNvPr>
          <p:cNvSpPr txBox="1">
            <a:spLocks noGrp="1"/>
          </p:cNvSpPr>
          <p:nvPr>
            <p:ph type="title" idx="4294967295"/>
          </p:nvPr>
        </p:nvSpPr>
        <p:spPr>
          <a:xfrm>
            <a:off x="905211" y="522136"/>
            <a:ext cx="9596102" cy="692497"/>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marL="0" indent="0" algn="l" defTabSz="914400" rtl="0" eaLnBrk="1" latinLnBrk="0" hangingPunct="1">
              <a:lnSpc>
                <a:spcPts val="2800"/>
              </a:lnSpc>
              <a:spcBef>
                <a:spcPct val="0"/>
              </a:spcBef>
              <a:buNone/>
              <a:tabLst>
                <a:tab pos="4043363" algn="l"/>
              </a:tabLst>
              <a:defRPr sz="2800" b="1" kern="1200" baseline="0">
                <a:solidFill>
                  <a:srgbClr val="454341"/>
                </a:solidFill>
                <a:latin typeface="+mj-lt"/>
                <a:ea typeface="SimSun" panose="02010600030101010101" pitchFamily="2" charset="-122"/>
                <a:cs typeface="+mj-cs"/>
              </a:defRPr>
            </a:lvl1pPr>
          </a:lstStyle>
          <a:p>
            <a:pPr marL="0" marR="0" lvl="0" indent="0" algn="l" defTabSz="1219170" rtl="0" eaLnBrk="1" fontAlgn="auto" latinLnBrk="0" hangingPunct="1">
              <a:lnSpc>
                <a:spcPts val="2700"/>
              </a:lnSpc>
              <a:spcBef>
                <a:spcPct val="0"/>
              </a:spcBef>
              <a:spcAft>
                <a:spcPts val="0"/>
              </a:spcAft>
              <a:buClrTx/>
              <a:buSzTx/>
              <a:buFontTx/>
              <a:buNone/>
              <a:tabLst>
                <a:tab pos="4043363" algn="l"/>
              </a:tabLst>
              <a:defRPr/>
            </a:pPr>
            <a:r>
              <a:rPr kumimoji="0" lang="en-GB" sz="2500" b="1" i="0" u="none" strike="noStrike" kern="1200" cap="none" spc="0" normalizeH="0" baseline="0" noProof="0" dirty="0">
                <a:ln>
                  <a:noFill/>
                </a:ln>
                <a:solidFill>
                  <a:schemeClr val="accent1"/>
                </a:solidFill>
                <a:effectLst/>
                <a:uLnTx/>
                <a:uFillTx/>
                <a:latin typeface="Tw Cen MT" panose="020B0602020104020603" pitchFamily="34" charset="0"/>
                <a:ea typeface="SimSun" panose="02010600030101010101" pitchFamily="2" charset="-122"/>
                <a:cs typeface="+mj-cs"/>
                <a:sym typeface="Nunito"/>
              </a:rPr>
              <a:t>NHS AND HEALTHCARE PROFESSIONALS ARE THE STARTING POINT FOR ADVICE AND CAN BE HIGHLY INFLUENTIAL FOR THIS AUDIENCE</a:t>
            </a:r>
            <a:endParaRPr kumimoji="0" lang="en-US" sz="2500" b="1" i="0" u="none" strike="noStrike" kern="1200" cap="none" spc="0" normalizeH="0" baseline="0" noProof="0" dirty="0">
              <a:ln>
                <a:noFill/>
              </a:ln>
              <a:solidFill>
                <a:schemeClr val="accent1"/>
              </a:solidFill>
              <a:effectLst/>
              <a:uLnTx/>
              <a:uFillTx/>
              <a:latin typeface="Tw Cen MT" panose="020B0602020104020603" pitchFamily="34" charset="0"/>
              <a:ea typeface="SimSun" panose="02010600030101010101" pitchFamily="2" charset="-122"/>
              <a:cs typeface="+mj-cs"/>
            </a:endParaRPr>
          </a:p>
        </p:txBody>
      </p:sp>
      <p:sp>
        <p:nvSpPr>
          <p:cNvPr id="6" name="Text Placeholder 19">
            <a:extLst>
              <a:ext uri="{FF2B5EF4-FFF2-40B4-BE49-F238E27FC236}">
                <a16:creationId xmlns:a16="http://schemas.microsoft.com/office/drawing/2014/main" id="{E5D9D2EC-C811-A557-265E-872A553C9F91}"/>
              </a:ext>
            </a:extLst>
          </p:cNvPr>
          <p:cNvSpPr txBox="1">
            <a:spLocks/>
          </p:cNvSpPr>
          <p:nvPr/>
        </p:nvSpPr>
        <p:spPr>
          <a:xfrm>
            <a:off x="905874" y="1452802"/>
            <a:ext cx="3576691" cy="2077492"/>
          </a:xfrm>
          <a:prstGeom prst="rect">
            <a:avLst/>
          </a:prstGeom>
        </p:spPr>
        <p:txBody>
          <a:bodyPr wrap="square" lIns="0" tIns="0" rIns="0" bIns="0">
            <a:spAutoFit/>
          </a:bodyPr>
          <a:lstStyle>
            <a:lvl1pPr marL="0" indent="0" algn="l" defTabSz="914400" rtl="0" eaLnBrk="1" latinLnBrk="0" hangingPunct="1">
              <a:lnSpc>
                <a:spcPct val="100000"/>
              </a:lnSpc>
              <a:spcBef>
                <a:spcPts val="1000"/>
              </a:spcBef>
              <a:buFont typeface="Arial" panose="020B0604020202020204" pitchFamily="34" charset="0"/>
              <a:buNone/>
              <a:defRPr sz="1800" kern="1200">
                <a:solidFill>
                  <a:srgbClr val="4543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1219170">
              <a:lnSpc>
                <a:spcPts val="1800"/>
              </a:lnSpc>
              <a:defRPr/>
            </a:pPr>
            <a:r>
              <a:rPr lang="en-GB" sz="1600" dirty="0">
                <a:solidFill>
                  <a:schemeClr val="accent1"/>
                </a:solidFill>
                <a:latin typeface="Tw Cen MT" panose="020B0602020104020603" pitchFamily="34" charset="0"/>
                <a:sym typeface="Arial"/>
              </a:rPr>
              <a:t>The NHS and healthcare professionals are a key source of information and advice when it comes to being more physically active. Engaging healthcare professionals is an opportunity: most people with LTHCs have spoken with a healthcare professional within the last month, and when conversations about physical activity occur in this context, they are highly influential.</a:t>
            </a:r>
          </a:p>
        </p:txBody>
      </p:sp>
      <p:sp>
        <p:nvSpPr>
          <p:cNvPr id="12" name="Google Shape;407;p49">
            <a:extLst>
              <a:ext uri="{FF2B5EF4-FFF2-40B4-BE49-F238E27FC236}">
                <a16:creationId xmlns:a16="http://schemas.microsoft.com/office/drawing/2014/main" id="{C37EF895-BFF3-9BC1-04A1-7B41B706DCCE}"/>
              </a:ext>
              <a:ext uri="{C183D7F6-B498-43B3-948B-1728B52AA6E4}">
                <adec:decorative xmlns:adec="http://schemas.microsoft.com/office/drawing/2017/decorative" val="1"/>
              </a:ext>
            </a:extLst>
          </p:cNvPr>
          <p:cNvSpPr txBox="1">
            <a:spLocks/>
          </p:cNvSpPr>
          <p:nvPr/>
        </p:nvSpPr>
        <p:spPr>
          <a:xfrm>
            <a:off x="4892842" y="1474490"/>
            <a:ext cx="6785809" cy="2132673"/>
          </a:xfrm>
          <a:prstGeom prst="rect">
            <a:avLst/>
          </a:prstGeom>
          <a:solidFill>
            <a:schemeClr val="bg2"/>
          </a:solidFill>
          <a:ln>
            <a:noFill/>
          </a:ln>
        </p:spPr>
        <p:txBody>
          <a:bodyPr spcFirstLastPara="1" wrap="square" lIns="180000" tIns="180000" rIns="180000" bIns="18000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FFEB6B"/>
              </a:buClr>
              <a:buSzPts val="2800"/>
              <a:buFont typeface="Arial"/>
              <a:buNone/>
              <a:tabLst/>
              <a:defRPr/>
            </a:pPr>
            <a:endParaRPr kumimoji="0" lang="en-US" sz="1800" b="0" i="0" u="none" strike="noStrike" kern="1200" cap="none" spc="0" normalizeH="0" baseline="0" noProof="0">
              <a:ln>
                <a:noFill/>
              </a:ln>
              <a:solidFill>
                <a:srgbClr val="4F2483"/>
              </a:solidFill>
              <a:effectLst/>
              <a:uLnTx/>
              <a:uFillTx/>
              <a:latin typeface="Tw Cen MT" panose="020B0602020104020603"/>
              <a:cs typeface="Arial"/>
              <a:sym typeface="Arial"/>
            </a:endParaRPr>
          </a:p>
        </p:txBody>
      </p:sp>
      <p:sp>
        <p:nvSpPr>
          <p:cNvPr id="15" name="TextBox 14">
            <a:extLst>
              <a:ext uri="{FF2B5EF4-FFF2-40B4-BE49-F238E27FC236}">
                <a16:creationId xmlns:a16="http://schemas.microsoft.com/office/drawing/2014/main" id="{11708BB9-BD43-2763-5E77-F6EE43FC2649}"/>
              </a:ext>
            </a:extLst>
          </p:cNvPr>
          <p:cNvSpPr txBox="1"/>
          <p:nvPr/>
        </p:nvSpPr>
        <p:spPr>
          <a:xfrm>
            <a:off x="5193667" y="1651706"/>
            <a:ext cx="1560059" cy="1692771"/>
          </a:xfrm>
          <a:prstGeom prst="rect">
            <a:avLst/>
          </a:prstGeom>
          <a:noFill/>
        </p:spPr>
        <p:txBody>
          <a:bodyPr wrap="square" lIns="0" tIns="0" rIns="0" bIns="0">
            <a:spAutoFit/>
          </a:bodyPr>
          <a:lstStyle/>
          <a:p>
            <a:pPr defTabSz="914378">
              <a:defRPr/>
            </a:pPr>
            <a:r>
              <a:rPr lang="en-GB" sz="3000" b="1" dirty="0">
                <a:solidFill>
                  <a:srgbClr val="4F2483"/>
                </a:solidFill>
              </a:rPr>
              <a:t>69% </a:t>
            </a:r>
            <a:br>
              <a:rPr lang="en-GB" sz="1000" dirty="0">
                <a:solidFill>
                  <a:schemeClr val="accent1"/>
                </a:solidFill>
              </a:rPr>
            </a:br>
            <a:r>
              <a:rPr lang="en-GB" sz="1600" dirty="0">
                <a:solidFill>
                  <a:schemeClr val="accent1"/>
                </a:solidFill>
                <a:effectLst/>
                <a:latin typeface="Tw Cen MT"/>
                <a:ea typeface="Times New Roman" panose="02020603050405020304" pitchFamily="18" charset="0"/>
              </a:rPr>
              <a:t>Of people with LTHCs have spoken with a healthcare professional in the past month</a:t>
            </a:r>
            <a:r>
              <a:rPr lang="en-GB" sz="1600" baseline="30000" dirty="0">
                <a:solidFill>
                  <a:schemeClr val="accent1"/>
                </a:solidFill>
                <a:effectLst/>
                <a:latin typeface="Tw Cen MT"/>
                <a:ea typeface="Times New Roman" panose="02020603050405020304" pitchFamily="18" charset="0"/>
              </a:rPr>
              <a:t>1</a:t>
            </a:r>
            <a:endParaRPr lang="en-GB" sz="1600" dirty="0">
              <a:solidFill>
                <a:schemeClr val="accent1"/>
              </a:solidFill>
            </a:endParaRPr>
          </a:p>
        </p:txBody>
      </p:sp>
      <p:sp>
        <p:nvSpPr>
          <p:cNvPr id="16" name="TextBox 15">
            <a:extLst>
              <a:ext uri="{FF2B5EF4-FFF2-40B4-BE49-F238E27FC236}">
                <a16:creationId xmlns:a16="http://schemas.microsoft.com/office/drawing/2014/main" id="{7DF0DDAB-B728-5FEE-D55E-916EF843560E}"/>
              </a:ext>
            </a:extLst>
          </p:cNvPr>
          <p:cNvSpPr txBox="1"/>
          <p:nvPr/>
        </p:nvSpPr>
        <p:spPr>
          <a:xfrm>
            <a:off x="7643176" y="1651706"/>
            <a:ext cx="1399638" cy="1692771"/>
          </a:xfrm>
          <a:prstGeom prst="rect">
            <a:avLst/>
          </a:prstGeom>
          <a:noFill/>
        </p:spPr>
        <p:txBody>
          <a:bodyPr wrap="square" lIns="0" tIns="0" rIns="0" bIns="0">
            <a:spAutoFit/>
          </a:bodyPr>
          <a:lstStyle/>
          <a:p>
            <a:pPr defTabSz="914378">
              <a:defRPr/>
            </a:pPr>
            <a:r>
              <a:rPr lang="en-GB" sz="3000" b="1">
                <a:solidFill>
                  <a:srgbClr val="4F2483"/>
                </a:solidFill>
              </a:rPr>
              <a:t>40% </a:t>
            </a:r>
            <a:br>
              <a:rPr lang="en-GB" sz="1000">
                <a:solidFill>
                  <a:schemeClr val="accent1"/>
                </a:solidFill>
              </a:rPr>
            </a:br>
            <a:r>
              <a:rPr lang="en-GB" sz="1600">
                <a:solidFill>
                  <a:schemeClr val="accent1"/>
                </a:solidFill>
                <a:effectLst/>
                <a:latin typeface="Tw Cen MT"/>
                <a:ea typeface="Times New Roman" panose="02020603050405020304" pitchFamily="18" charset="0"/>
              </a:rPr>
              <a:t>Of those conversations involved physical activity discussion</a:t>
            </a:r>
            <a:r>
              <a:rPr lang="en-GB" sz="1600" baseline="30000">
                <a:solidFill>
                  <a:schemeClr val="accent1"/>
                </a:solidFill>
                <a:effectLst/>
                <a:latin typeface="Tw Cen MT"/>
                <a:ea typeface="Times New Roman" panose="02020603050405020304" pitchFamily="18" charset="0"/>
              </a:rPr>
              <a:t>1</a:t>
            </a:r>
            <a:endParaRPr lang="en-GB" sz="1600">
              <a:solidFill>
                <a:schemeClr val="accent1"/>
              </a:solidFill>
            </a:endParaRPr>
          </a:p>
        </p:txBody>
      </p:sp>
      <p:sp>
        <p:nvSpPr>
          <p:cNvPr id="21" name="TextBox 20">
            <a:extLst>
              <a:ext uri="{FF2B5EF4-FFF2-40B4-BE49-F238E27FC236}">
                <a16:creationId xmlns:a16="http://schemas.microsoft.com/office/drawing/2014/main" id="{D7280DB1-79D4-B1D1-4B5B-C973942506ED}"/>
              </a:ext>
            </a:extLst>
          </p:cNvPr>
          <p:cNvSpPr txBox="1"/>
          <p:nvPr/>
        </p:nvSpPr>
        <p:spPr>
          <a:xfrm>
            <a:off x="10005515" y="1651706"/>
            <a:ext cx="1399638" cy="1692771"/>
          </a:xfrm>
          <a:prstGeom prst="rect">
            <a:avLst/>
          </a:prstGeom>
          <a:noFill/>
        </p:spPr>
        <p:txBody>
          <a:bodyPr wrap="square" lIns="0" tIns="0" rIns="0" bIns="0">
            <a:spAutoFit/>
          </a:bodyPr>
          <a:lstStyle/>
          <a:p>
            <a:pPr defTabSz="914378">
              <a:defRPr/>
            </a:pPr>
            <a:r>
              <a:rPr lang="en-GB" sz="3000" b="1" dirty="0">
                <a:solidFill>
                  <a:srgbClr val="4F2483"/>
                </a:solidFill>
              </a:rPr>
              <a:t>77% </a:t>
            </a:r>
            <a:br>
              <a:rPr lang="en-GB" sz="1000" dirty="0">
                <a:solidFill>
                  <a:schemeClr val="accent1"/>
                </a:solidFill>
              </a:rPr>
            </a:br>
            <a:r>
              <a:rPr lang="en-GB" sz="1600" dirty="0">
                <a:solidFill>
                  <a:schemeClr val="accent1"/>
                </a:solidFill>
                <a:effectLst/>
                <a:latin typeface="Tw Cen MT"/>
                <a:ea typeface="Times New Roman" panose="02020603050405020304" pitchFamily="18" charset="0"/>
              </a:rPr>
              <a:t>Of those conversations moved the audience closer to being active</a:t>
            </a:r>
            <a:r>
              <a:rPr lang="en-GB" sz="1600" baseline="30000" dirty="0">
                <a:solidFill>
                  <a:schemeClr val="accent1"/>
                </a:solidFill>
                <a:effectLst/>
                <a:latin typeface="Tw Cen MT"/>
                <a:ea typeface="Times New Roman" panose="02020603050405020304" pitchFamily="18" charset="0"/>
              </a:rPr>
              <a:t>1</a:t>
            </a:r>
            <a:endParaRPr lang="en-GB" sz="1600" dirty="0">
              <a:solidFill>
                <a:schemeClr val="accent1"/>
              </a:solidFill>
            </a:endParaRPr>
          </a:p>
        </p:txBody>
      </p:sp>
      <p:sp>
        <p:nvSpPr>
          <p:cNvPr id="65" name="Text Placeholder 32">
            <a:extLst>
              <a:ext uri="{FF2B5EF4-FFF2-40B4-BE49-F238E27FC236}">
                <a16:creationId xmlns:a16="http://schemas.microsoft.com/office/drawing/2014/main" id="{BC9AAFE8-DA47-7573-D6B9-EF081A08AD14}"/>
              </a:ext>
            </a:extLst>
          </p:cNvPr>
          <p:cNvSpPr txBox="1">
            <a:spLocks/>
          </p:cNvSpPr>
          <p:nvPr/>
        </p:nvSpPr>
        <p:spPr>
          <a:xfrm>
            <a:off x="905209" y="3799333"/>
            <a:ext cx="9456032" cy="215444"/>
          </a:xfrm>
          <a:prstGeom prst="rect">
            <a:avLst/>
          </a:prstGeom>
        </p:spPr>
        <p:txBody>
          <a:bodyPr wrap="square" lIns="0" tIns="0" rIns="0" bIns="0">
            <a:spAutoFit/>
          </a:bodyPr>
          <a:lstStyle>
            <a:lvl1pPr marL="0" indent="0" algn="l" defTabSz="914400" rtl="0" eaLnBrk="1" latinLnBrk="0" hangingPunct="1">
              <a:lnSpc>
                <a:spcPct val="100000"/>
              </a:lnSpc>
              <a:spcBef>
                <a:spcPts val="1000"/>
              </a:spcBef>
              <a:buFont typeface="Arial" panose="020B0604020202020204" pitchFamily="34" charset="0"/>
              <a:buNone/>
              <a:defRPr sz="1800" kern="1200">
                <a:solidFill>
                  <a:srgbClr val="4543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400" b="1" dirty="0">
                <a:solidFill>
                  <a:srgbClr val="4F2483"/>
                </a:solidFill>
                <a:latin typeface="Tw Cen MT" panose="020B0602020104020603"/>
              </a:rPr>
              <a:t>% people with LTHCs who say they trust each source for advice and guidance on being active</a:t>
            </a:r>
            <a:r>
              <a:rPr lang="en-US" sz="1400" b="1" baseline="30000" dirty="0">
                <a:latin typeface="Tw Cen MT" panose="020B0602020104020603" pitchFamily="34" charset="77"/>
                <a:ea typeface="Verdana"/>
              </a:rPr>
              <a:t>2</a:t>
            </a:r>
            <a:endParaRPr lang="en-GB" sz="1400" b="1" dirty="0">
              <a:solidFill>
                <a:srgbClr val="4F2483"/>
              </a:solidFill>
              <a:latin typeface="Tw Cen MT" panose="020B0602020104020603"/>
            </a:endParaRPr>
          </a:p>
        </p:txBody>
      </p:sp>
      <p:graphicFrame>
        <p:nvGraphicFramePr>
          <p:cNvPr id="5" name="Chart 4" descr="A bar chart showing % people with LTHCs who say what source they trust for advice and guidance on being active, with the majority agreeing advice from either the NHS, a healthcare professional, their GP or a health or physical activity organisation is best.&#10;">
            <a:extLst>
              <a:ext uri="{FF2B5EF4-FFF2-40B4-BE49-F238E27FC236}">
                <a16:creationId xmlns:a16="http://schemas.microsoft.com/office/drawing/2014/main" id="{D3AC2230-083B-A893-0603-9C0C70CC9368}"/>
              </a:ext>
            </a:extLst>
          </p:cNvPr>
          <p:cNvGraphicFramePr/>
          <p:nvPr>
            <p:extLst>
              <p:ext uri="{D42A27DB-BD31-4B8C-83A1-F6EECF244321}">
                <p14:modId xmlns:p14="http://schemas.microsoft.com/office/powerpoint/2010/main" val="3037743312"/>
              </p:ext>
            </p:extLst>
          </p:nvPr>
        </p:nvGraphicFramePr>
        <p:xfrm>
          <a:off x="905209" y="3635931"/>
          <a:ext cx="10773442" cy="2342713"/>
        </p:xfrm>
        <a:graphic>
          <a:graphicData uri="http://schemas.openxmlformats.org/drawingml/2006/chart">
            <c:chart xmlns:c="http://schemas.openxmlformats.org/drawingml/2006/chart" xmlns:r="http://schemas.openxmlformats.org/officeDocument/2006/relationships" r:id="rId3"/>
          </a:graphicData>
        </a:graphic>
      </p:graphicFrame>
      <p:sp>
        <p:nvSpPr>
          <p:cNvPr id="69" name="TextBox 68">
            <a:extLst>
              <a:ext uri="{FF2B5EF4-FFF2-40B4-BE49-F238E27FC236}">
                <a16:creationId xmlns:a16="http://schemas.microsoft.com/office/drawing/2014/main" id="{1BBA68EC-3CDD-9F7B-77A6-0D1CCB86072D}"/>
              </a:ext>
            </a:extLst>
          </p:cNvPr>
          <p:cNvSpPr txBox="1"/>
          <p:nvPr/>
        </p:nvSpPr>
        <p:spPr>
          <a:xfrm>
            <a:off x="905209" y="6151198"/>
            <a:ext cx="7924466" cy="369332"/>
          </a:xfrm>
          <a:prstGeom prst="rect">
            <a:avLst/>
          </a:prstGeom>
          <a:noFill/>
        </p:spPr>
        <p:txBody>
          <a:bodyPr wrap="square" lIns="0" tIns="0" rIns="0" bIns="0" anchor="t">
            <a:spAutoFit/>
          </a:bodyPr>
          <a:lstStyle/>
          <a:p>
            <a:pPr>
              <a:defRPr/>
            </a:pPr>
            <a:r>
              <a:rPr lang="en-US" sz="1200" b="1">
                <a:solidFill>
                  <a:schemeClr val="accent1"/>
                </a:solidFill>
                <a:latin typeface="Tw Cen MT" panose="020B0602020104020603"/>
                <a:ea typeface="Verdana"/>
              </a:rPr>
              <a:t>Sources: </a:t>
            </a:r>
            <a:r>
              <a:rPr lang="en-GB" sz="1200" baseline="30000">
                <a:solidFill>
                  <a:schemeClr val="accent1"/>
                </a:solidFill>
                <a:latin typeface="Tw Cen MT" panose="020B0602020104020603" pitchFamily="34" charset="77"/>
                <a:ea typeface="Calibri"/>
                <a:cs typeface="Times New Roman"/>
              </a:rPr>
              <a:t>1</a:t>
            </a:r>
            <a:r>
              <a:rPr lang="en-US" sz="1200">
                <a:solidFill>
                  <a:schemeClr val="accent1"/>
                </a:solidFill>
                <a:latin typeface="Tw Cen MT" panose="020B0602020104020603" pitchFamily="34" charset="77"/>
                <a:ea typeface="Calibri"/>
                <a:cs typeface="Times New Roman"/>
              </a:rPr>
              <a:t>8,052 people living with LTHCs, W</a:t>
            </a:r>
            <a:r>
              <a:rPr lang="en-GB" sz="1200">
                <a:solidFill>
                  <a:schemeClr val="accent1"/>
                </a:solidFill>
                <a:latin typeface="Tw Cen MT" panose="020B0602020104020603" pitchFamily="34" charset="77"/>
                <a:ea typeface="Calibri"/>
                <a:cs typeface="Times New Roman"/>
              </a:rPr>
              <a:t>e Are Undefeatable campaign tracking, 2022-2023. </a:t>
            </a:r>
            <a:r>
              <a:rPr lang="en-US" sz="1200" b="1" baseline="30000">
                <a:solidFill>
                  <a:schemeClr val="accent1"/>
                </a:solidFill>
                <a:latin typeface="Tw Cen MT" panose="020B0602020104020603" pitchFamily="34" charset="77"/>
                <a:ea typeface="Verdana"/>
              </a:rPr>
              <a:t>2</a:t>
            </a:r>
            <a:r>
              <a:rPr kumimoji="0" lang="en-US" sz="1200" i="0" u="none" strike="noStrike" kern="1200" cap="none" spc="0" normalizeH="0" baseline="0" noProof="0">
                <a:ln>
                  <a:noFill/>
                </a:ln>
                <a:solidFill>
                  <a:schemeClr val="accent1"/>
                </a:solidFill>
                <a:effectLst/>
                <a:uLnTx/>
                <a:uFillTx/>
                <a:latin typeface="Tw Cen MT" panose="020B0602020104020603"/>
                <a:ea typeface="Verdana"/>
              </a:rPr>
              <a:t>1,009 people living with LTHCs,</a:t>
            </a:r>
            <a:r>
              <a:rPr lang="en-US" sz="1200">
                <a:solidFill>
                  <a:schemeClr val="accent1"/>
                </a:solidFill>
                <a:latin typeface="Tw Cen MT"/>
                <a:ea typeface="Verdana"/>
              </a:rPr>
              <a:t> </a:t>
            </a:r>
            <a:r>
              <a:rPr lang="en-GB" sz="1200">
                <a:solidFill>
                  <a:schemeClr val="accent1"/>
                </a:solidFill>
                <a:effectLst/>
                <a:latin typeface="Tw Cen MT"/>
                <a:ea typeface="Times New Roman" panose="02020603050405020304" pitchFamily="18" charset="0"/>
              </a:rPr>
              <a:t>We Are Undefeatable’s ‘Big Talk’ public consultation, 2023. </a:t>
            </a:r>
            <a:endParaRPr lang="en-US" sz="1200">
              <a:solidFill>
                <a:schemeClr val="accent1"/>
              </a:solidFill>
              <a:latin typeface="Tw Cen MT" panose="020B0602020104020603"/>
            </a:endParaRPr>
          </a:p>
        </p:txBody>
      </p:sp>
      <p:sp>
        <p:nvSpPr>
          <p:cNvPr id="26" name="Arrow: Up 35">
            <a:extLst>
              <a:ext uri="{FF2B5EF4-FFF2-40B4-BE49-F238E27FC236}">
                <a16:creationId xmlns:a16="http://schemas.microsoft.com/office/drawing/2014/main" id="{5AEC4C42-D36C-2EDF-3C02-89A1F6D6BBE5}"/>
              </a:ext>
              <a:ext uri="{C183D7F6-B498-43B3-948B-1728B52AA6E4}">
                <adec:decorative xmlns:adec="http://schemas.microsoft.com/office/drawing/2017/decorative" val="1"/>
              </a:ext>
            </a:extLst>
          </p:cNvPr>
          <p:cNvSpPr/>
          <p:nvPr/>
        </p:nvSpPr>
        <p:spPr>
          <a:xfrm rot="5400000">
            <a:off x="6492852" y="1246612"/>
            <a:ext cx="493667" cy="1215195"/>
          </a:xfrm>
          <a:prstGeom prst="upArrow">
            <a:avLst>
              <a:gd name="adj1" fmla="val 50000"/>
              <a:gd name="adj2" fmla="val 76932"/>
            </a:avLst>
          </a:prstGeom>
          <a:solidFill>
            <a:schemeClr val="accent5"/>
          </a:solidFill>
          <a:ln w="34925">
            <a:solidFill>
              <a:schemeClr val="bg1"/>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0" tIns="288000" rIns="0" rtlCol="0" anchor="ctr" anchorCtr="0">
            <a:normAutofit/>
          </a:bodyPr>
          <a:lstStyle/>
          <a:p>
            <a:pPr algn="ctr" defTabSz="1219170">
              <a:lnSpc>
                <a:spcPts val="2000"/>
              </a:lnSpc>
            </a:pPr>
            <a:endParaRPr lang="en-GB" sz="2000" b="1">
              <a:solidFill>
                <a:srgbClr val="FFFFFF"/>
              </a:solidFill>
              <a:latin typeface="Tw Cen MT" panose="020B0602020104020603"/>
            </a:endParaRPr>
          </a:p>
        </p:txBody>
      </p:sp>
      <p:sp>
        <p:nvSpPr>
          <p:cNvPr id="27" name="Arrow: Up 35">
            <a:extLst>
              <a:ext uri="{FF2B5EF4-FFF2-40B4-BE49-F238E27FC236}">
                <a16:creationId xmlns:a16="http://schemas.microsoft.com/office/drawing/2014/main" id="{497B2F98-44C1-403F-BB4B-45B838A96518}"/>
              </a:ext>
              <a:ext uri="{C183D7F6-B498-43B3-948B-1728B52AA6E4}">
                <adec:decorative xmlns:adec="http://schemas.microsoft.com/office/drawing/2017/decorative" val="1"/>
              </a:ext>
            </a:extLst>
          </p:cNvPr>
          <p:cNvSpPr/>
          <p:nvPr/>
        </p:nvSpPr>
        <p:spPr>
          <a:xfrm rot="5400000">
            <a:off x="8935110" y="1246612"/>
            <a:ext cx="493667" cy="1215195"/>
          </a:xfrm>
          <a:prstGeom prst="upArrow">
            <a:avLst>
              <a:gd name="adj1" fmla="val 50000"/>
              <a:gd name="adj2" fmla="val 76932"/>
            </a:avLst>
          </a:prstGeom>
          <a:solidFill>
            <a:schemeClr val="accent5"/>
          </a:solidFill>
          <a:ln w="34925">
            <a:solidFill>
              <a:schemeClr val="bg1"/>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0" tIns="288000" rIns="0" rtlCol="0" anchor="ctr" anchorCtr="0">
            <a:normAutofit/>
          </a:bodyPr>
          <a:lstStyle/>
          <a:p>
            <a:pPr algn="ctr" defTabSz="1219170">
              <a:lnSpc>
                <a:spcPts val="2000"/>
              </a:lnSpc>
            </a:pPr>
            <a:endParaRPr lang="en-GB" sz="2000" b="1">
              <a:solidFill>
                <a:srgbClr val="FFFFFF"/>
              </a:solidFill>
              <a:latin typeface="Tw Cen MT" panose="020B0602020104020603"/>
            </a:endParaRPr>
          </a:p>
        </p:txBody>
      </p:sp>
      <p:sp>
        <p:nvSpPr>
          <p:cNvPr id="8" name="Oval 7">
            <a:extLst>
              <a:ext uri="{FF2B5EF4-FFF2-40B4-BE49-F238E27FC236}">
                <a16:creationId xmlns:a16="http://schemas.microsoft.com/office/drawing/2014/main" id="{D536C2E4-935D-52A9-DBE8-67B0B031F0A3}"/>
              </a:ext>
              <a:ext uri="{C183D7F6-B498-43B3-948B-1728B52AA6E4}">
                <adec:decorative xmlns:adec="http://schemas.microsoft.com/office/drawing/2017/decorative" val="1"/>
              </a:ext>
            </a:extLst>
          </p:cNvPr>
          <p:cNvSpPr>
            <a:spLocks noChangeAspect="1"/>
          </p:cNvSpPr>
          <p:nvPr/>
        </p:nvSpPr>
        <p:spPr>
          <a:xfrm>
            <a:off x="10911753" y="476503"/>
            <a:ext cx="766898" cy="766898"/>
          </a:xfrm>
          <a:prstGeom prst="ellipse">
            <a:avLst/>
          </a:prstGeom>
          <a:solidFill>
            <a:srgbClr val="4F2483"/>
          </a:solidFill>
          <a:ln w="34925">
            <a:solidFill>
              <a:schemeClr val="bg1"/>
            </a:solidFill>
          </a:ln>
          <a:effectLst>
            <a:glow rad="38100">
              <a:schemeClr val="accent1">
                <a:satMod val="175000"/>
                <a:alpha val="40000"/>
              </a:schemeClr>
            </a:glow>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t" anchorCtr="0">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1219170" rtl="0" eaLnBrk="1" fontAlgn="auto" latinLnBrk="0" hangingPunct="1">
              <a:lnSpc>
                <a:spcPts val="4000"/>
              </a:lnSpc>
              <a:spcBef>
                <a:spcPts val="600"/>
              </a:spcBef>
              <a:spcAft>
                <a:spcPts val="0"/>
              </a:spcAft>
              <a:buClrTx/>
              <a:buSzTx/>
              <a:buFontTx/>
              <a:buNone/>
              <a:tabLst/>
              <a:defRPr/>
            </a:pPr>
            <a:r>
              <a:rPr kumimoji="0" lang="en-GB" sz="3000" b="1" i="0" u="none" strike="noStrike" kern="1200" cap="none" spc="0" normalizeH="0" baseline="0" noProof="0" dirty="0">
                <a:ln>
                  <a:noFill/>
                </a:ln>
                <a:solidFill>
                  <a:srgbClr val="FFFFFF"/>
                </a:solidFill>
                <a:effectLst/>
                <a:uLnTx/>
                <a:uFillTx/>
                <a:latin typeface="Tw Cen MT" panose="020B0602020104020603"/>
                <a:ea typeface="+mn-ea"/>
                <a:cs typeface="+mn-cs"/>
              </a:rPr>
              <a:t>1</a:t>
            </a:r>
            <a:endParaRPr kumimoji="0" lang="en-GB" sz="3000" b="1" i="0" u="none" strike="noStrike" kern="1200" cap="none" spc="0" normalizeH="0" baseline="30000" noProof="0" dirty="0">
              <a:ln>
                <a:noFill/>
              </a:ln>
              <a:solidFill>
                <a:srgbClr val="FFFFFF"/>
              </a:solidFill>
              <a:effectLst/>
              <a:uLnTx/>
              <a:uFillTx/>
              <a:latin typeface="Tw Cen MT" panose="020B0602020104020603"/>
              <a:ea typeface="+mn-ea"/>
              <a:cs typeface="+mn-cs"/>
            </a:endParaRPr>
          </a:p>
        </p:txBody>
      </p:sp>
      <p:sp>
        <p:nvSpPr>
          <p:cNvPr id="2" name="Rectangle 1">
            <a:extLst>
              <a:ext uri="{FF2B5EF4-FFF2-40B4-BE49-F238E27FC236}">
                <a16:creationId xmlns:a16="http://schemas.microsoft.com/office/drawing/2014/main" id="{B9694E5B-3E27-1AE1-09D9-A7E02B7E6B59}"/>
              </a:ext>
              <a:ext uri="{C183D7F6-B498-43B3-948B-1728B52AA6E4}">
                <adec:decorative xmlns:adec="http://schemas.microsoft.com/office/drawing/2017/decorative" val="1"/>
              </a:ext>
            </a:extLst>
          </p:cNvPr>
          <p:cNvSpPr/>
          <p:nvPr/>
        </p:nvSpPr>
        <p:spPr>
          <a:xfrm rot="5400000">
            <a:off x="-3367127" y="3362836"/>
            <a:ext cx="6859251" cy="12871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rtlCol="0" anchor="ctr"/>
          <a:lstStyle/>
          <a:p>
            <a:pPr algn="ctr"/>
            <a:endParaRPr lang="en-GB" sz="2533">
              <a:cs typeface="Arial"/>
            </a:endParaRPr>
          </a:p>
        </p:txBody>
      </p:sp>
    </p:spTree>
    <p:extLst>
      <p:ext uri="{BB962C8B-B14F-4D97-AF65-F5344CB8AC3E}">
        <p14:creationId xmlns:p14="http://schemas.microsoft.com/office/powerpoint/2010/main" val="166453453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CBA6143-D171-ED5C-7891-196123AA5E47}"/>
              </a:ext>
            </a:extLst>
          </p:cNvPr>
          <p:cNvSpPr txBox="1">
            <a:spLocks noGrp="1"/>
          </p:cNvSpPr>
          <p:nvPr>
            <p:ph type="title" idx="4294967295"/>
          </p:nvPr>
        </p:nvSpPr>
        <p:spPr>
          <a:xfrm>
            <a:off x="905210" y="522136"/>
            <a:ext cx="9228190" cy="1038746"/>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marL="0" indent="0" algn="l" defTabSz="914400" rtl="0" eaLnBrk="1" latinLnBrk="0" hangingPunct="1">
              <a:lnSpc>
                <a:spcPts val="2800"/>
              </a:lnSpc>
              <a:spcBef>
                <a:spcPct val="0"/>
              </a:spcBef>
              <a:buNone/>
              <a:tabLst>
                <a:tab pos="4043363" algn="l"/>
              </a:tabLst>
              <a:defRPr sz="2800" b="1" kern="1200" baseline="0">
                <a:solidFill>
                  <a:srgbClr val="454341"/>
                </a:solidFill>
                <a:latin typeface="+mj-lt"/>
                <a:ea typeface="SimSun" panose="02010600030101010101" pitchFamily="2" charset="-122"/>
                <a:cs typeface="+mj-cs"/>
              </a:defRPr>
            </a:lvl1pPr>
          </a:lstStyle>
          <a:p>
            <a:pPr marL="0" marR="0" lvl="0" indent="0" algn="l" defTabSz="1219170" rtl="0" eaLnBrk="1" fontAlgn="auto" latinLnBrk="0" hangingPunct="1">
              <a:lnSpc>
                <a:spcPts val="2700"/>
              </a:lnSpc>
              <a:spcBef>
                <a:spcPct val="0"/>
              </a:spcBef>
              <a:spcAft>
                <a:spcPts val="0"/>
              </a:spcAft>
              <a:buClrTx/>
              <a:buSzTx/>
              <a:buFontTx/>
              <a:buNone/>
              <a:tabLst>
                <a:tab pos="4043363" algn="l"/>
              </a:tabLst>
              <a:defRPr/>
            </a:pPr>
            <a:r>
              <a:rPr kumimoji="0" lang="en-GB" sz="2500" b="1" i="0" u="none" strike="noStrike" kern="1200" cap="none" spc="0" normalizeH="0" baseline="0" noProof="0" dirty="0">
                <a:ln>
                  <a:noFill/>
                </a:ln>
                <a:solidFill>
                  <a:schemeClr val="accent1"/>
                </a:solidFill>
                <a:effectLst/>
                <a:uLnTx/>
                <a:uFillTx/>
                <a:latin typeface="Tw Cen MT" panose="020B0602020104020603" pitchFamily="34" charset="0"/>
                <a:ea typeface="SimSun" panose="02010600030101010101" pitchFamily="2" charset="-122"/>
                <a:cs typeface="+mj-cs"/>
                <a:sym typeface="Nunito"/>
              </a:rPr>
              <a:t>HEALTHCARE PROFESSIONALS WOULD LIKE BETTER PRACTICAL </a:t>
            </a:r>
            <a:br>
              <a:rPr kumimoji="0" lang="en-GB" sz="2500" b="1" i="0" u="none" strike="noStrike" kern="1200" cap="none" spc="0" normalizeH="0" baseline="0" noProof="0" dirty="0">
                <a:ln>
                  <a:noFill/>
                </a:ln>
                <a:solidFill>
                  <a:schemeClr val="accent1"/>
                </a:solidFill>
                <a:effectLst/>
                <a:uLnTx/>
                <a:uFillTx/>
                <a:latin typeface="Tw Cen MT" panose="020B0602020104020603" pitchFamily="34" charset="0"/>
                <a:ea typeface="SimSun" panose="02010600030101010101" pitchFamily="2" charset="-122"/>
                <a:cs typeface="+mj-cs"/>
                <a:sym typeface="Nunito"/>
              </a:rPr>
            </a:br>
            <a:r>
              <a:rPr kumimoji="0" lang="en-GB" sz="2500" b="1" i="0" u="none" strike="noStrike" kern="1200" cap="none" spc="0" normalizeH="0" baseline="0" noProof="0" dirty="0">
                <a:ln>
                  <a:noFill/>
                </a:ln>
                <a:solidFill>
                  <a:schemeClr val="accent1"/>
                </a:solidFill>
                <a:effectLst/>
                <a:uLnTx/>
                <a:uFillTx/>
                <a:latin typeface="Tw Cen MT" panose="020B0602020104020603" pitchFamily="34" charset="0"/>
                <a:ea typeface="SimSun" panose="02010600030101010101" pitchFamily="2" charset="-122"/>
                <a:cs typeface="+mj-cs"/>
                <a:sym typeface="Nunito"/>
              </a:rPr>
              <a:t>RESOURCES AND KNOWLEDGE OF WHICH LOCAL ACTIVITIES </a:t>
            </a:r>
            <a:br>
              <a:rPr kumimoji="0" lang="en-GB" sz="2500" b="1" i="0" u="none" strike="noStrike" kern="1200" cap="none" spc="0" normalizeH="0" baseline="0" noProof="0" dirty="0">
                <a:ln>
                  <a:noFill/>
                </a:ln>
                <a:solidFill>
                  <a:schemeClr val="accent1"/>
                </a:solidFill>
                <a:effectLst/>
                <a:uLnTx/>
                <a:uFillTx/>
                <a:latin typeface="Tw Cen MT" panose="020B0602020104020603" pitchFamily="34" charset="0"/>
                <a:ea typeface="SimSun" panose="02010600030101010101" pitchFamily="2" charset="-122"/>
                <a:cs typeface="+mj-cs"/>
                <a:sym typeface="Nunito"/>
              </a:rPr>
            </a:br>
            <a:r>
              <a:rPr kumimoji="0" lang="en-GB" sz="2500" b="1" i="0" u="none" strike="noStrike" kern="1200" cap="none" spc="0" normalizeH="0" baseline="0" noProof="0" dirty="0">
                <a:ln>
                  <a:noFill/>
                </a:ln>
                <a:solidFill>
                  <a:schemeClr val="accent1"/>
                </a:solidFill>
                <a:effectLst/>
                <a:uLnTx/>
                <a:uFillTx/>
                <a:latin typeface="Tw Cen MT" panose="020B0602020104020603" pitchFamily="34" charset="0"/>
                <a:ea typeface="SimSun" panose="02010600030101010101" pitchFamily="2" charset="-122"/>
                <a:cs typeface="+mj-cs"/>
                <a:sym typeface="Nunito"/>
              </a:rPr>
              <a:t>TO RECOMMEND</a:t>
            </a:r>
            <a:endParaRPr kumimoji="0" lang="en-US" sz="1600" b="1" i="0" u="none" strike="noStrike" kern="1200" cap="none" spc="0" normalizeH="0" baseline="0" noProof="0" dirty="0">
              <a:ln>
                <a:noFill/>
              </a:ln>
              <a:solidFill>
                <a:schemeClr val="accent1"/>
              </a:solidFill>
              <a:effectLst/>
              <a:uLnTx/>
              <a:uFillTx/>
              <a:latin typeface="+mj-lt"/>
              <a:ea typeface="SimSun" panose="02010600030101010101" pitchFamily="2" charset="-122"/>
              <a:cs typeface="+mj-cs"/>
            </a:endParaRPr>
          </a:p>
        </p:txBody>
      </p:sp>
      <p:sp>
        <p:nvSpPr>
          <p:cNvPr id="8" name="Text Placeholder 19">
            <a:extLst>
              <a:ext uri="{FF2B5EF4-FFF2-40B4-BE49-F238E27FC236}">
                <a16:creationId xmlns:a16="http://schemas.microsoft.com/office/drawing/2014/main" id="{0DBF9786-35D3-CE9B-1AAB-875D34645C0F}"/>
              </a:ext>
            </a:extLst>
          </p:cNvPr>
          <p:cNvSpPr txBox="1">
            <a:spLocks/>
          </p:cNvSpPr>
          <p:nvPr/>
        </p:nvSpPr>
        <p:spPr>
          <a:xfrm>
            <a:off x="905873" y="1707517"/>
            <a:ext cx="4275483" cy="2180084"/>
          </a:xfrm>
          <a:prstGeom prst="rect">
            <a:avLst/>
          </a:prstGeom>
        </p:spPr>
        <p:txBody>
          <a:bodyPr wrap="square" lIns="0" tIns="0" rIns="0" bIns="0">
            <a:spAutoFit/>
          </a:bodyPr>
          <a:lstStyle>
            <a:lvl1pPr marL="0" indent="0" algn="l" defTabSz="914400" rtl="0" eaLnBrk="1" latinLnBrk="0" hangingPunct="1">
              <a:lnSpc>
                <a:spcPct val="100000"/>
              </a:lnSpc>
              <a:spcBef>
                <a:spcPts val="1000"/>
              </a:spcBef>
              <a:buFont typeface="Arial" panose="020B0604020202020204" pitchFamily="34" charset="0"/>
              <a:buNone/>
              <a:defRPr sz="1800" kern="1200">
                <a:solidFill>
                  <a:srgbClr val="4543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1700"/>
              </a:lnSpc>
              <a:spcAft>
                <a:spcPts val="500"/>
              </a:spcAft>
            </a:pPr>
            <a:r>
              <a:rPr lang="en-GB" sz="1500" dirty="0">
                <a:solidFill>
                  <a:schemeClr val="accent1"/>
                </a:solidFill>
                <a:latin typeface="Tw Cen MT" panose="020B0602020104020603" pitchFamily="34" charset="0"/>
                <a:sym typeface="Nunito"/>
              </a:rPr>
              <a:t>We asked healthcare professionals to suggest what resources or support would empower them to encourage more people with LTHCs to become physically active. While this was not a comprehensive investigation into the needs of healthcare professionals, their suggestions revealed a practical need for information on appropriate activities, guidance on how to engage patients and better local knowledge. The highlighted quotes are examples from each theme rather than specific recommendations.</a:t>
            </a:r>
            <a:endParaRPr lang="en-GB" sz="1500" dirty="0">
              <a:solidFill>
                <a:schemeClr val="accent1"/>
              </a:solidFill>
              <a:effectLst/>
              <a:latin typeface="Tw Cen MT" panose="020B0602020104020603" pitchFamily="34" charset="0"/>
              <a:ea typeface="Calibri" panose="020F0502020204030204" pitchFamily="34" charset="0"/>
              <a:cs typeface="Arial" panose="020B0604020202020204" pitchFamily="34" charset="0"/>
            </a:endParaRPr>
          </a:p>
        </p:txBody>
      </p:sp>
      <p:sp>
        <p:nvSpPr>
          <p:cNvPr id="10" name="Oval 9">
            <a:extLst>
              <a:ext uri="{FF2B5EF4-FFF2-40B4-BE49-F238E27FC236}">
                <a16:creationId xmlns:a16="http://schemas.microsoft.com/office/drawing/2014/main" id="{64A76156-23F9-0057-DC5C-152B2A98CE42}"/>
              </a:ext>
            </a:extLst>
          </p:cNvPr>
          <p:cNvSpPr>
            <a:spLocks noChangeAspect="1"/>
          </p:cNvSpPr>
          <p:nvPr/>
        </p:nvSpPr>
        <p:spPr>
          <a:xfrm>
            <a:off x="5223556" y="4173513"/>
            <a:ext cx="1916395" cy="1916395"/>
          </a:xfrm>
          <a:prstGeom prst="ellipse">
            <a:avLst/>
          </a:prstGeom>
          <a:solidFill>
            <a:schemeClr val="accent5"/>
          </a:solidFill>
          <a:ln w="41275">
            <a:solidFill>
              <a:schemeClr val="bg1"/>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0" tIns="288000" rIns="0" rtlCol="0" anchor="ctr" anchorCtr="0">
            <a:norm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1219170" rtl="0" eaLnBrk="1" fontAlgn="auto" latinLnBrk="0" hangingPunct="1">
              <a:lnSpc>
                <a:spcPts val="2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4F2483"/>
                </a:solidFill>
                <a:effectLst/>
                <a:uLnTx/>
                <a:uFillTx/>
                <a:latin typeface="Tw Cen MT" panose="020B0602020104020603"/>
                <a:ea typeface="+mn-ea"/>
                <a:cs typeface="+mn-cs"/>
              </a:rPr>
              <a:t>Frontline HCPs want to know</a:t>
            </a:r>
          </a:p>
          <a:p>
            <a:pPr marL="0" marR="0" lvl="0" indent="0" algn="ctr" defTabSz="1219170" rtl="0" eaLnBrk="1" fontAlgn="auto" latinLnBrk="0" hangingPunct="1">
              <a:lnSpc>
                <a:spcPts val="2000"/>
              </a:lnSpc>
              <a:spcBef>
                <a:spcPts val="0"/>
              </a:spcBef>
              <a:spcAft>
                <a:spcPts val="0"/>
              </a:spcAft>
              <a:buClrTx/>
              <a:buSzTx/>
              <a:buFontTx/>
              <a:buNone/>
              <a:tabLst/>
              <a:defRPr/>
            </a:pPr>
            <a:endParaRPr kumimoji="0" lang="en-GB" sz="2000" b="1" i="0" u="none" strike="noStrike" kern="1200" cap="none" spc="0" normalizeH="0" baseline="30000" noProof="0" dirty="0">
              <a:ln>
                <a:noFill/>
              </a:ln>
              <a:solidFill>
                <a:schemeClr val="bg1"/>
              </a:solidFill>
              <a:effectLst/>
              <a:uLnTx/>
              <a:uFillTx/>
              <a:latin typeface="Tw Cen MT" panose="020B0602020104020603"/>
              <a:ea typeface="+mn-ea"/>
              <a:cs typeface="+mn-cs"/>
            </a:endParaRPr>
          </a:p>
        </p:txBody>
      </p:sp>
      <p:sp>
        <p:nvSpPr>
          <p:cNvPr id="11" name="Oval 10">
            <a:extLst>
              <a:ext uri="{FF2B5EF4-FFF2-40B4-BE49-F238E27FC236}">
                <a16:creationId xmlns:a16="http://schemas.microsoft.com/office/drawing/2014/main" id="{4CA478F5-B634-D81C-FCD6-A118241AB71D}"/>
              </a:ext>
              <a:ext uri="{C183D7F6-B498-43B3-948B-1728B52AA6E4}">
                <adec:decorative xmlns:adec="http://schemas.microsoft.com/office/drawing/2017/decorative" val="1"/>
              </a:ext>
            </a:extLst>
          </p:cNvPr>
          <p:cNvSpPr>
            <a:spLocks noChangeAspect="1"/>
          </p:cNvSpPr>
          <p:nvPr/>
        </p:nvSpPr>
        <p:spPr>
          <a:xfrm>
            <a:off x="2933598" y="4173513"/>
            <a:ext cx="1916395" cy="1916395"/>
          </a:xfrm>
          <a:prstGeom prst="ellipse">
            <a:avLst/>
          </a:prstGeom>
          <a:solidFill>
            <a:srgbClr val="4F2483"/>
          </a:solidFill>
          <a:ln w="41275">
            <a:solidFill>
              <a:schemeClr val="bg1"/>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0" tIns="288000" rIns="0" rtlCol="0" anchor="ctr" anchorCtr="0">
            <a:norm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1219170" rtl="0" eaLnBrk="1" fontAlgn="auto" latinLnBrk="0" hangingPunct="1">
              <a:lnSpc>
                <a:spcPts val="2000"/>
              </a:lnSpc>
              <a:spcBef>
                <a:spcPts val="0"/>
              </a:spcBef>
              <a:spcAft>
                <a:spcPts val="0"/>
              </a:spcAft>
              <a:buClrTx/>
              <a:buSzTx/>
              <a:buFontTx/>
              <a:buNone/>
              <a:tabLst/>
              <a:defRPr/>
            </a:pPr>
            <a:r>
              <a:rPr kumimoji="0" lang="en-GB" sz="2000" b="1" i="0" u="none" strike="noStrike" kern="1200" cap="none" spc="0" normalizeH="0" baseline="0" noProof="0" dirty="0">
                <a:ln>
                  <a:noFill/>
                </a:ln>
                <a:solidFill>
                  <a:schemeClr val="bg1"/>
                </a:solidFill>
                <a:effectLst/>
                <a:uLnTx/>
                <a:uFillTx/>
                <a:latin typeface="Tw Cen MT" panose="020B0602020104020603"/>
                <a:ea typeface="+mn-ea"/>
                <a:cs typeface="+mn-cs"/>
              </a:rPr>
              <a:t>How to engage patients</a:t>
            </a:r>
          </a:p>
          <a:p>
            <a:pPr marL="0" marR="0" lvl="0" indent="0" algn="ctr" defTabSz="1219170" rtl="0" eaLnBrk="1" fontAlgn="auto" latinLnBrk="0" hangingPunct="1">
              <a:lnSpc>
                <a:spcPts val="2000"/>
              </a:lnSpc>
              <a:spcBef>
                <a:spcPts val="0"/>
              </a:spcBef>
              <a:spcAft>
                <a:spcPts val="0"/>
              </a:spcAft>
              <a:buClrTx/>
              <a:buSzTx/>
              <a:buFontTx/>
              <a:buNone/>
              <a:tabLst/>
              <a:defRPr/>
            </a:pPr>
            <a:endParaRPr kumimoji="0" lang="en-GB" sz="2000" b="1" i="0" u="none" strike="noStrike" kern="1200" cap="none" spc="0" normalizeH="0" baseline="30000" noProof="0" dirty="0">
              <a:ln>
                <a:noFill/>
              </a:ln>
              <a:solidFill>
                <a:schemeClr val="bg1"/>
              </a:solidFill>
              <a:effectLst/>
              <a:uLnTx/>
              <a:uFillTx/>
              <a:latin typeface="Tw Cen MT" panose="020B0602020104020603"/>
              <a:ea typeface="+mn-ea"/>
              <a:cs typeface="+mn-cs"/>
            </a:endParaRPr>
          </a:p>
        </p:txBody>
      </p:sp>
      <p:sp>
        <p:nvSpPr>
          <p:cNvPr id="6" name="Oval 5">
            <a:extLst>
              <a:ext uri="{FF2B5EF4-FFF2-40B4-BE49-F238E27FC236}">
                <a16:creationId xmlns:a16="http://schemas.microsoft.com/office/drawing/2014/main" id="{BFF2D6C8-C8DA-C3A4-76D0-8893F9CAD40A}"/>
              </a:ext>
              <a:ext uri="{C183D7F6-B498-43B3-948B-1728B52AA6E4}">
                <adec:decorative xmlns:adec="http://schemas.microsoft.com/office/drawing/2017/decorative" val="1"/>
              </a:ext>
            </a:extLst>
          </p:cNvPr>
          <p:cNvSpPr>
            <a:spLocks noChangeAspect="1"/>
          </p:cNvSpPr>
          <p:nvPr/>
        </p:nvSpPr>
        <p:spPr>
          <a:xfrm>
            <a:off x="5263649" y="1643192"/>
            <a:ext cx="1916395" cy="1916395"/>
          </a:xfrm>
          <a:prstGeom prst="ellipse">
            <a:avLst/>
          </a:prstGeom>
          <a:solidFill>
            <a:srgbClr val="4F2483"/>
          </a:solidFill>
          <a:ln w="41275">
            <a:solidFill>
              <a:schemeClr val="bg1"/>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0" tIns="288000" rIns="0" rtlCol="0" anchor="ctr" anchorCtr="0">
            <a:norm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1219170" rtl="0" eaLnBrk="1" fontAlgn="auto" latinLnBrk="0" hangingPunct="1">
              <a:lnSpc>
                <a:spcPts val="2000"/>
              </a:lnSpc>
              <a:spcBef>
                <a:spcPts val="0"/>
              </a:spcBef>
              <a:spcAft>
                <a:spcPts val="0"/>
              </a:spcAft>
              <a:buClrTx/>
              <a:buSzTx/>
              <a:buFontTx/>
              <a:buNone/>
              <a:tabLst/>
              <a:defRPr/>
            </a:pPr>
            <a:r>
              <a:rPr kumimoji="0" lang="en-GB" sz="2000" b="1" i="0" u="none" strike="noStrike" kern="1200" cap="none" spc="0" normalizeH="0" baseline="0" noProof="0" dirty="0">
                <a:ln>
                  <a:noFill/>
                </a:ln>
                <a:solidFill>
                  <a:schemeClr val="bg1"/>
                </a:solidFill>
                <a:effectLst/>
                <a:uLnTx/>
                <a:uFillTx/>
                <a:latin typeface="Tw Cen MT" panose="020B0602020104020603"/>
                <a:ea typeface="+mn-ea"/>
                <a:cs typeface="+mn-cs"/>
              </a:rPr>
              <a:t>The types </a:t>
            </a:r>
            <a:br>
              <a:rPr kumimoji="0" lang="en-GB" sz="2000" b="1" i="0" u="none" strike="noStrike" kern="1200" cap="none" spc="0" normalizeH="0" baseline="0" noProof="0" dirty="0">
                <a:ln>
                  <a:noFill/>
                </a:ln>
                <a:solidFill>
                  <a:schemeClr val="bg1"/>
                </a:solidFill>
                <a:effectLst/>
                <a:uLnTx/>
                <a:uFillTx/>
                <a:latin typeface="Tw Cen MT" panose="020B0602020104020603"/>
                <a:ea typeface="+mn-ea"/>
                <a:cs typeface="+mn-cs"/>
              </a:rPr>
            </a:br>
            <a:r>
              <a:rPr kumimoji="0" lang="en-GB" sz="2000" b="1" i="0" u="none" strike="noStrike" kern="1200" cap="none" spc="0" normalizeH="0" baseline="0" noProof="0" dirty="0">
                <a:ln>
                  <a:noFill/>
                </a:ln>
                <a:solidFill>
                  <a:schemeClr val="bg1"/>
                </a:solidFill>
                <a:effectLst/>
                <a:uLnTx/>
                <a:uFillTx/>
                <a:latin typeface="Tw Cen MT" panose="020B0602020104020603"/>
                <a:ea typeface="+mn-ea"/>
                <a:cs typeface="+mn-cs"/>
              </a:rPr>
              <a:t>of activity to recommend</a:t>
            </a:r>
          </a:p>
          <a:p>
            <a:pPr marL="0" marR="0" lvl="0" indent="0" algn="ctr" defTabSz="1219170" rtl="0" eaLnBrk="1" fontAlgn="auto" latinLnBrk="0" hangingPunct="1">
              <a:lnSpc>
                <a:spcPts val="2000"/>
              </a:lnSpc>
              <a:spcBef>
                <a:spcPts val="0"/>
              </a:spcBef>
              <a:spcAft>
                <a:spcPts val="0"/>
              </a:spcAft>
              <a:buClrTx/>
              <a:buSzTx/>
              <a:buFontTx/>
              <a:buNone/>
              <a:tabLst/>
              <a:defRPr/>
            </a:pPr>
            <a:endParaRPr kumimoji="0" lang="en-GB" sz="2000" b="1" i="0" u="none" strike="noStrike" kern="1200" cap="none" spc="0" normalizeH="0" baseline="30000" noProof="0" dirty="0">
              <a:ln>
                <a:noFill/>
              </a:ln>
              <a:solidFill>
                <a:schemeClr val="bg1"/>
              </a:solidFill>
              <a:effectLst/>
              <a:uLnTx/>
              <a:uFillTx/>
              <a:latin typeface="Tw Cen MT" panose="020B0602020104020603"/>
              <a:ea typeface="+mn-ea"/>
              <a:cs typeface="+mn-cs"/>
            </a:endParaRPr>
          </a:p>
        </p:txBody>
      </p:sp>
      <p:sp>
        <p:nvSpPr>
          <p:cNvPr id="12" name="Oval 11">
            <a:extLst>
              <a:ext uri="{FF2B5EF4-FFF2-40B4-BE49-F238E27FC236}">
                <a16:creationId xmlns:a16="http://schemas.microsoft.com/office/drawing/2014/main" id="{ADC95BCD-A268-B3AE-139A-6341DA8B1678}"/>
              </a:ext>
              <a:ext uri="{C183D7F6-B498-43B3-948B-1728B52AA6E4}">
                <adec:decorative xmlns:adec="http://schemas.microsoft.com/office/drawing/2017/decorative" val="1"/>
              </a:ext>
            </a:extLst>
          </p:cNvPr>
          <p:cNvSpPr>
            <a:spLocks noChangeAspect="1"/>
          </p:cNvSpPr>
          <p:nvPr/>
        </p:nvSpPr>
        <p:spPr>
          <a:xfrm>
            <a:off x="7592566" y="4173513"/>
            <a:ext cx="1916395" cy="1916395"/>
          </a:xfrm>
          <a:prstGeom prst="ellipse">
            <a:avLst/>
          </a:prstGeom>
          <a:solidFill>
            <a:srgbClr val="4F2483"/>
          </a:solidFill>
          <a:ln w="41275">
            <a:solidFill>
              <a:schemeClr val="bg1"/>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0" tIns="288000" rIns="0" rtlCol="0" anchor="ctr" anchorCtr="0">
            <a:norm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1219170" rtl="0" eaLnBrk="1" fontAlgn="auto" latinLnBrk="0" hangingPunct="1">
              <a:lnSpc>
                <a:spcPts val="2000"/>
              </a:lnSpc>
              <a:spcBef>
                <a:spcPts val="0"/>
              </a:spcBef>
              <a:spcAft>
                <a:spcPts val="0"/>
              </a:spcAft>
              <a:buClrTx/>
              <a:buSzTx/>
              <a:buFontTx/>
              <a:buNone/>
              <a:tabLst/>
              <a:defRPr/>
            </a:pPr>
            <a:r>
              <a:rPr lang="en-GB" sz="2000" b="1" dirty="0">
                <a:solidFill>
                  <a:schemeClr val="bg1"/>
                </a:solidFill>
                <a:latin typeface="Tw Cen MT" panose="020B0602020104020603"/>
              </a:rPr>
              <a:t>Locally available activities / support</a:t>
            </a:r>
            <a:endParaRPr kumimoji="0" lang="en-GB" sz="2000" b="1" i="0" u="none" strike="noStrike" kern="1200" cap="none" spc="0" normalizeH="0" baseline="0" noProof="0" dirty="0">
              <a:ln>
                <a:noFill/>
              </a:ln>
              <a:solidFill>
                <a:schemeClr val="bg1"/>
              </a:solidFill>
              <a:effectLst/>
              <a:uLnTx/>
              <a:uFillTx/>
              <a:latin typeface="Tw Cen MT" panose="020B0602020104020603"/>
              <a:ea typeface="+mn-ea"/>
              <a:cs typeface="+mn-cs"/>
            </a:endParaRPr>
          </a:p>
          <a:p>
            <a:pPr marL="0" marR="0" lvl="0" indent="0" algn="ctr" defTabSz="1219170" rtl="0" eaLnBrk="1" fontAlgn="auto" latinLnBrk="0" hangingPunct="1">
              <a:lnSpc>
                <a:spcPts val="2000"/>
              </a:lnSpc>
              <a:spcBef>
                <a:spcPts val="0"/>
              </a:spcBef>
              <a:spcAft>
                <a:spcPts val="0"/>
              </a:spcAft>
              <a:buClrTx/>
              <a:buSzTx/>
              <a:buFontTx/>
              <a:buNone/>
              <a:tabLst/>
              <a:defRPr/>
            </a:pPr>
            <a:endParaRPr kumimoji="0" lang="en-GB" sz="2000" b="1" i="0" u="none" strike="noStrike" kern="1200" cap="none" spc="0" normalizeH="0" baseline="30000" noProof="0" dirty="0">
              <a:ln>
                <a:noFill/>
              </a:ln>
              <a:solidFill>
                <a:schemeClr val="bg1"/>
              </a:solidFill>
              <a:effectLst/>
              <a:uLnTx/>
              <a:uFillTx/>
              <a:latin typeface="Tw Cen MT" panose="020B0602020104020603"/>
              <a:ea typeface="+mn-ea"/>
              <a:cs typeface="+mn-cs"/>
            </a:endParaRPr>
          </a:p>
        </p:txBody>
      </p:sp>
      <p:sp>
        <p:nvSpPr>
          <p:cNvPr id="16" name="Rectangular Callout 15">
            <a:extLst>
              <a:ext uri="{FF2B5EF4-FFF2-40B4-BE49-F238E27FC236}">
                <a16:creationId xmlns:a16="http://schemas.microsoft.com/office/drawing/2014/main" id="{DCC2F8EC-811A-BCEF-1515-134266444194}"/>
              </a:ext>
            </a:extLst>
          </p:cNvPr>
          <p:cNvSpPr/>
          <p:nvPr/>
        </p:nvSpPr>
        <p:spPr>
          <a:xfrm>
            <a:off x="7100888" y="1719568"/>
            <a:ext cx="4584905" cy="1748510"/>
          </a:xfrm>
          <a:prstGeom prst="wedgeRectCallout">
            <a:avLst>
              <a:gd name="adj1" fmla="val -33583"/>
              <a:gd name="adj2" fmla="val 64250"/>
            </a:avLst>
          </a:prstGeom>
          <a:solidFill>
            <a:schemeClr val="bg1"/>
          </a:solidFill>
          <a:ln w="6350">
            <a:no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schemeClr val="accent1"/>
                </a:solidFill>
                <a:effectLst/>
                <a:uLnTx/>
                <a:uFillTx/>
                <a:latin typeface="Tw Cen MT" panose="020B0602020104020603"/>
                <a:ea typeface="+mn-ea"/>
                <a:cs typeface="+mn-cs"/>
              </a:rPr>
              <a:t>“Easy access to a central up-to-date online resource </a:t>
            </a:r>
            <a:br>
              <a:rPr kumimoji="0" lang="en-GB" sz="1500" b="0" i="0" u="none" strike="noStrike" kern="1200" cap="none" spc="0" normalizeH="0" baseline="0" noProof="0" dirty="0">
                <a:ln>
                  <a:noFill/>
                </a:ln>
                <a:solidFill>
                  <a:schemeClr val="accent1"/>
                </a:solidFill>
                <a:effectLst/>
                <a:uLnTx/>
                <a:uFillTx/>
                <a:latin typeface="Tw Cen MT" panose="020B0602020104020603"/>
                <a:ea typeface="+mn-ea"/>
                <a:cs typeface="+mn-cs"/>
              </a:rPr>
            </a:br>
            <a:r>
              <a:rPr kumimoji="0" lang="en-GB" sz="1500" b="0" i="0" u="none" strike="noStrike" kern="1200" cap="none" spc="0" normalizeH="0" baseline="0" noProof="0" dirty="0">
                <a:ln>
                  <a:noFill/>
                </a:ln>
                <a:solidFill>
                  <a:schemeClr val="accent1"/>
                </a:solidFill>
                <a:effectLst/>
                <a:uLnTx/>
                <a:uFillTx/>
                <a:latin typeface="Tw Cen MT" panose="020B0602020104020603"/>
                <a:ea typeface="+mn-ea"/>
                <a:cs typeface="+mn-cs"/>
              </a:rPr>
              <a:t>of accurate and relevant information to share with teams and service users, covering a full range of </a:t>
            </a:r>
            <a:br>
              <a:rPr kumimoji="0" lang="en-GB" sz="1500" b="0" i="0" u="none" strike="noStrike" kern="1200" cap="none" spc="0" normalizeH="0" baseline="0" noProof="0" dirty="0">
                <a:ln>
                  <a:noFill/>
                </a:ln>
                <a:solidFill>
                  <a:schemeClr val="accent1"/>
                </a:solidFill>
                <a:effectLst/>
                <a:uLnTx/>
                <a:uFillTx/>
                <a:latin typeface="Tw Cen MT" panose="020B0602020104020603"/>
                <a:ea typeface="+mn-ea"/>
                <a:cs typeface="+mn-cs"/>
              </a:rPr>
            </a:br>
            <a:r>
              <a:rPr kumimoji="0" lang="en-GB" sz="1500" b="0" i="0" u="none" strike="noStrike" kern="1200" cap="none" spc="0" normalizeH="0" baseline="0" noProof="0" dirty="0">
                <a:ln>
                  <a:noFill/>
                </a:ln>
                <a:solidFill>
                  <a:schemeClr val="accent1"/>
                </a:solidFill>
                <a:effectLst/>
                <a:uLnTx/>
                <a:uFillTx/>
                <a:latin typeface="Tw Cen MT" panose="020B0602020104020603"/>
                <a:ea typeface="+mn-ea"/>
                <a:cs typeface="+mn-cs"/>
              </a:rPr>
              <a:t>long term conditions and information about what physical activity is safe, effective and at all levels </a:t>
            </a:r>
            <a:br>
              <a:rPr kumimoji="0" lang="en-GB" sz="1500" b="0" i="0" u="none" strike="noStrike" kern="1200" cap="none" spc="0" normalizeH="0" baseline="0" noProof="0" dirty="0">
                <a:ln>
                  <a:noFill/>
                </a:ln>
                <a:solidFill>
                  <a:schemeClr val="accent1"/>
                </a:solidFill>
                <a:effectLst/>
                <a:uLnTx/>
                <a:uFillTx/>
                <a:latin typeface="Tw Cen MT" panose="020B0602020104020603"/>
                <a:ea typeface="+mn-ea"/>
                <a:cs typeface="+mn-cs"/>
              </a:rPr>
            </a:br>
            <a:r>
              <a:rPr kumimoji="0" lang="en-GB" sz="1500" b="0" i="0" u="none" strike="noStrike" kern="1200" cap="none" spc="0" normalizeH="0" baseline="0" noProof="0" dirty="0">
                <a:ln>
                  <a:noFill/>
                </a:ln>
                <a:solidFill>
                  <a:schemeClr val="accent1"/>
                </a:solidFill>
                <a:effectLst/>
                <a:uLnTx/>
                <a:uFillTx/>
                <a:latin typeface="Tw Cen MT" panose="020B0602020104020603"/>
                <a:ea typeface="+mn-ea"/>
                <a:cs typeface="+mn-cs"/>
              </a:rPr>
              <a:t>for differing age ranges and capabilities.”</a:t>
            </a:r>
          </a:p>
        </p:txBody>
      </p:sp>
      <p:sp>
        <p:nvSpPr>
          <p:cNvPr id="20" name="Rectangular Callout 19">
            <a:extLst>
              <a:ext uri="{FF2B5EF4-FFF2-40B4-BE49-F238E27FC236}">
                <a16:creationId xmlns:a16="http://schemas.microsoft.com/office/drawing/2014/main" id="{6A8007CD-B61E-A68F-E3BC-66BBE6126572}"/>
              </a:ext>
            </a:extLst>
          </p:cNvPr>
          <p:cNvSpPr/>
          <p:nvPr/>
        </p:nvSpPr>
        <p:spPr>
          <a:xfrm>
            <a:off x="950643" y="4165471"/>
            <a:ext cx="2040268" cy="1748510"/>
          </a:xfrm>
          <a:prstGeom prst="wedgeRectCallout">
            <a:avLst>
              <a:gd name="adj1" fmla="val 32977"/>
              <a:gd name="adj2" fmla="val 61043"/>
            </a:avLst>
          </a:prstGeom>
          <a:solidFill>
            <a:schemeClr val="bg1"/>
          </a:solidFill>
          <a:ln w="6350">
            <a:no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schemeClr val="accent1"/>
                </a:solidFill>
                <a:effectLst/>
                <a:uLnTx/>
                <a:uFillTx/>
                <a:latin typeface="Tw Cen MT" panose="020B0602020104020603"/>
                <a:ea typeface="+mn-ea"/>
                <a:cs typeface="+mn-cs"/>
              </a:rPr>
              <a:t>“I would be keen to know about evidence based motivational interviewing </a:t>
            </a:r>
            <a:br>
              <a:rPr kumimoji="0" lang="en-GB" sz="1500" b="0" i="0" u="none" strike="noStrike" kern="1200" cap="none" spc="0" normalizeH="0" baseline="0" noProof="0" dirty="0">
                <a:ln>
                  <a:noFill/>
                </a:ln>
                <a:solidFill>
                  <a:schemeClr val="accent1"/>
                </a:solidFill>
                <a:effectLst/>
                <a:uLnTx/>
                <a:uFillTx/>
                <a:latin typeface="Tw Cen MT" panose="020B0602020104020603"/>
                <a:ea typeface="+mn-ea"/>
                <a:cs typeface="+mn-cs"/>
              </a:rPr>
            </a:br>
            <a:r>
              <a:rPr kumimoji="0" lang="en-GB" sz="1500" b="0" i="0" u="none" strike="noStrike" kern="1200" cap="none" spc="0" normalizeH="0" baseline="0" noProof="0" dirty="0">
                <a:ln>
                  <a:noFill/>
                </a:ln>
                <a:solidFill>
                  <a:schemeClr val="accent1"/>
                </a:solidFill>
                <a:effectLst/>
                <a:uLnTx/>
                <a:uFillTx/>
                <a:latin typeface="Tw Cen MT" panose="020B0602020104020603"/>
                <a:ea typeface="+mn-ea"/>
                <a:cs typeface="+mn-cs"/>
              </a:rPr>
              <a:t>to encourage people </a:t>
            </a:r>
            <a:br>
              <a:rPr kumimoji="0" lang="en-GB" sz="1500" b="0" i="0" u="none" strike="noStrike" kern="1200" cap="none" spc="0" normalizeH="0" baseline="0" noProof="0" dirty="0">
                <a:ln>
                  <a:noFill/>
                </a:ln>
                <a:solidFill>
                  <a:schemeClr val="accent1"/>
                </a:solidFill>
                <a:effectLst/>
                <a:uLnTx/>
                <a:uFillTx/>
                <a:latin typeface="Tw Cen MT" panose="020B0602020104020603"/>
                <a:ea typeface="+mn-ea"/>
                <a:cs typeface="+mn-cs"/>
              </a:rPr>
            </a:br>
            <a:r>
              <a:rPr kumimoji="0" lang="en-GB" sz="1500" b="0" i="0" u="none" strike="noStrike" kern="1200" cap="none" spc="0" normalizeH="0" baseline="0" noProof="0" dirty="0">
                <a:ln>
                  <a:noFill/>
                </a:ln>
                <a:solidFill>
                  <a:schemeClr val="accent1"/>
                </a:solidFill>
                <a:effectLst/>
                <a:uLnTx/>
                <a:uFillTx/>
                <a:latin typeface="Tw Cen MT" panose="020B0602020104020603"/>
                <a:ea typeface="+mn-ea"/>
                <a:cs typeface="+mn-cs"/>
              </a:rPr>
              <a:t>to exercise.”</a:t>
            </a:r>
          </a:p>
        </p:txBody>
      </p:sp>
      <p:sp>
        <p:nvSpPr>
          <p:cNvPr id="21" name="Rectangular Callout 20">
            <a:extLst>
              <a:ext uri="{FF2B5EF4-FFF2-40B4-BE49-F238E27FC236}">
                <a16:creationId xmlns:a16="http://schemas.microsoft.com/office/drawing/2014/main" id="{565A9FBA-9305-4A81-933A-D605CF619716}"/>
              </a:ext>
            </a:extLst>
          </p:cNvPr>
          <p:cNvSpPr/>
          <p:nvPr/>
        </p:nvSpPr>
        <p:spPr>
          <a:xfrm>
            <a:off x="9389950" y="4167229"/>
            <a:ext cx="2295844" cy="1748510"/>
          </a:xfrm>
          <a:prstGeom prst="wedgeRectCallout">
            <a:avLst>
              <a:gd name="adj1" fmla="val 32906"/>
              <a:gd name="adj2" fmla="val -63107"/>
            </a:avLst>
          </a:prstGeom>
          <a:solidFill>
            <a:schemeClr val="bg1"/>
          </a:solidFill>
          <a:ln w="6350">
            <a:no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a:ln>
                  <a:noFill/>
                </a:ln>
                <a:solidFill>
                  <a:schemeClr val="accent1"/>
                </a:solidFill>
                <a:effectLst/>
                <a:uLnTx/>
                <a:uFillTx/>
                <a:latin typeface="Tw Cen MT" panose="020B0602020104020603"/>
                <a:ea typeface="+mn-ea"/>
                <a:cs typeface="+mn-cs"/>
              </a:rPr>
              <a:t>“People want to know their local – as well as national – resources/ contacts. Anything that can be tailored into </a:t>
            </a:r>
            <a:br>
              <a:rPr kumimoji="0" lang="en-GB" sz="1500" b="0" i="0" u="none" strike="noStrike" kern="1200" cap="none" spc="0" normalizeH="0" baseline="0" noProof="0">
                <a:ln>
                  <a:noFill/>
                </a:ln>
                <a:solidFill>
                  <a:schemeClr val="accent1"/>
                </a:solidFill>
                <a:effectLst/>
                <a:uLnTx/>
                <a:uFillTx/>
                <a:latin typeface="Tw Cen MT" panose="020B0602020104020603"/>
                <a:ea typeface="+mn-ea"/>
                <a:cs typeface="+mn-cs"/>
              </a:rPr>
            </a:br>
            <a:r>
              <a:rPr kumimoji="0" lang="en-GB" sz="1500" b="0" i="0" u="none" strike="noStrike" kern="1200" cap="none" spc="0" normalizeH="0" baseline="0" noProof="0">
                <a:ln>
                  <a:noFill/>
                </a:ln>
                <a:solidFill>
                  <a:schemeClr val="accent1"/>
                </a:solidFill>
                <a:effectLst/>
                <a:uLnTx/>
                <a:uFillTx/>
                <a:latin typeface="Tw Cen MT" panose="020B0602020104020603"/>
                <a:ea typeface="+mn-ea"/>
                <a:cs typeface="+mn-cs"/>
              </a:rPr>
              <a:t>local comms is welcome.”</a:t>
            </a:r>
          </a:p>
        </p:txBody>
      </p:sp>
      <p:sp>
        <p:nvSpPr>
          <p:cNvPr id="22" name="Oval 21">
            <a:extLst>
              <a:ext uri="{FF2B5EF4-FFF2-40B4-BE49-F238E27FC236}">
                <a16:creationId xmlns:a16="http://schemas.microsoft.com/office/drawing/2014/main" id="{8735C7C0-6265-D8B0-4D1C-B5767C5E954F}"/>
              </a:ext>
              <a:ext uri="{C183D7F6-B498-43B3-948B-1728B52AA6E4}">
                <adec:decorative xmlns:adec="http://schemas.microsoft.com/office/drawing/2017/decorative" val="1"/>
              </a:ext>
            </a:extLst>
          </p:cNvPr>
          <p:cNvSpPr>
            <a:spLocks noChangeAspect="1"/>
          </p:cNvSpPr>
          <p:nvPr/>
        </p:nvSpPr>
        <p:spPr>
          <a:xfrm>
            <a:off x="10911753" y="476503"/>
            <a:ext cx="766898" cy="766898"/>
          </a:xfrm>
          <a:prstGeom prst="ellipse">
            <a:avLst/>
          </a:prstGeom>
          <a:solidFill>
            <a:srgbClr val="4F2483"/>
          </a:solidFill>
          <a:ln w="34925">
            <a:solidFill>
              <a:schemeClr val="bg1"/>
            </a:solidFill>
          </a:ln>
          <a:effectLst>
            <a:glow rad="38100">
              <a:schemeClr val="accent1">
                <a:satMod val="175000"/>
                <a:alpha val="40000"/>
              </a:schemeClr>
            </a:glow>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t" anchorCtr="0">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1219170" rtl="0" eaLnBrk="1" fontAlgn="auto" latinLnBrk="0" hangingPunct="1">
              <a:lnSpc>
                <a:spcPts val="4000"/>
              </a:lnSpc>
              <a:spcBef>
                <a:spcPts val="600"/>
              </a:spcBef>
              <a:spcAft>
                <a:spcPts val="0"/>
              </a:spcAft>
              <a:buClrTx/>
              <a:buSzTx/>
              <a:buFontTx/>
              <a:buNone/>
              <a:tabLst/>
              <a:defRPr/>
            </a:pPr>
            <a:r>
              <a:rPr kumimoji="0" lang="en-GB" sz="3000" b="1" i="0" u="none" strike="noStrike" kern="1200" cap="none" spc="0" normalizeH="0" baseline="0" noProof="0" dirty="0">
                <a:ln>
                  <a:noFill/>
                </a:ln>
                <a:solidFill>
                  <a:schemeClr val="bg1"/>
                </a:solidFill>
                <a:effectLst/>
                <a:uLnTx/>
                <a:uFillTx/>
                <a:latin typeface="Tw Cen MT" panose="020B0602020104020603"/>
                <a:ea typeface="+mn-ea"/>
                <a:cs typeface="+mn-cs"/>
              </a:rPr>
              <a:t>2</a:t>
            </a:r>
            <a:endParaRPr kumimoji="0" lang="en-GB" sz="3000" b="1" i="0" u="none" strike="noStrike" kern="1200" cap="none" spc="0" normalizeH="0" baseline="30000" noProof="0" dirty="0">
              <a:ln>
                <a:noFill/>
              </a:ln>
              <a:solidFill>
                <a:schemeClr val="bg1"/>
              </a:solidFill>
              <a:effectLst/>
              <a:uLnTx/>
              <a:uFillTx/>
              <a:latin typeface="Tw Cen MT" panose="020B0602020104020603"/>
              <a:ea typeface="+mn-ea"/>
              <a:cs typeface="+mn-cs"/>
            </a:endParaRPr>
          </a:p>
        </p:txBody>
      </p:sp>
      <p:sp>
        <p:nvSpPr>
          <p:cNvPr id="23" name="Arrow: Up 35">
            <a:extLst>
              <a:ext uri="{FF2B5EF4-FFF2-40B4-BE49-F238E27FC236}">
                <a16:creationId xmlns:a16="http://schemas.microsoft.com/office/drawing/2014/main" id="{CFAE5948-CF65-9406-E31F-59F6824C2320}"/>
              </a:ext>
              <a:ext uri="{C183D7F6-B498-43B3-948B-1728B52AA6E4}">
                <adec:decorative xmlns:adec="http://schemas.microsoft.com/office/drawing/2017/decorative" val="1"/>
              </a:ext>
            </a:extLst>
          </p:cNvPr>
          <p:cNvSpPr/>
          <p:nvPr/>
        </p:nvSpPr>
        <p:spPr>
          <a:xfrm rot="16200000">
            <a:off x="4425011" y="4667402"/>
            <a:ext cx="906846" cy="770430"/>
          </a:xfrm>
          <a:prstGeom prst="upArrow">
            <a:avLst/>
          </a:prstGeom>
          <a:solidFill>
            <a:schemeClr val="accent5"/>
          </a:solidFill>
          <a:ln w="34925">
            <a:solidFill>
              <a:schemeClr val="bg1"/>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0" tIns="288000" rIns="0" rtlCol="0" anchor="ctr" anchorCtr="0">
            <a:normAutofit fontScale="77500" lnSpcReduction="20000"/>
          </a:bodyPr>
          <a:lstStyle/>
          <a:p>
            <a:pPr algn="ctr" defTabSz="1219170">
              <a:lnSpc>
                <a:spcPts val="2000"/>
              </a:lnSpc>
            </a:pPr>
            <a:endParaRPr lang="en-GB" sz="2000" b="1">
              <a:solidFill>
                <a:srgbClr val="FFFFFF"/>
              </a:solidFill>
              <a:latin typeface="Tw Cen MT" panose="020B0602020104020603"/>
            </a:endParaRPr>
          </a:p>
        </p:txBody>
      </p:sp>
      <p:sp>
        <p:nvSpPr>
          <p:cNvPr id="24" name="Arrow: Up 35">
            <a:extLst>
              <a:ext uri="{FF2B5EF4-FFF2-40B4-BE49-F238E27FC236}">
                <a16:creationId xmlns:a16="http://schemas.microsoft.com/office/drawing/2014/main" id="{5392EA49-F5CD-5AEE-EC56-7409DE7EA541}"/>
              </a:ext>
              <a:ext uri="{C183D7F6-B498-43B3-948B-1728B52AA6E4}">
                <adec:decorative xmlns:adec="http://schemas.microsoft.com/office/drawing/2017/decorative" val="1"/>
              </a:ext>
            </a:extLst>
          </p:cNvPr>
          <p:cNvSpPr/>
          <p:nvPr/>
        </p:nvSpPr>
        <p:spPr>
          <a:xfrm>
            <a:off x="5726630" y="3246688"/>
            <a:ext cx="906846" cy="926825"/>
          </a:xfrm>
          <a:prstGeom prst="upArrow">
            <a:avLst/>
          </a:prstGeom>
          <a:solidFill>
            <a:schemeClr val="accent5"/>
          </a:solidFill>
          <a:ln w="34925">
            <a:solidFill>
              <a:schemeClr val="bg1"/>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0" tIns="288000" rIns="0" rtlCol="0" anchor="ctr" anchorCtr="0">
            <a:normAutofit/>
          </a:bodyPr>
          <a:lstStyle/>
          <a:p>
            <a:pPr algn="ctr" defTabSz="1219170">
              <a:lnSpc>
                <a:spcPts val="2000"/>
              </a:lnSpc>
            </a:pPr>
            <a:endParaRPr lang="en-GB" sz="2000" b="1">
              <a:solidFill>
                <a:srgbClr val="FFFFFF"/>
              </a:solidFill>
              <a:latin typeface="Tw Cen MT" panose="020B0602020104020603"/>
            </a:endParaRPr>
          </a:p>
        </p:txBody>
      </p:sp>
      <p:sp>
        <p:nvSpPr>
          <p:cNvPr id="25" name="Arrow: Up 35">
            <a:extLst>
              <a:ext uri="{FF2B5EF4-FFF2-40B4-BE49-F238E27FC236}">
                <a16:creationId xmlns:a16="http://schemas.microsoft.com/office/drawing/2014/main" id="{A310CDB7-C433-C578-CCD8-AFAC2703DB9C}"/>
              </a:ext>
              <a:ext uri="{C183D7F6-B498-43B3-948B-1728B52AA6E4}">
                <adec:decorative xmlns:adec="http://schemas.microsoft.com/office/drawing/2017/decorative" val="1"/>
              </a:ext>
            </a:extLst>
          </p:cNvPr>
          <p:cNvSpPr/>
          <p:nvPr/>
        </p:nvSpPr>
        <p:spPr>
          <a:xfrm rot="5400000">
            <a:off x="7011391" y="4688691"/>
            <a:ext cx="906846" cy="727852"/>
          </a:xfrm>
          <a:prstGeom prst="upArrow">
            <a:avLst/>
          </a:prstGeom>
          <a:solidFill>
            <a:schemeClr val="accent5"/>
          </a:solidFill>
          <a:ln w="34925">
            <a:solidFill>
              <a:schemeClr val="bg1"/>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0" tIns="288000" rIns="0" rtlCol="0" anchor="ctr" anchorCtr="0">
            <a:normAutofit fontScale="25000" lnSpcReduction="20000"/>
          </a:bodyPr>
          <a:lstStyle/>
          <a:p>
            <a:pPr algn="ctr" defTabSz="1219170">
              <a:lnSpc>
                <a:spcPts val="2000"/>
              </a:lnSpc>
            </a:pPr>
            <a:endParaRPr lang="en-GB" sz="2000" b="1">
              <a:solidFill>
                <a:srgbClr val="FFFFFF"/>
              </a:solidFill>
              <a:latin typeface="Tw Cen MT" panose="020B0602020104020603"/>
            </a:endParaRPr>
          </a:p>
        </p:txBody>
      </p:sp>
      <p:sp>
        <p:nvSpPr>
          <p:cNvPr id="5" name="Rectangle 4">
            <a:extLst>
              <a:ext uri="{FF2B5EF4-FFF2-40B4-BE49-F238E27FC236}">
                <a16:creationId xmlns:a16="http://schemas.microsoft.com/office/drawing/2014/main" id="{28DF2F0A-446A-B80A-AF67-96D04EB1B4FB}"/>
              </a:ext>
              <a:ext uri="{C183D7F6-B498-43B3-948B-1728B52AA6E4}">
                <adec:decorative xmlns:adec="http://schemas.microsoft.com/office/drawing/2017/decorative" val="1"/>
              </a:ext>
            </a:extLst>
          </p:cNvPr>
          <p:cNvSpPr/>
          <p:nvPr/>
        </p:nvSpPr>
        <p:spPr>
          <a:xfrm rot="5400000">
            <a:off x="-3367127" y="3362836"/>
            <a:ext cx="6859251" cy="12871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rtlCol="0" anchor="ctr"/>
          <a:lstStyle/>
          <a:p>
            <a:pPr algn="ctr"/>
            <a:endParaRPr lang="en-GB" sz="2533">
              <a:cs typeface="Arial"/>
            </a:endParaRPr>
          </a:p>
        </p:txBody>
      </p:sp>
      <p:sp>
        <p:nvSpPr>
          <p:cNvPr id="9" name="Footer Placeholder 5">
            <a:extLst>
              <a:ext uri="{FF2B5EF4-FFF2-40B4-BE49-F238E27FC236}">
                <a16:creationId xmlns:a16="http://schemas.microsoft.com/office/drawing/2014/main" id="{584213E8-05DE-2CBA-FA88-3A409B694702}"/>
              </a:ext>
            </a:extLst>
          </p:cNvPr>
          <p:cNvSpPr>
            <a:spLocks noGrp="1"/>
          </p:cNvSpPr>
          <p:nvPr>
            <p:ph type="ftr" sz="quarter" idx="3"/>
          </p:nvPr>
        </p:nvSpPr>
        <p:spPr>
          <a:xfrm>
            <a:off x="877947" y="6406416"/>
            <a:ext cx="10777678" cy="123111"/>
          </a:xfrm>
        </p:spPr>
        <p:txBody>
          <a:bodyPr/>
          <a:lstStyle/>
          <a:p>
            <a:pPr>
              <a:defRPr/>
            </a:pPr>
            <a:r>
              <a:rPr lang="en-US" sz="1200" b="1" dirty="0">
                <a:solidFill>
                  <a:schemeClr val="accent1"/>
                </a:solidFill>
                <a:latin typeface="Tw Cen MT" panose="020B0602020104020603"/>
              </a:rPr>
              <a:t>Source:</a:t>
            </a:r>
            <a:r>
              <a:rPr lang="en-US" sz="1200" dirty="0">
                <a:solidFill>
                  <a:schemeClr val="accent1"/>
                </a:solidFill>
                <a:latin typeface="Tw Cen MT" panose="020B0602020104020603"/>
              </a:rPr>
              <a:t> Verbatim comments from health and social care professionals participating in </a:t>
            </a:r>
            <a:r>
              <a:rPr lang="en-GB" sz="1200" dirty="0">
                <a:solidFill>
                  <a:schemeClr val="accent1"/>
                </a:solidFill>
                <a:effectLst/>
                <a:latin typeface="Tw Cen MT"/>
                <a:ea typeface="Times New Roman" panose="02020603050405020304" pitchFamily="18" charset="0"/>
              </a:rPr>
              <a:t>We Are </a:t>
            </a:r>
            <a:r>
              <a:rPr lang="en-GB" sz="1200" dirty="0" err="1">
                <a:solidFill>
                  <a:schemeClr val="accent1"/>
                </a:solidFill>
                <a:effectLst/>
                <a:latin typeface="Tw Cen MT"/>
                <a:ea typeface="Times New Roman" panose="02020603050405020304" pitchFamily="18" charset="0"/>
              </a:rPr>
              <a:t>Undefeatable’s</a:t>
            </a:r>
            <a:r>
              <a:rPr lang="en-GB" sz="1200" dirty="0">
                <a:solidFill>
                  <a:schemeClr val="accent1"/>
                </a:solidFill>
                <a:effectLst/>
                <a:latin typeface="Tw Cen MT"/>
                <a:ea typeface="Times New Roman" panose="02020603050405020304" pitchFamily="18" charset="0"/>
              </a:rPr>
              <a:t> ‘Big Talk’ public consultation, 2023.</a:t>
            </a:r>
            <a:endParaRPr lang="en-US" sz="1200" dirty="0">
              <a:solidFill>
                <a:schemeClr val="accent1"/>
              </a:solidFill>
              <a:latin typeface="Tw Cen MT" panose="020B0602020104020603"/>
            </a:endParaRPr>
          </a:p>
        </p:txBody>
      </p:sp>
    </p:spTree>
    <p:extLst>
      <p:ext uri="{BB962C8B-B14F-4D97-AF65-F5344CB8AC3E}">
        <p14:creationId xmlns:p14="http://schemas.microsoft.com/office/powerpoint/2010/main" val="322631971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5A8C56-8362-904F-CEFE-9CB1F7CD9DF7}"/>
            </a:ext>
          </a:extLst>
        </p:cNvPr>
        <p:cNvGrpSpPr/>
        <p:nvPr/>
      </p:nvGrpSpPr>
      <p:grpSpPr>
        <a:xfrm>
          <a:off x="0" y="0"/>
          <a:ext cx="0" cy="0"/>
          <a:chOff x="0" y="0"/>
          <a:chExt cx="0" cy="0"/>
        </a:xfrm>
      </p:grpSpPr>
      <p:sp>
        <p:nvSpPr>
          <p:cNvPr id="3" name="Title 6">
            <a:extLst>
              <a:ext uri="{FF2B5EF4-FFF2-40B4-BE49-F238E27FC236}">
                <a16:creationId xmlns:a16="http://schemas.microsoft.com/office/drawing/2014/main" id="{FBD875D6-59E5-8568-2401-2658D32AFB01}"/>
              </a:ext>
            </a:extLst>
          </p:cNvPr>
          <p:cNvSpPr txBox="1">
            <a:spLocks noGrp="1"/>
          </p:cNvSpPr>
          <p:nvPr>
            <p:ph type="title" idx="4294967295"/>
          </p:nvPr>
        </p:nvSpPr>
        <p:spPr>
          <a:xfrm>
            <a:off x="905210" y="522136"/>
            <a:ext cx="9228190" cy="692497"/>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marL="0" indent="0" algn="l" defTabSz="914400" rtl="0" eaLnBrk="1" latinLnBrk="0" hangingPunct="1">
              <a:lnSpc>
                <a:spcPts val="2800"/>
              </a:lnSpc>
              <a:spcBef>
                <a:spcPct val="0"/>
              </a:spcBef>
              <a:buNone/>
              <a:tabLst>
                <a:tab pos="4043363" algn="l"/>
              </a:tabLst>
              <a:defRPr sz="2800" b="1" kern="1200" baseline="0">
                <a:solidFill>
                  <a:srgbClr val="454341"/>
                </a:solidFill>
                <a:latin typeface="+mj-lt"/>
                <a:ea typeface="SimSun" panose="02010600030101010101" pitchFamily="2" charset="-122"/>
                <a:cs typeface="+mj-cs"/>
              </a:defRPr>
            </a:lvl1pPr>
          </a:lstStyle>
          <a:p>
            <a:pPr marL="0" marR="0" lvl="0" indent="0" algn="l" defTabSz="1219170" rtl="0" eaLnBrk="1" fontAlgn="auto" latinLnBrk="0" hangingPunct="1">
              <a:lnSpc>
                <a:spcPts val="2700"/>
              </a:lnSpc>
              <a:spcBef>
                <a:spcPct val="0"/>
              </a:spcBef>
              <a:spcAft>
                <a:spcPts val="0"/>
              </a:spcAft>
              <a:buClrTx/>
              <a:buSzTx/>
              <a:buFontTx/>
              <a:buNone/>
              <a:tabLst>
                <a:tab pos="4043363" algn="l"/>
              </a:tabLst>
              <a:defRPr/>
            </a:pPr>
            <a:r>
              <a:rPr kumimoji="0" lang="en-GB" sz="2500" b="1" i="0" u="none" strike="noStrike" kern="1200" cap="none" spc="0" normalizeH="0" baseline="0" noProof="0" dirty="0">
                <a:ln>
                  <a:noFill/>
                </a:ln>
                <a:solidFill>
                  <a:schemeClr val="accent1"/>
                </a:solidFill>
                <a:effectLst/>
                <a:uLnTx/>
                <a:uFillTx/>
                <a:latin typeface="Tw Cen MT" panose="020B0602020104020603" pitchFamily="34" charset="0"/>
                <a:ea typeface="SimSun" panose="02010600030101010101" pitchFamily="2" charset="-122"/>
                <a:cs typeface="+mj-cs"/>
                <a:sym typeface="Nunito"/>
              </a:rPr>
              <a:t>AMONGST FAMILY MEMBERS, FRIENDS AND CARERS, SOME LACK CONFIDENCE SUPPORTING PEOPLE WITH LTHCs TO BE ACTIVE</a:t>
            </a:r>
            <a:endParaRPr kumimoji="0" lang="en-US" sz="1600" b="1" i="0" u="none" strike="noStrike" kern="1200" cap="none" spc="0" normalizeH="0" baseline="0" noProof="0" dirty="0">
              <a:ln>
                <a:noFill/>
              </a:ln>
              <a:solidFill>
                <a:schemeClr val="accent1"/>
              </a:solidFill>
              <a:effectLst/>
              <a:uLnTx/>
              <a:uFillTx/>
              <a:latin typeface="+mj-lt"/>
              <a:ea typeface="SimSun" panose="02010600030101010101" pitchFamily="2" charset="-122"/>
              <a:cs typeface="+mj-cs"/>
            </a:endParaRPr>
          </a:p>
        </p:txBody>
      </p:sp>
      <p:sp>
        <p:nvSpPr>
          <p:cNvPr id="4" name="Text Placeholder 19">
            <a:extLst>
              <a:ext uri="{FF2B5EF4-FFF2-40B4-BE49-F238E27FC236}">
                <a16:creationId xmlns:a16="http://schemas.microsoft.com/office/drawing/2014/main" id="{6E023131-E947-DF2F-54E5-64ECCB1A9BE3}"/>
              </a:ext>
            </a:extLst>
          </p:cNvPr>
          <p:cNvSpPr txBox="1">
            <a:spLocks/>
          </p:cNvSpPr>
          <p:nvPr/>
        </p:nvSpPr>
        <p:spPr>
          <a:xfrm>
            <a:off x="905873" y="1447231"/>
            <a:ext cx="5045665" cy="1308050"/>
          </a:xfrm>
          <a:prstGeom prst="rect">
            <a:avLst/>
          </a:prstGeom>
        </p:spPr>
        <p:txBody>
          <a:bodyPr wrap="square" lIns="0" tIns="0" rIns="0" bIns="0">
            <a:spAutoFit/>
          </a:bodyPr>
          <a:lstStyle>
            <a:lvl1pPr marL="0" indent="0" algn="l" defTabSz="914400" rtl="0" eaLnBrk="1" latinLnBrk="0" hangingPunct="1">
              <a:lnSpc>
                <a:spcPct val="100000"/>
              </a:lnSpc>
              <a:spcBef>
                <a:spcPts val="1000"/>
              </a:spcBef>
              <a:buFont typeface="Arial" panose="020B0604020202020204" pitchFamily="34" charset="0"/>
              <a:buNone/>
              <a:defRPr sz="1800" kern="1200">
                <a:solidFill>
                  <a:srgbClr val="4543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1700"/>
              </a:lnSpc>
              <a:spcAft>
                <a:spcPts val="500"/>
              </a:spcAft>
            </a:pPr>
            <a:r>
              <a:rPr lang="en-GB" sz="1500">
                <a:solidFill>
                  <a:schemeClr val="accent1"/>
                </a:solidFill>
                <a:latin typeface="Tw Cen MT" panose="020B0602020104020603" pitchFamily="34" charset="0"/>
                <a:sym typeface="Nunito"/>
              </a:rPr>
              <a:t>When it comes to supporting people with LTHCs to be physically active, there is a particular issue of confidence among family members, friends and other carers. Only 14% say they are ‘very’ confident and over a third are not confident – far higher than among professional audiences. Comments suggesting a deeply rooted fear of ‘making things worse’. </a:t>
            </a:r>
            <a:endParaRPr lang="en-GB" sz="1500">
              <a:solidFill>
                <a:schemeClr val="accent1"/>
              </a:solidFill>
              <a:effectLst/>
              <a:latin typeface="Tw Cen MT" panose="020B0602020104020603" pitchFamily="34" charset="0"/>
              <a:ea typeface="Calibri" panose="020F0502020204030204" pitchFamily="34" charset="0"/>
              <a:cs typeface="Arial" panose="020B0604020202020204" pitchFamily="34" charset="0"/>
            </a:endParaRPr>
          </a:p>
        </p:txBody>
      </p:sp>
      <p:sp>
        <p:nvSpPr>
          <p:cNvPr id="8" name="Text Placeholder 19">
            <a:extLst>
              <a:ext uri="{FF2B5EF4-FFF2-40B4-BE49-F238E27FC236}">
                <a16:creationId xmlns:a16="http://schemas.microsoft.com/office/drawing/2014/main" id="{2736B356-174F-2FD2-5870-4AA6BE34CC9C}"/>
              </a:ext>
            </a:extLst>
          </p:cNvPr>
          <p:cNvSpPr txBox="1">
            <a:spLocks/>
          </p:cNvSpPr>
          <p:nvPr/>
        </p:nvSpPr>
        <p:spPr>
          <a:xfrm>
            <a:off x="6287249" y="1447231"/>
            <a:ext cx="5045665" cy="1308050"/>
          </a:xfrm>
          <a:prstGeom prst="rect">
            <a:avLst/>
          </a:prstGeom>
        </p:spPr>
        <p:txBody>
          <a:bodyPr wrap="square" lIns="0" tIns="0" rIns="0" bIns="0">
            <a:spAutoFit/>
          </a:bodyPr>
          <a:lstStyle>
            <a:lvl1pPr marL="0" indent="0" algn="l" defTabSz="914400" rtl="0" eaLnBrk="1" latinLnBrk="0" hangingPunct="1">
              <a:lnSpc>
                <a:spcPct val="100000"/>
              </a:lnSpc>
              <a:spcBef>
                <a:spcPts val="1000"/>
              </a:spcBef>
              <a:buFont typeface="Arial" panose="020B0604020202020204" pitchFamily="34" charset="0"/>
              <a:buNone/>
              <a:defRPr sz="1800" kern="1200">
                <a:solidFill>
                  <a:srgbClr val="4543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1700"/>
              </a:lnSpc>
              <a:spcAft>
                <a:spcPts val="500"/>
              </a:spcAft>
            </a:pPr>
            <a:r>
              <a:rPr lang="en-GB" sz="1500">
                <a:solidFill>
                  <a:schemeClr val="accent1"/>
                </a:solidFill>
                <a:latin typeface="Tw Cen MT" panose="020B0602020104020603" pitchFamily="34" charset="0"/>
                <a:sym typeface="Nunito"/>
              </a:rPr>
              <a:t>This highlights an opportunity to equip family and friend carers with reassurance as well as practical, tailored advice, so they </a:t>
            </a:r>
            <a:br>
              <a:rPr lang="en-GB" sz="1500">
                <a:solidFill>
                  <a:schemeClr val="accent1"/>
                </a:solidFill>
                <a:latin typeface="Tw Cen MT" panose="020B0602020104020603" pitchFamily="34" charset="0"/>
                <a:sym typeface="Nunito"/>
              </a:rPr>
            </a:br>
            <a:r>
              <a:rPr lang="en-GB" sz="1500">
                <a:solidFill>
                  <a:schemeClr val="accent1"/>
                </a:solidFill>
                <a:latin typeface="Tw Cen MT" panose="020B0602020104020603" pitchFamily="34" charset="0"/>
                <a:sym typeface="Nunito"/>
              </a:rPr>
              <a:t>can more confidently support those they care for to become more physically active. We Are Undefeatable offers a supportive resource for carers – access the ‘Undefeatable Together’ guide, co-developed with Carers UK, on the campaign hub.</a:t>
            </a:r>
            <a:endParaRPr lang="en-GB" sz="1500">
              <a:solidFill>
                <a:schemeClr val="accent1"/>
              </a:solidFill>
              <a:effectLst/>
              <a:latin typeface="Tw Cen MT" panose="020B0602020104020603" pitchFamily="34" charset="0"/>
              <a:ea typeface="Calibri" panose="020F0502020204030204" pitchFamily="34" charset="0"/>
              <a:cs typeface="Arial" panose="020B0604020202020204" pitchFamily="34" charset="0"/>
            </a:endParaRPr>
          </a:p>
        </p:txBody>
      </p:sp>
      <p:sp>
        <p:nvSpPr>
          <p:cNvPr id="17" name="Text Placeholder 19">
            <a:extLst>
              <a:ext uri="{FF2B5EF4-FFF2-40B4-BE49-F238E27FC236}">
                <a16:creationId xmlns:a16="http://schemas.microsoft.com/office/drawing/2014/main" id="{EE6AEBA7-37AE-97E8-9DBA-64F650333DBD}"/>
              </a:ext>
            </a:extLst>
          </p:cNvPr>
          <p:cNvSpPr txBox="1">
            <a:spLocks/>
          </p:cNvSpPr>
          <p:nvPr/>
        </p:nvSpPr>
        <p:spPr>
          <a:xfrm>
            <a:off x="905873" y="3133154"/>
            <a:ext cx="6845890" cy="218008"/>
          </a:xfrm>
          <a:prstGeom prst="rect">
            <a:avLst/>
          </a:prstGeom>
        </p:spPr>
        <p:txBody>
          <a:bodyPr wrap="square" lIns="0" tIns="0" rIns="0" bIns="0">
            <a:spAutoFit/>
          </a:bodyPr>
          <a:lstStyle>
            <a:lvl1pPr marL="0" indent="0" algn="l" defTabSz="914400" rtl="0" eaLnBrk="1" latinLnBrk="0" hangingPunct="1">
              <a:lnSpc>
                <a:spcPct val="100000"/>
              </a:lnSpc>
              <a:spcBef>
                <a:spcPts val="1000"/>
              </a:spcBef>
              <a:buFont typeface="Arial" panose="020B0604020202020204" pitchFamily="34" charset="0"/>
              <a:buNone/>
              <a:defRPr sz="1800" kern="1200">
                <a:solidFill>
                  <a:srgbClr val="4543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1700"/>
              </a:lnSpc>
              <a:spcAft>
                <a:spcPts val="500"/>
              </a:spcAft>
            </a:pPr>
            <a:r>
              <a:rPr lang="en-GB" sz="1500" b="1" dirty="0">
                <a:solidFill>
                  <a:srgbClr val="4F2483"/>
                </a:solidFill>
                <a:latin typeface="Tw Cen MT" panose="020B0602020104020603" pitchFamily="34" charset="0"/>
                <a:sym typeface="Nunito"/>
              </a:rPr>
              <a:t>Confidence supporting people with LTHCs to be physically active</a:t>
            </a:r>
            <a:endParaRPr lang="en-GB" sz="1500" b="1" dirty="0">
              <a:solidFill>
                <a:srgbClr val="4F2483"/>
              </a:solidFill>
              <a:effectLst/>
              <a:latin typeface="Tw Cen MT" panose="020B0602020104020603" pitchFamily="34" charset="0"/>
              <a:ea typeface="Calibri" panose="020F0502020204030204" pitchFamily="34" charset="0"/>
              <a:cs typeface="Arial" panose="020B0604020202020204" pitchFamily="34" charset="0"/>
            </a:endParaRPr>
          </a:p>
        </p:txBody>
      </p:sp>
      <p:sp>
        <p:nvSpPr>
          <p:cNvPr id="14" name="Text Placeholder 32">
            <a:extLst>
              <a:ext uri="{FF2B5EF4-FFF2-40B4-BE49-F238E27FC236}">
                <a16:creationId xmlns:a16="http://schemas.microsoft.com/office/drawing/2014/main" id="{0F7E3E81-C906-4247-DBED-53E86A9C58CB}"/>
              </a:ext>
            </a:extLst>
          </p:cNvPr>
          <p:cNvSpPr txBox="1">
            <a:spLocks/>
          </p:cNvSpPr>
          <p:nvPr/>
        </p:nvSpPr>
        <p:spPr>
          <a:xfrm>
            <a:off x="905209" y="3885082"/>
            <a:ext cx="1795129" cy="215444"/>
          </a:xfrm>
          <a:prstGeom prst="rect">
            <a:avLst/>
          </a:prstGeom>
        </p:spPr>
        <p:txBody>
          <a:bodyPr wrap="square" lIns="0" tIns="0" rIns="0" bIns="0">
            <a:spAutoFit/>
          </a:bodyPr>
          <a:lstStyle>
            <a:lvl1pPr marL="0" indent="0" algn="l" defTabSz="914400" rtl="0" eaLnBrk="1" latinLnBrk="0" hangingPunct="1">
              <a:lnSpc>
                <a:spcPct val="100000"/>
              </a:lnSpc>
              <a:spcBef>
                <a:spcPts val="1000"/>
              </a:spcBef>
              <a:buFont typeface="Arial" panose="020B0604020202020204" pitchFamily="34" charset="0"/>
              <a:buNone/>
              <a:defRPr sz="1800" kern="1200">
                <a:solidFill>
                  <a:srgbClr val="4543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400" b="1">
                <a:solidFill>
                  <a:schemeClr val="accent1"/>
                </a:solidFill>
                <a:latin typeface="Tw Cen MT" panose="020B0602020104020603"/>
              </a:rPr>
              <a:t>Family / friends /carers</a:t>
            </a:r>
          </a:p>
        </p:txBody>
      </p:sp>
      <p:sp>
        <p:nvSpPr>
          <p:cNvPr id="15" name="Text Placeholder 32">
            <a:extLst>
              <a:ext uri="{FF2B5EF4-FFF2-40B4-BE49-F238E27FC236}">
                <a16:creationId xmlns:a16="http://schemas.microsoft.com/office/drawing/2014/main" id="{C46C013E-320F-BFA2-DCD2-229458D546BA}"/>
              </a:ext>
            </a:extLst>
          </p:cNvPr>
          <p:cNvSpPr txBox="1">
            <a:spLocks/>
          </p:cNvSpPr>
          <p:nvPr/>
        </p:nvSpPr>
        <p:spPr>
          <a:xfrm>
            <a:off x="1488154" y="4995595"/>
            <a:ext cx="2066591" cy="215444"/>
          </a:xfrm>
          <a:prstGeom prst="rect">
            <a:avLst/>
          </a:prstGeom>
        </p:spPr>
        <p:txBody>
          <a:bodyPr wrap="square" lIns="0" tIns="0" rIns="0" bIns="0">
            <a:spAutoFit/>
          </a:bodyPr>
          <a:lstStyle>
            <a:lvl1pPr marL="0" indent="0" algn="l" defTabSz="914400" rtl="0" eaLnBrk="1" latinLnBrk="0" hangingPunct="1">
              <a:lnSpc>
                <a:spcPct val="100000"/>
              </a:lnSpc>
              <a:spcBef>
                <a:spcPts val="1000"/>
              </a:spcBef>
              <a:buFont typeface="Arial" panose="020B0604020202020204" pitchFamily="34" charset="0"/>
              <a:buNone/>
              <a:defRPr sz="1800" kern="1200">
                <a:solidFill>
                  <a:srgbClr val="4543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400" b="1">
                <a:solidFill>
                  <a:schemeClr val="accent1"/>
                </a:solidFill>
                <a:latin typeface="Tw Cen MT" panose="020B0602020104020603"/>
              </a:rPr>
              <a:t>All professional audiences </a:t>
            </a:r>
          </a:p>
        </p:txBody>
      </p:sp>
      <p:graphicFrame>
        <p:nvGraphicFramePr>
          <p:cNvPr id="16" name="Chart 15" descr="A bar chart showing the confidence family, friends or carers have in supporting people with LTHCs to be physically active, 34% not very or not at all confident and 61% are either fairly or very confident. As for all professional audiences only 16% are not very or not at all confident and 82% are either fairly or very confident.  &#10;">
            <a:extLst>
              <a:ext uri="{FF2B5EF4-FFF2-40B4-BE49-F238E27FC236}">
                <a16:creationId xmlns:a16="http://schemas.microsoft.com/office/drawing/2014/main" id="{28F1F96F-85F2-D107-97AD-EE65FED90D15}"/>
              </a:ext>
            </a:extLst>
          </p:cNvPr>
          <p:cNvGraphicFramePr/>
          <p:nvPr>
            <p:extLst>
              <p:ext uri="{D42A27DB-BD31-4B8C-83A1-F6EECF244321}">
                <p14:modId xmlns:p14="http://schemas.microsoft.com/office/powerpoint/2010/main" val="1261486125"/>
              </p:ext>
            </p:extLst>
          </p:nvPr>
        </p:nvGraphicFramePr>
        <p:xfrm>
          <a:off x="905209" y="3302618"/>
          <a:ext cx="7637125" cy="2933048"/>
        </p:xfrm>
        <a:graphic>
          <a:graphicData uri="http://schemas.openxmlformats.org/drawingml/2006/chart">
            <c:chart xmlns:c="http://schemas.openxmlformats.org/drawingml/2006/chart" xmlns:r="http://schemas.openxmlformats.org/officeDocument/2006/relationships" r:id="rId2"/>
          </a:graphicData>
        </a:graphic>
      </p:graphicFrame>
      <p:sp>
        <p:nvSpPr>
          <p:cNvPr id="11" name="Rectangular Callout 10">
            <a:extLst>
              <a:ext uri="{FF2B5EF4-FFF2-40B4-BE49-F238E27FC236}">
                <a16:creationId xmlns:a16="http://schemas.microsoft.com/office/drawing/2014/main" id="{2DE2E481-A084-0445-E1AF-2596CBD7B0B2}"/>
              </a:ext>
            </a:extLst>
          </p:cNvPr>
          <p:cNvSpPr/>
          <p:nvPr/>
        </p:nvSpPr>
        <p:spPr>
          <a:xfrm>
            <a:off x="8328024" y="2957695"/>
            <a:ext cx="3181351" cy="3056561"/>
          </a:xfrm>
          <a:prstGeom prst="wedgeRectCallout">
            <a:avLst>
              <a:gd name="adj1" fmla="val 34260"/>
              <a:gd name="adj2" fmla="val 60871"/>
            </a:avLst>
          </a:prstGeom>
          <a:solidFill>
            <a:schemeClr val="bg1"/>
          </a:solidFill>
          <a:ln w="6350">
            <a:no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t" anchorCtr="0" forceAA="0" compatLnSpc="1">
            <a:prstTxWarp prst="textNoShape">
              <a:avLst/>
            </a:prstTxWarp>
            <a:spAutoFit/>
          </a:bodyPr>
          <a:lstStyle/>
          <a:p>
            <a:pPr marL="72000" indent="-180000">
              <a:buNone/>
            </a:pPr>
            <a:r>
              <a:rPr lang="en-GB">
                <a:solidFill>
                  <a:srgbClr val="4F2483"/>
                </a:solidFill>
              </a:rPr>
              <a:t>“</a:t>
            </a:r>
            <a:r>
              <a:rPr lang="en-GB" b="1">
                <a:solidFill>
                  <a:srgbClr val="4F2483"/>
                </a:solidFill>
              </a:rPr>
              <a:t>I CARE FOR AN ELDERLY PARENT – JUST TRYING TO GET HER TO HAVE A WALK TO THE END OF THE ROAD IS EXHAUSTING AND PAINFUL, [I NEED TO KNOW] </a:t>
            </a:r>
            <a:r>
              <a:rPr lang="en-GB" b="1" u="sng">
                <a:solidFill>
                  <a:srgbClr val="4F2483"/>
                </a:solidFill>
              </a:rPr>
              <a:t>I’M NOT MAKING THINGS WORSE</a:t>
            </a:r>
            <a:r>
              <a:rPr lang="en-GB" b="1">
                <a:solidFill>
                  <a:srgbClr val="4F2483"/>
                </a:solidFill>
              </a:rPr>
              <a:t>.”</a:t>
            </a:r>
          </a:p>
          <a:p>
            <a:pPr marL="72000" indent="-180000"/>
            <a:endParaRPr kumimoji="0" lang="en-GB" sz="300" b="1" i="0" u="none" strike="noStrike" kern="1200" cap="none" spc="0" normalizeH="0" baseline="0" noProof="0">
              <a:ln>
                <a:noFill/>
              </a:ln>
              <a:solidFill>
                <a:srgbClr val="4F2483"/>
              </a:solidFill>
              <a:effectLst/>
              <a:uLnTx/>
              <a:uFillTx/>
              <a:latin typeface="Tw Cen MT" panose="020B0602020104020603"/>
              <a:ea typeface="+mn-ea"/>
              <a:cs typeface="+mn-cs"/>
            </a:endParaRPr>
          </a:p>
          <a:p>
            <a:pPr marL="72000" indent="-180000"/>
            <a:r>
              <a:rPr lang="en-GB" sz="1400" b="1">
                <a:solidFill>
                  <a:srgbClr val="4F2483"/>
                </a:solidFill>
                <a:latin typeface="Tw Cen MT" panose="020B0602020104020603"/>
              </a:rPr>
              <a:t>  </a:t>
            </a:r>
            <a:r>
              <a:rPr kumimoji="0" lang="en-GB" sz="1400" b="1" i="0" u="none" strike="noStrike" kern="1200" cap="none" spc="0" normalizeH="0" baseline="0" noProof="0">
                <a:ln>
                  <a:noFill/>
                </a:ln>
                <a:solidFill>
                  <a:srgbClr val="4F2483"/>
                </a:solidFill>
                <a:effectLst/>
                <a:uLnTx/>
                <a:uFillTx/>
                <a:latin typeface="Tw Cen MT" panose="020B0602020104020603"/>
                <a:ea typeface="+mn-ea"/>
                <a:cs typeface="+mn-cs"/>
              </a:rPr>
              <a:t>Family / friend / carer </a:t>
            </a:r>
            <a:br>
              <a:rPr kumimoji="0" lang="en-GB" sz="1400" b="1" i="0" u="none" strike="noStrike" kern="1200" cap="none" spc="0" normalizeH="0" baseline="0" noProof="0">
                <a:ln>
                  <a:noFill/>
                </a:ln>
                <a:solidFill>
                  <a:srgbClr val="4F2483"/>
                </a:solidFill>
                <a:effectLst/>
                <a:uLnTx/>
                <a:uFillTx/>
                <a:latin typeface="Tw Cen MT" panose="020B0602020104020603"/>
                <a:ea typeface="+mn-ea"/>
                <a:cs typeface="+mn-cs"/>
              </a:rPr>
            </a:br>
            <a:r>
              <a:rPr kumimoji="0" lang="en-GB" sz="1400" b="1" i="0" u="none" strike="noStrike" kern="1200" cap="none" spc="0" normalizeH="0" baseline="0" noProof="0">
                <a:ln>
                  <a:noFill/>
                </a:ln>
                <a:solidFill>
                  <a:srgbClr val="4F2483"/>
                </a:solidFill>
                <a:effectLst/>
                <a:uLnTx/>
                <a:uFillTx/>
                <a:latin typeface="Tw Cen MT" panose="020B0602020104020603"/>
                <a:ea typeface="+mn-ea"/>
                <a:cs typeface="+mn-cs"/>
              </a:rPr>
              <a:t> of person with a LTHC</a:t>
            </a:r>
          </a:p>
        </p:txBody>
      </p:sp>
      <p:sp>
        <p:nvSpPr>
          <p:cNvPr id="37" name="TextBox 36">
            <a:extLst>
              <a:ext uri="{FF2B5EF4-FFF2-40B4-BE49-F238E27FC236}">
                <a16:creationId xmlns:a16="http://schemas.microsoft.com/office/drawing/2014/main" id="{EBC4913E-8F0A-3AE7-DB02-6058038530E0}"/>
              </a:ext>
            </a:extLst>
          </p:cNvPr>
          <p:cNvSpPr txBox="1"/>
          <p:nvPr/>
        </p:nvSpPr>
        <p:spPr>
          <a:xfrm>
            <a:off x="905209" y="6222638"/>
            <a:ext cx="10765420" cy="184666"/>
          </a:xfrm>
          <a:prstGeom prst="rect">
            <a:avLst/>
          </a:prstGeom>
          <a:noFill/>
        </p:spPr>
        <p:txBody>
          <a:bodyPr wrap="square" lIns="0" tIns="0" rIns="0" bIns="0" anchor="t">
            <a:spAutoFit/>
          </a:bodyPr>
          <a:lstStyle/>
          <a:p>
            <a:pPr>
              <a:defRPr/>
            </a:pPr>
            <a:r>
              <a:rPr lang="en-US" sz="1200" b="1">
                <a:solidFill>
                  <a:schemeClr val="accent1"/>
                </a:solidFill>
                <a:latin typeface="Tw Cen MT" panose="020B0602020104020603"/>
              </a:rPr>
              <a:t>Source: </a:t>
            </a:r>
            <a:r>
              <a:rPr kumimoji="0" lang="en-US" sz="1200" i="0" u="none" strike="noStrike" kern="1200" cap="none" spc="0" normalizeH="0" baseline="0" noProof="0">
                <a:ln>
                  <a:noFill/>
                </a:ln>
                <a:solidFill>
                  <a:schemeClr val="accent1"/>
                </a:solidFill>
                <a:effectLst/>
                <a:uLnTx/>
                <a:uFillTx/>
                <a:latin typeface="Tw Cen MT" panose="020B0602020104020603"/>
                <a:ea typeface="Verdana" panose="020B0604030504040204" pitchFamily="34" charset="0"/>
              </a:rPr>
              <a:t>553 family/friends/carers and 556 professional audience participants in </a:t>
            </a:r>
            <a:r>
              <a:rPr lang="en-GB" sz="1200">
                <a:solidFill>
                  <a:schemeClr val="accent1"/>
                </a:solidFill>
                <a:effectLst/>
                <a:latin typeface="Tw Cen MT"/>
                <a:ea typeface="Times New Roman" panose="02020603050405020304" pitchFamily="18" charset="0"/>
              </a:rPr>
              <a:t>We Are </a:t>
            </a:r>
            <a:r>
              <a:rPr lang="en-GB" sz="1200" err="1">
                <a:solidFill>
                  <a:schemeClr val="accent1"/>
                </a:solidFill>
                <a:effectLst/>
                <a:latin typeface="Tw Cen MT"/>
                <a:ea typeface="Times New Roman" panose="02020603050405020304" pitchFamily="18" charset="0"/>
              </a:rPr>
              <a:t>Undefeatable’s</a:t>
            </a:r>
            <a:r>
              <a:rPr lang="en-GB" sz="1200">
                <a:solidFill>
                  <a:schemeClr val="accent1"/>
                </a:solidFill>
                <a:effectLst/>
                <a:latin typeface="Tw Cen MT"/>
                <a:ea typeface="Times New Roman" panose="02020603050405020304" pitchFamily="18" charset="0"/>
              </a:rPr>
              <a:t> ‘Big Talk’ public consultation, 2023.</a:t>
            </a:r>
            <a:endParaRPr lang="en-US" sz="1200">
              <a:solidFill>
                <a:schemeClr val="accent1"/>
              </a:solidFill>
              <a:latin typeface="Tw Cen MT" panose="020B0602020104020603"/>
            </a:endParaRPr>
          </a:p>
        </p:txBody>
      </p:sp>
      <p:sp>
        <p:nvSpPr>
          <p:cNvPr id="27" name="Oval 26">
            <a:extLst>
              <a:ext uri="{FF2B5EF4-FFF2-40B4-BE49-F238E27FC236}">
                <a16:creationId xmlns:a16="http://schemas.microsoft.com/office/drawing/2014/main" id="{39C55F33-569F-23E8-A33D-CF5622CE1826}"/>
              </a:ext>
              <a:ext uri="{C183D7F6-B498-43B3-948B-1728B52AA6E4}">
                <adec:decorative xmlns:adec="http://schemas.microsoft.com/office/drawing/2017/decorative" val="1"/>
              </a:ext>
            </a:extLst>
          </p:cNvPr>
          <p:cNvSpPr>
            <a:spLocks noChangeAspect="1"/>
          </p:cNvSpPr>
          <p:nvPr/>
        </p:nvSpPr>
        <p:spPr>
          <a:xfrm>
            <a:off x="10911753" y="476503"/>
            <a:ext cx="766898" cy="766898"/>
          </a:xfrm>
          <a:prstGeom prst="ellipse">
            <a:avLst/>
          </a:prstGeom>
          <a:solidFill>
            <a:srgbClr val="4F2483"/>
          </a:solidFill>
          <a:ln w="34925">
            <a:solidFill>
              <a:schemeClr val="bg1"/>
            </a:solidFill>
          </a:ln>
          <a:effectLst>
            <a:glow rad="38100">
              <a:schemeClr val="accent1">
                <a:satMod val="175000"/>
                <a:alpha val="40000"/>
              </a:schemeClr>
            </a:glow>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t" anchorCtr="0">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1219170" rtl="0" eaLnBrk="1" fontAlgn="auto" latinLnBrk="0" hangingPunct="1">
              <a:lnSpc>
                <a:spcPts val="4000"/>
              </a:lnSpc>
              <a:spcBef>
                <a:spcPts val="600"/>
              </a:spcBef>
              <a:spcAft>
                <a:spcPts val="0"/>
              </a:spcAft>
              <a:buClrTx/>
              <a:buSzTx/>
              <a:buFontTx/>
              <a:buNone/>
              <a:tabLst/>
              <a:defRPr/>
            </a:pPr>
            <a:r>
              <a:rPr kumimoji="0" lang="en-GB" sz="3000" b="1" i="0" u="none" strike="noStrike" kern="1200" cap="none" spc="0" normalizeH="0" baseline="0" noProof="0">
                <a:ln>
                  <a:noFill/>
                </a:ln>
                <a:solidFill>
                  <a:schemeClr val="bg1"/>
                </a:solidFill>
                <a:effectLst/>
                <a:uLnTx/>
                <a:uFillTx/>
                <a:latin typeface="Tw Cen MT" panose="020B0602020104020603"/>
                <a:ea typeface="+mn-ea"/>
                <a:cs typeface="+mn-cs"/>
              </a:rPr>
              <a:t>3</a:t>
            </a:r>
            <a:endParaRPr kumimoji="0" lang="en-GB" sz="3000" b="1" i="0" u="none" strike="noStrike" kern="1200" cap="none" spc="0" normalizeH="0" baseline="30000" noProof="0">
              <a:ln>
                <a:noFill/>
              </a:ln>
              <a:solidFill>
                <a:schemeClr val="bg1"/>
              </a:solidFill>
              <a:effectLst/>
              <a:uLnTx/>
              <a:uFillTx/>
              <a:latin typeface="Tw Cen MT" panose="020B0602020104020603"/>
              <a:ea typeface="+mn-ea"/>
              <a:cs typeface="+mn-cs"/>
            </a:endParaRPr>
          </a:p>
        </p:txBody>
      </p:sp>
      <p:cxnSp>
        <p:nvCxnSpPr>
          <p:cNvPr id="13" name="Straight Connector 12">
            <a:extLst>
              <a:ext uri="{FF2B5EF4-FFF2-40B4-BE49-F238E27FC236}">
                <a16:creationId xmlns:a16="http://schemas.microsoft.com/office/drawing/2014/main" id="{443F8BA3-3A56-FB80-A432-A4AD2AE20572}"/>
              </a:ext>
              <a:ext uri="{C183D7F6-B498-43B3-948B-1728B52AA6E4}">
                <adec:decorative xmlns:adec="http://schemas.microsoft.com/office/drawing/2017/decorative" val="1"/>
              </a:ext>
            </a:extLst>
          </p:cNvPr>
          <p:cNvCxnSpPr/>
          <p:nvPr/>
        </p:nvCxnSpPr>
        <p:spPr>
          <a:xfrm>
            <a:off x="874713" y="3028949"/>
            <a:ext cx="687705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EA59090C-FB6C-51D2-1F22-80B4D674724D}"/>
              </a:ext>
              <a:ext uri="{C183D7F6-B498-43B3-948B-1728B52AA6E4}">
                <adec:decorative xmlns:adec="http://schemas.microsoft.com/office/drawing/2017/decorative" val="1"/>
              </a:ext>
            </a:extLst>
          </p:cNvPr>
          <p:cNvSpPr/>
          <p:nvPr/>
        </p:nvSpPr>
        <p:spPr>
          <a:xfrm rot="5400000">
            <a:off x="-3367127" y="3362836"/>
            <a:ext cx="6859251" cy="12871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rtlCol="0" anchor="ctr"/>
          <a:lstStyle/>
          <a:p>
            <a:pPr algn="ctr"/>
            <a:endParaRPr lang="en-GB" sz="2533">
              <a:cs typeface="Arial"/>
            </a:endParaRPr>
          </a:p>
        </p:txBody>
      </p:sp>
    </p:spTree>
    <p:extLst>
      <p:ext uri="{BB962C8B-B14F-4D97-AF65-F5344CB8AC3E}">
        <p14:creationId xmlns:p14="http://schemas.microsoft.com/office/powerpoint/2010/main" val="15845387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5A8C56-8362-904F-CEFE-9CB1F7CD9DF7}"/>
            </a:ext>
          </a:extLst>
        </p:cNvPr>
        <p:cNvGrpSpPr/>
        <p:nvPr/>
      </p:nvGrpSpPr>
      <p:grpSpPr>
        <a:xfrm>
          <a:off x="0" y="0"/>
          <a:ext cx="0" cy="0"/>
          <a:chOff x="0" y="0"/>
          <a:chExt cx="0" cy="0"/>
        </a:xfrm>
      </p:grpSpPr>
      <p:sp>
        <p:nvSpPr>
          <p:cNvPr id="3" name="Title 6">
            <a:extLst>
              <a:ext uri="{FF2B5EF4-FFF2-40B4-BE49-F238E27FC236}">
                <a16:creationId xmlns:a16="http://schemas.microsoft.com/office/drawing/2014/main" id="{FBD875D6-59E5-8568-2401-2658D32AFB01}"/>
              </a:ext>
            </a:extLst>
          </p:cNvPr>
          <p:cNvSpPr txBox="1">
            <a:spLocks noGrp="1"/>
          </p:cNvSpPr>
          <p:nvPr>
            <p:ph type="title" idx="4294967295"/>
          </p:nvPr>
        </p:nvSpPr>
        <p:spPr>
          <a:xfrm>
            <a:off x="905210" y="522136"/>
            <a:ext cx="9738978" cy="692497"/>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marL="0" indent="0" algn="l" defTabSz="914400" rtl="0" eaLnBrk="1" latinLnBrk="0" hangingPunct="1">
              <a:lnSpc>
                <a:spcPts val="2800"/>
              </a:lnSpc>
              <a:spcBef>
                <a:spcPct val="0"/>
              </a:spcBef>
              <a:buNone/>
              <a:tabLst>
                <a:tab pos="4043363" algn="l"/>
              </a:tabLst>
              <a:defRPr sz="2800" b="1" kern="1200" baseline="0">
                <a:solidFill>
                  <a:srgbClr val="454341"/>
                </a:solidFill>
                <a:latin typeface="+mj-lt"/>
                <a:ea typeface="SimSun" panose="02010600030101010101" pitchFamily="2" charset="-122"/>
                <a:cs typeface="+mj-cs"/>
              </a:defRPr>
            </a:lvl1pPr>
          </a:lstStyle>
          <a:p>
            <a:pPr marL="0" marR="0" lvl="0" indent="0" algn="l" defTabSz="1219170" rtl="0" eaLnBrk="1" fontAlgn="auto" latinLnBrk="0" hangingPunct="1">
              <a:lnSpc>
                <a:spcPts val="2700"/>
              </a:lnSpc>
              <a:spcBef>
                <a:spcPct val="0"/>
              </a:spcBef>
              <a:spcAft>
                <a:spcPts val="0"/>
              </a:spcAft>
              <a:buClrTx/>
              <a:buSzTx/>
              <a:buFontTx/>
              <a:buNone/>
              <a:tabLst>
                <a:tab pos="4043363" algn="l"/>
              </a:tabLst>
              <a:defRPr/>
            </a:pPr>
            <a:r>
              <a:rPr kumimoji="0" lang="en-GB" sz="2500" b="1" i="0" u="none" strike="noStrike" kern="1200" cap="none" spc="0" normalizeH="0" baseline="0" noProof="0" dirty="0">
                <a:ln>
                  <a:noFill/>
                </a:ln>
                <a:solidFill>
                  <a:schemeClr val="accent1"/>
                </a:solidFill>
                <a:effectLst/>
                <a:uLnTx/>
                <a:uFillTx/>
                <a:latin typeface="Tw Cen MT" panose="020B0602020104020603" pitchFamily="34" charset="0"/>
                <a:ea typeface="SimSun" panose="02010600030101010101" pitchFamily="2" charset="-122"/>
                <a:cs typeface="+mj-cs"/>
                <a:sym typeface="Nunito"/>
              </a:rPr>
              <a:t>HEALTH CHARITIES CAN PLAY A UNIQUE ROLE GIVEN THEIR EXPERTISE IN CONDITION MANAGEMENT AND FOCUS ON HOLISTIC WELLBEING</a:t>
            </a:r>
            <a:endParaRPr kumimoji="0" lang="en-US" sz="1600" b="1" i="0" u="none" strike="noStrike" kern="1200" cap="none" spc="0" normalizeH="0" baseline="0" noProof="0" dirty="0">
              <a:ln>
                <a:noFill/>
              </a:ln>
              <a:solidFill>
                <a:schemeClr val="accent1"/>
              </a:solidFill>
              <a:effectLst/>
              <a:uLnTx/>
              <a:uFillTx/>
              <a:latin typeface="+mj-lt"/>
              <a:ea typeface="SimSun" panose="02010600030101010101" pitchFamily="2" charset="-122"/>
              <a:cs typeface="+mj-cs"/>
            </a:endParaRPr>
          </a:p>
        </p:txBody>
      </p:sp>
      <p:sp>
        <p:nvSpPr>
          <p:cNvPr id="4" name="Text Placeholder 19">
            <a:extLst>
              <a:ext uri="{FF2B5EF4-FFF2-40B4-BE49-F238E27FC236}">
                <a16:creationId xmlns:a16="http://schemas.microsoft.com/office/drawing/2014/main" id="{6E023131-E947-DF2F-54E5-64ECCB1A9BE3}"/>
              </a:ext>
            </a:extLst>
          </p:cNvPr>
          <p:cNvSpPr txBox="1">
            <a:spLocks/>
          </p:cNvSpPr>
          <p:nvPr/>
        </p:nvSpPr>
        <p:spPr>
          <a:xfrm>
            <a:off x="905873" y="1447231"/>
            <a:ext cx="5379184" cy="1308050"/>
          </a:xfrm>
          <a:prstGeom prst="rect">
            <a:avLst/>
          </a:prstGeom>
        </p:spPr>
        <p:txBody>
          <a:bodyPr wrap="square" lIns="0" tIns="0" rIns="0" bIns="0">
            <a:spAutoFit/>
          </a:bodyPr>
          <a:lstStyle>
            <a:lvl1pPr marL="0" indent="0" algn="l" defTabSz="914400" rtl="0" eaLnBrk="1" latinLnBrk="0" hangingPunct="1">
              <a:lnSpc>
                <a:spcPct val="100000"/>
              </a:lnSpc>
              <a:spcBef>
                <a:spcPts val="1000"/>
              </a:spcBef>
              <a:buFont typeface="Arial" panose="020B0604020202020204" pitchFamily="34" charset="0"/>
              <a:buNone/>
              <a:defRPr sz="1800" kern="1200">
                <a:solidFill>
                  <a:srgbClr val="4543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1700"/>
              </a:lnSpc>
              <a:spcAft>
                <a:spcPts val="500"/>
              </a:spcAft>
            </a:pPr>
            <a:r>
              <a:rPr lang="en-GB" sz="1500" dirty="0">
                <a:latin typeface="Tw Cen MT" panose="020B0602020104020603" pitchFamily="34" charset="0"/>
                <a:sym typeface="Nunito"/>
              </a:rPr>
              <a:t>Given the well documented pressures faced by the healthcare system, more people perceive health charities to prioritise the physical activity agenda, compared to the NHS. Some feel these charities play a role other organisations cannot play, due to their expertise relating to the management of specific LTHCs, holistic approach to wellbeing, and local reach.</a:t>
            </a:r>
            <a:endParaRPr lang="en-GB" sz="1500" dirty="0">
              <a:effectLst/>
              <a:latin typeface="Tw Cen MT" panose="020B0602020104020603" pitchFamily="34" charset="0"/>
              <a:ea typeface="Calibri" panose="020F0502020204030204" pitchFamily="34" charset="0"/>
              <a:cs typeface="Arial" panose="020B0604020202020204" pitchFamily="34" charset="0"/>
            </a:endParaRPr>
          </a:p>
        </p:txBody>
      </p:sp>
      <p:sp>
        <p:nvSpPr>
          <p:cNvPr id="14" name="Rectangular Callout 13">
            <a:extLst>
              <a:ext uri="{FF2B5EF4-FFF2-40B4-BE49-F238E27FC236}">
                <a16:creationId xmlns:a16="http://schemas.microsoft.com/office/drawing/2014/main" id="{57B000C4-AA00-075D-CA8B-97C2838CC36B}"/>
              </a:ext>
            </a:extLst>
          </p:cNvPr>
          <p:cNvSpPr/>
          <p:nvPr/>
        </p:nvSpPr>
        <p:spPr>
          <a:xfrm>
            <a:off x="905210" y="3042797"/>
            <a:ext cx="2166474" cy="2779562"/>
          </a:xfrm>
          <a:prstGeom prst="wedgeRectCallout">
            <a:avLst>
              <a:gd name="adj1" fmla="val 32393"/>
              <a:gd name="adj2" fmla="val 58301"/>
            </a:avLst>
          </a:prstGeom>
          <a:solidFill>
            <a:schemeClr val="bg1"/>
          </a:solidFill>
          <a:ln w="6350">
            <a:no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t" anchorCtr="0" forceAA="0" compatLnSpc="1">
            <a:prstTxWarp prst="textNoShape">
              <a:avLst/>
            </a:prstTxWarp>
            <a:spAutoFit/>
          </a:bodyPr>
          <a:lstStyle/>
          <a:p>
            <a:pPr marL="72000" indent="-180000">
              <a:buNone/>
            </a:pPr>
            <a:r>
              <a:rPr lang="en-GB" dirty="0">
                <a:solidFill>
                  <a:srgbClr val="4F2483"/>
                </a:solidFill>
              </a:rPr>
              <a:t>“</a:t>
            </a:r>
            <a:r>
              <a:rPr lang="en-GB" b="1" dirty="0">
                <a:solidFill>
                  <a:srgbClr val="4F2483"/>
                </a:solidFill>
              </a:rPr>
              <a:t>THEY [HEALTH </a:t>
            </a:r>
            <a:br>
              <a:rPr lang="en-GB" b="1" dirty="0">
                <a:solidFill>
                  <a:srgbClr val="4F2483"/>
                </a:solidFill>
              </a:rPr>
            </a:br>
            <a:r>
              <a:rPr lang="en-GB" b="1" dirty="0">
                <a:solidFill>
                  <a:srgbClr val="4F2483"/>
                </a:solidFill>
              </a:rPr>
              <a:t>CHARITIES] HAVE </a:t>
            </a:r>
            <a:br>
              <a:rPr lang="en-GB" b="1" dirty="0">
                <a:solidFill>
                  <a:srgbClr val="4F2483"/>
                </a:solidFill>
              </a:rPr>
            </a:br>
            <a:r>
              <a:rPr lang="en-GB" b="1" dirty="0">
                <a:solidFill>
                  <a:srgbClr val="4F2483"/>
                </a:solidFill>
              </a:rPr>
              <a:t>THE </a:t>
            </a:r>
            <a:r>
              <a:rPr lang="en-GB" b="1" u="sng" dirty="0">
                <a:solidFill>
                  <a:srgbClr val="4F2483"/>
                </a:solidFill>
              </a:rPr>
              <a:t>SPECIALIST KNOWLEDGE </a:t>
            </a:r>
            <a:r>
              <a:rPr lang="en-GB" b="1" dirty="0">
                <a:solidFill>
                  <a:srgbClr val="4F2483"/>
                </a:solidFill>
              </a:rPr>
              <a:t>OF </a:t>
            </a:r>
            <a:br>
              <a:rPr lang="en-GB" b="1" dirty="0">
                <a:solidFill>
                  <a:srgbClr val="4F2483"/>
                </a:solidFill>
              </a:rPr>
            </a:br>
            <a:r>
              <a:rPr lang="en-GB" b="1" dirty="0">
                <a:solidFill>
                  <a:srgbClr val="4F2483"/>
                </a:solidFill>
              </a:rPr>
              <a:t>HOW THESE CONDITIONS </a:t>
            </a:r>
            <a:br>
              <a:rPr lang="en-GB" b="1" dirty="0">
                <a:solidFill>
                  <a:srgbClr val="4F2483"/>
                </a:solidFill>
              </a:rPr>
            </a:br>
            <a:r>
              <a:rPr lang="en-GB" b="1" dirty="0">
                <a:solidFill>
                  <a:srgbClr val="4F2483"/>
                </a:solidFill>
              </a:rPr>
              <a:t>AFFECT PEOPLE.”</a:t>
            </a:r>
          </a:p>
          <a:p>
            <a:pPr marL="72000" indent="-180000"/>
            <a:endParaRPr kumimoji="0" lang="en-GB" sz="300" b="1" i="0" u="none" strike="noStrike" kern="1200" cap="none" spc="0" normalizeH="0" baseline="0" noProof="0" dirty="0">
              <a:ln>
                <a:noFill/>
              </a:ln>
              <a:solidFill>
                <a:srgbClr val="4F2483"/>
              </a:solidFill>
              <a:effectLst/>
              <a:uLnTx/>
              <a:uFillTx/>
              <a:latin typeface="Tw Cen MT" panose="020B0602020104020603"/>
              <a:ea typeface="+mn-ea"/>
              <a:cs typeface="+mn-cs"/>
            </a:endParaRPr>
          </a:p>
          <a:p>
            <a:pPr marL="72000" indent="-180000"/>
            <a:r>
              <a:rPr lang="en-GB" sz="1400" b="1" dirty="0">
                <a:solidFill>
                  <a:srgbClr val="4F2483"/>
                </a:solidFill>
                <a:latin typeface="Tw Cen MT" panose="020B0602020104020603"/>
              </a:rPr>
              <a:t>  </a:t>
            </a:r>
            <a:r>
              <a:rPr kumimoji="0" lang="en-GB" sz="1400" b="1" i="0" u="none" strike="noStrike" kern="1200" cap="none" spc="0" normalizeH="0" baseline="0" noProof="0" dirty="0">
                <a:ln>
                  <a:noFill/>
                </a:ln>
                <a:solidFill>
                  <a:srgbClr val="4F2483"/>
                </a:solidFill>
                <a:effectLst/>
                <a:uLnTx/>
                <a:uFillTx/>
                <a:latin typeface="Tw Cen MT" panose="020B0602020104020603"/>
                <a:ea typeface="+mn-ea"/>
                <a:cs typeface="+mn-cs"/>
              </a:rPr>
              <a:t>Family / friend / carer </a:t>
            </a:r>
            <a:br>
              <a:rPr kumimoji="0" lang="en-GB" sz="1400" b="1" i="0" u="none" strike="noStrike" kern="1200" cap="none" spc="0" normalizeH="0" baseline="0" noProof="0" dirty="0">
                <a:ln>
                  <a:noFill/>
                </a:ln>
                <a:solidFill>
                  <a:srgbClr val="4F2483"/>
                </a:solidFill>
                <a:effectLst/>
                <a:uLnTx/>
                <a:uFillTx/>
                <a:latin typeface="Tw Cen MT" panose="020B0602020104020603"/>
                <a:ea typeface="+mn-ea"/>
                <a:cs typeface="+mn-cs"/>
              </a:rPr>
            </a:br>
            <a:r>
              <a:rPr kumimoji="0" lang="en-GB" sz="1400" b="1" i="0" u="none" strike="noStrike" kern="1200" cap="none" spc="0" normalizeH="0" baseline="0" noProof="0" dirty="0">
                <a:ln>
                  <a:noFill/>
                </a:ln>
                <a:solidFill>
                  <a:srgbClr val="4F2483"/>
                </a:solidFill>
                <a:effectLst/>
                <a:uLnTx/>
                <a:uFillTx/>
                <a:latin typeface="Tw Cen MT" panose="020B0602020104020603"/>
                <a:ea typeface="+mn-ea"/>
                <a:cs typeface="+mn-cs"/>
              </a:rPr>
              <a:t> of person with a LTHC</a:t>
            </a:r>
          </a:p>
        </p:txBody>
      </p:sp>
      <p:sp>
        <p:nvSpPr>
          <p:cNvPr id="15" name="Rectangular Callout 14">
            <a:extLst>
              <a:ext uri="{FF2B5EF4-FFF2-40B4-BE49-F238E27FC236}">
                <a16:creationId xmlns:a16="http://schemas.microsoft.com/office/drawing/2014/main" id="{1DFF18F3-9CBD-26D3-1B5A-D13AF32BF49F}"/>
              </a:ext>
            </a:extLst>
          </p:cNvPr>
          <p:cNvSpPr/>
          <p:nvPr/>
        </p:nvSpPr>
        <p:spPr>
          <a:xfrm>
            <a:off x="3284186" y="3042797"/>
            <a:ext cx="3060505" cy="2779562"/>
          </a:xfrm>
          <a:prstGeom prst="wedgeRectCallout">
            <a:avLst>
              <a:gd name="adj1" fmla="val 32860"/>
              <a:gd name="adj2" fmla="val 57787"/>
            </a:avLst>
          </a:prstGeom>
          <a:solidFill>
            <a:schemeClr val="bg1"/>
          </a:solidFill>
          <a:ln w="6350">
            <a:no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t" anchorCtr="0" forceAA="0" compatLnSpc="1">
            <a:prstTxWarp prst="textNoShape">
              <a:avLst/>
            </a:prstTxWarp>
            <a:spAutoFit/>
          </a:bodyPr>
          <a:lstStyle/>
          <a:p>
            <a:pPr marL="72000" indent="-180000">
              <a:buNone/>
            </a:pPr>
            <a:r>
              <a:rPr lang="en-GB" dirty="0">
                <a:solidFill>
                  <a:srgbClr val="4F2483"/>
                </a:solidFill>
              </a:rPr>
              <a:t>“</a:t>
            </a:r>
            <a:r>
              <a:rPr lang="en-GB" b="1" dirty="0">
                <a:solidFill>
                  <a:srgbClr val="4F2483"/>
                </a:solidFill>
              </a:rPr>
              <a:t>THEY [HEALTH CHARITIES] HAVE A </a:t>
            </a:r>
            <a:r>
              <a:rPr lang="en-GB" b="1" u="sng" dirty="0">
                <a:solidFill>
                  <a:srgbClr val="4F2483"/>
                </a:solidFill>
              </a:rPr>
              <a:t>REACH THAT LOCAL AUTHORITIES </a:t>
            </a:r>
            <a:br>
              <a:rPr lang="en-GB" b="1" u="sng" dirty="0">
                <a:solidFill>
                  <a:srgbClr val="4F2483"/>
                </a:solidFill>
              </a:rPr>
            </a:br>
            <a:r>
              <a:rPr lang="en-GB" b="1" u="sng" dirty="0">
                <a:solidFill>
                  <a:srgbClr val="4F2483"/>
                </a:solidFill>
              </a:rPr>
              <a:t>AND ‘THE SYSTEM’ DO NOT </a:t>
            </a:r>
            <a:r>
              <a:rPr lang="en-GB" b="1" dirty="0">
                <a:solidFill>
                  <a:srgbClr val="4F2483"/>
                </a:solidFill>
              </a:rPr>
              <a:t>AND HAVE A </a:t>
            </a:r>
            <a:br>
              <a:rPr lang="en-GB" b="1" dirty="0">
                <a:solidFill>
                  <a:srgbClr val="4F2483"/>
                </a:solidFill>
              </a:rPr>
            </a:br>
            <a:r>
              <a:rPr lang="en-GB" b="1" dirty="0">
                <a:solidFill>
                  <a:srgbClr val="4F2483"/>
                </a:solidFill>
              </a:rPr>
              <a:t>KUDOS AND RELIABILITY THAT INSTILS </a:t>
            </a:r>
            <a:r>
              <a:rPr lang="en-GB" b="1" u="sng" dirty="0">
                <a:solidFill>
                  <a:srgbClr val="4F2483"/>
                </a:solidFill>
              </a:rPr>
              <a:t>TRUST</a:t>
            </a:r>
            <a:r>
              <a:rPr lang="en-GB" b="1" dirty="0">
                <a:solidFill>
                  <a:srgbClr val="4F2483"/>
                </a:solidFill>
              </a:rPr>
              <a:t>.”</a:t>
            </a:r>
          </a:p>
          <a:p>
            <a:pPr marL="72000" indent="-180000"/>
            <a:endParaRPr kumimoji="0" lang="en-GB" sz="300" b="1" i="0" u="none" strike="noStrike" kern="1200" cap="none" spc="0" normalizeH="0" baseline="0" noProof="0" dirty="0">
              <a:ln>
                <a:noFill/>
              </a:ln>
              <a:solidFill>
                <a:srgbClr val="4F2483"/>
              </a:solidFill>
              <a:effectLst/>
              <a:uLnTx/>
              <a:uFillTx/>
              <a:latin typeface="Tw Cen MT" panose="020B0602020104020603"/>
              <a:ea typeface="+mn-ea"/>
              <a:cs typeface="+mn-cs"/>
            </a:endParaRPr>
          </a:p>
          <a:p>
            <a:pPr marL="72000" indent="-180000"/>
            <a:r>
              <a:rPr lang="en-GB" sz="1400" b="1" dirty="0">
                <a:solidFill>
                  <a:srgbClr val="4F2483"/>
                </a:solidFill>
                <a:latin typeface="Tw Cen MT" panose="020B0602020104020603"/>
              </a:rPr>
              <a:t>  </a:t>
            </a:r>
            <a:r>
              <a:rPr kumimoji="0" lang="en-GB" sz="1400" b="1" i="0" u="none" strike="noStrike" kern="1200" cap="none" spc="0" normalizeH="0" baseline="0" noProof="0" dirty="0">
                <a:ln>
                  <a:noFill/>
                </a:ln>
                <a:solidFill>
                  <a:srgbClr val="4F2483"/>
                </a:solidFill>
                <a:effectLst/>
                <a:uLnTx/>
                <a:uFillTx/>
                <a:latin typeface="Tw Cen MT" panose="020B0602020104020603"/>
                <a:ea typeface="+mn-ea"/>
                <a:cs typeface="+mn-cs"/>
              </a:rPr>
              <a:t>Local government </a:t>
            </a:r>
            <a:br>
              <a:rPr kumimoji="0" lang="en-GB" sz="1400" b="1" i="0" u="none" strike="noStrike" kern="1200" cap="none" spc="0" normalizeH="0" baseline="0" noProof="0" dirty="0">
                <a:ln>
                  <a:noFill/>
                </a:ln>
                <a:solidFill>
                  <a:srgbClr val="4F2483"/>
                </a:solidFill>
                <a:effectLst/>
                <a:uLnTx/>
                <a:uFillTx/>
                <a:latin typeface="Tw Cen MT" panose="020B0602020104020603"/>
                <a:ea typeface="+mn-ea"/>
                <a:cs typeface="+mn-cs"/>
              </a:rPr>
            </a:br>
            <a:r>
              <a:rPr kumimoji="0" lang="en-GB" sz="1400" b="1" i="0" u="none" strike="noStrike" kern="1200" cap="none" spc="0" normalizeH="0" baseline="0" noProof="0" dirty="0">
                <a:ln>
                  <a:noFill/>
                </a:ln>
                <a:solidFill>
                  <a:srgbClr val="4F2483"/>
                </a:solidFill>
                <a:effectLst/>
                <a:uLnTx/>
                <a:uFillTx/>
                <a:latin typeface="Tw Cen MT" panose="020B0602020104020603"/>
                <a:ea typeface="+mn-ea"/>
                <a:cs typeface="+mn-cs"/>
              </a:rPr>
              <a:t>professional</a:t>
            </a:r>
          </a:p>
        </p:txBody>
      </p:sp>
      <p:sp>
        <p:nvSpPr>
          <p:cNvPr id="5" name="Text Placeholder 32">
            <a:extLst>
              <a:ext uri="{FF2B5EF4-FFF2-40B4-BE49-F238E27FC236}">
                <a16:creationId xmlns:a16="http://schemas.microsoft.com/office/drawing/2014/main" id="{F6176919-C6DE-749E-16F2-A0C79C631519}"/>
              </a:ext>
            </a:extLst>
          </p:cNvPr>
          <p:cNvSpPr txBox="1">
            <a:spLocks/>
          </p:cNvSpPr>
          <p:nvPr/>
        </p:nvSpPr>
        <p:spPr>
          <a:xfrm>
            <a:off x="6694710" y="1447231"/>
            <a:ext cx="4781216" cy="430887"/>
          </a:xfrm>
          <a:prstGeom prst="rect">
            <a:avLst/>
          </a:prstGeom>
        </p:spPr>
        <p:txBody>
          <a:bodyPr wrap="square" lIns="0" tIns="0" rIns="0" bIns="0">
            <a:spAutoFit/>
          </a:bodyPr>
          <a:lstStyle>
            <a:lvl1pPr marL="0" indent="0" algn="l" defTabSz="914400" rtl="0" eaLnBrk="1" latinLnBrk="0" hangingPunct="1">
              <a:lnSpc>
                <a:spcPct val="100000"/>
              </a:lnSpc>
              <a:spcBef>
                <a:spcPts val="1000"/>
              </a:spcBef>
              <a:buFont typeface="Arial" panose="020B0604020202020204" pitchFamily="34" charset="0"/>
              <a:buNone/>
              <a:defRPr sz="1800" kern="1200">
                <a:solidFill>
                  <a:srgbClr val="4543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400" b="1" dirty="0">
                <a:solidFill>
                  <a:srgbClr val="4F2483"/>
                </a:solidFill>
                <a:latin typeface="Tw Cen MT" panose="020B0602020104020603"/>
              </a:rPr>
              <a:t>Proportion who think supporting people with LTHCs </a:t>
            </a:r>
            <a:br>
              <a:rPr lang="en-GB" sz="1400" b="1" dirty="0">
                <a:solidFill>
                  <a:srgbClr val="4F2483"/>
                </a:solidFill>
                <a:latin typeface="Tw Cen MT" panose="020B0602020104020603"/>
              </a:rPr>
            </a:br>
            <a:r>
              <a:rPr lang="en-GB" sz="1400" b="1" dirty="0">
                <a:solidFill>
                  <a:srgbClr val="4F2483"/>
                </a:solidFill>
                <a:latin typeface="Tw Cen MT" panose="020B0602020104020603"/>
              </a:rPr>
              <a:t>to be active is a high or medium priority for:</a:t>
            </a:r>
          </a:p>
        </p:txBody>
      </p:sp>
      <p:graphicFrame>
        <p:nvGraphicFramePr>
          <p:cNvPr id="12" name="Chart 11" descr="A bar chart to show proportion who think supporting people with LTHCs to be active is a high or medium priority for different organisations that can help, Charities that support people with LTHCs scores the highest at 86%. &#10;">
            <a:extLst>
              <a:ext uri="{FF2B5EF4-FFF2-40B4-BE49-F238E27FC236}">
                <a16:creationId xmlns:a16="http://schemas.microsoft.com/office/drawing/2014/main" id="{9B5DB2F7-34E6-CDFD-C9E2-661B92236A7E}"/>
              </a:ext>
            </a:extLst>
          </p:cNvPr>
          <p:cNvGraphicFramePr/>
          <p:nvPr>
            <p:extLst>
              <p:ext uri="{D42A27DB-BD31-4B8C-83A1-F6EECF244321}">
                <p14:modId xmlns:p14="http://schemas.microsoft.com/office/powerpoint/2010/main" val="1150391703"/>
              </p:ext>
            </p:extLst>
          </p:nvPr>
        </p:nvGraphicFramePr>
        <p:xfrm>
          <a:off x="6475967" y="2053372"/>
          <a:ext cx="5063538" cy="4111922"/>
        </p:xfrm>
        <a:graphic>
          <a:graphicData uri="http://schemas.openxmlformats.org/drawingml/2006/chart">
            <c:chart xmlns:c="http://schemas.openxmlformats.org/drawingml/2006/chart" xmlns:r="http://schemas.openxmlformats.org/officeDocument/2006/relationships" r:id="rId2"/>
          </a:graphicData>
        </a:graphic>
      </p:graphicFrame>
      <p:sp>
        <p:nvSpPr>
          <p:cNvPr id="37" name="TextBox 36">
            <a:extLst>
              <a:ext uri="{FF2B5EF4-FFF2-40B4-BE49-F238E27FC236}">
                <a16:creationId xmlns:a16="http://schemas.microsoft.com/office/drawing/2014/main" id="{EBC4913E-8F0A-3AE7-DB02-6058038530E0}"/>
              </a:ext>
            </a:extLst>
          </p:cNvPr>
          <p:cNvSpPr txBox="1"/>
          <p:nvPr/>
        </p:nvSpPr>
        <p:spPr>
          <a:xfrm>
            <a:off x="905209" y="6222638"/>
            <a:ext cx="10765420" cy="184666"/>
          </a:xfrm>
          <a:prstGeom prst="rect">
            <a:avLst/>
          </a:prstGeom>
          <a:noFill/>
        </p:spPr>
        <p:txBody>
          <a:bodyPr wrap="square" lIns="0" tIns="0" rIns="0" bIns="0" anchor="t">
            <a:spAutoFit/>
          </a:bodyPr>
          <a:lstStyle/>
          <a:p>
            <a:pPr>
              <a:defRPr/>
            </a:pPr>
            <a:r>
              <a:rPr lang="en-US" sz="1200" b="1">
                <a:solidFill>
                  <a:schemeClr val="accent1"/>
                </a:solidFill>
                <a:latin typeface="Tw Cen MT" panose="020B0602020104020603"/>
              </a:rPr>
              <a:t>Source: </a:t>
            </a:r>
            <a:r>
              <a:rPr lang="en-US" sz="1200">
                <a:solidFill>
                  <a:schemeClr val="accent1"/>
                </a:solidFill>
                <a:latin typeface="Tw Cen MT" panose="020B0602020104020603"/>
              </a:rPr>
              <a:t>2,241 participants in </a:t>
            </a:r>
            <a:r>
              <a:rPr lang="en-GB" sz="1200">
                <a:solidFill>
                  <a:schemeClr val="accent1"/>
                </a:solidFill>
                <a:effectLst/>
                <a:latin typeface="Tw Cen MT"/>
                <a:ea typeface="Times New Roman" panose="02020603050405020304" pitchFamily="18" charset="0"/>
              </a:rPr>
              <a:t>We Are </a:t>
            </a:r>
            <a:r>
              <a:rPr lang="en-GB" sz="1200" err="1">
                <a:solidFill>
                  <a:schemeClr val="accent1"/>
                </a:solidFill>
                <a:effectLst/>
                <a:latin typeface="Tw Cen MT"/>
                <a:ea typeface="Times New Roman" panose="02020603050405020304" pitchFamily="18" charset="0"/>
              </a:rPr>
              <a:t>Undefeatable’s</a:t>
            </a:r>
            <a:r>
              <a:rPr lang="en-GB" sz="1200">
                <a:solidFill>
                  <a:schemeClr val="accent1"/>
                </a:solidFill>
                <a:effectLst/>
                <a:latin typeface="Tw Cen MT"/>
                <a:ea typeface="Times New Roman" panose="02020603050405020304" pitchFamily="18" charset="0"/>
              </a:rPr>
              <a:t> ‘Big Talk’ public consultation, 2023.</a:t>
            </a:r>
            <a:endParaRPr lang="en-US" sz="1200">
              <a:solidFill>
                <a:schemeClr val="accent1"/>
              </a:solidFill>
              <a:latin typeface="Tw Cen MT" panose="020B0602020104020603"/>
            </a:endParaRPr>
          </a:p>
        </p:txBody>
      </p:sp>
      <p:sp>
        <p:nvSpPr>
          <p:cNvPr id="27" name="Oval 26">
            <a:extLst>
              <a:ext uri="{FF2B5EF4-FFF2-40B4-BE49-F238E27FC236}">
                <a16:creationId xmlns:a16="http://schemas.microsoft.com/office/drawing/2014/main" id="{39C55F33-569F-23E8-A33D-CF5622CE1826}"/>
              </a:ext>
              <a:ext uri="{C183D7F6-B498-43B3-948B-1728B52AA6E4}">
                <adec:decorative xmlns:adec="http://schemas.microsoft.com/office/drawing/2017/decorative" val="1"/>
              </a:ext>
            </a:extLst>
          </p:cNvPr>
          <p:cNvSpPr>
            <a:spLocks noChangeAspect="1"/>
          </p:cNvSpPr>
          <p:nvPr/>
        </p:nvSpPr>
        <p:spPr>
          <a:xfrm>
            <a:off x="10911753" y="476503"/>
            <a:ext cx="766898" cy="766898"/>
          </a:xfrm>
          <a:prstGeom prst="ellipse">
            <a:avLst/>
          </a:prstGeom>
          <a:solidFill>
            <a:srgbClr val="4F2483"/>
          </a:solidFill>
          <a:ln w="34925">
            <a:solidFill>
              <a:schemeClr val="bg1"/>
            </a:solidFill>
          </a:ln>
          <a:effectLst>
            <a:glow rad="38100">
              <a:schemeClr val="accent1">
                <a:satMod val="175000"/>
                <a:alpha val="40000"/>
              </a:schemeClr>
            </a:glow>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t" anchorCtr="0">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1219170" rtl="0" eaLnBrk="1" fontAlgn="auto" latinLnBrk="0" hangingPunct="1">
              <a:lnSpc>
                <a:spcPts val="4000"/>
              </a:lnSpc>
              <a:spcBef>
                <a:spcPts val="600"/>
              </a:spcBef>
              <a:spcAft>
                <a:spcPts val="0"/>
              </a:spcAft>
              <a:buClrTx/>
              <a:buSzTx/>
              <a:buFontTx/>
              <a:buNone/>
              <a:tabLst/>
              <a:defRPr/>
            </a:pPr>
            <a:r>
              <a:rPr kumimoji="0" lang="en-GB" sz="3000" b="1" i="0" u="none" strike="noStrike" kern="1200" cap="none" spc="0" normalizeH="0" baseline="0" noProof="0">
                <a:ln>
                  <a:noFill/>
                </a:ln>
                <a:solidFill>
                  <a:schemeClr val="bg1"/>
                </a:solidFill>
                <a:effectLst/>
                <a:uLnTx/>
                <a:uFillTx/>
                <a:latin typeface="Tw Cen MT" panose="020B0602020104020603"/>
                <a:ea typeface="+mn-ea"/>
                <a:cs typeface="+mn-cs"/>
              </a:rPr>
              <a:t>4</a:t>
            </a:r>
            <a:endParaRPr kumimoji="0" lang="en-GB" sz="3000" b="1" i="0" u="none" strike="noStrike" kern="1200" cap="none" spc="0" normalizeH="0" baseline="30000" noProof="0">
              <a:ln>
                <a:noFill/>
              </a:ln>
              <a:solidFill>
                <a:schemeClr val="bg1"/>
              </a:solidFill>
              <a:effectLst/>
              <a:uLnTx/>
              <a:uFillTx/>
              <a:latin typeface="Tw Cen MT" panose="020B0602020104020603"/>
              <a:ea typeface="+mn-ea"/>
              <a:cs typeface="+mn-cs"/>
            </a:endParaRPr>
          </a:p>
        </p:txBody>
      </p:sp>
      <p:sp>
        <p:nvSpPr>
          <p:cNvPr id="2" name="Rectangle 1">
            <a:extLst>
              <a:ext uri="{FF2B5EF4-FFF2-40B4-BE49-F238E27FC236}">
                <a16:creationId xmlns:a16="http://schemas.microsoft.com/office/drawing/2014/main" id="{EA59090C-FB6C-51D2-1F22-80B4D674724D}"/>
              </a:ext>
              <a:ext uri="{C183D7F6-B498-43B3-948B-1728B52AA6E4}">
                <adec:decorative xmlns:adec="http://schemas.microsoft.com/office/drawing/2017/decorative" val="1"/>
              </a:ext>
            </a:extLst>
          </p:cNvPr>
          <p:cNvSpPr/>
          <p:nvPr/>
        </p:nvSpPr>
        <p:spPr>
          <a:xfrm rot="5400000">
            <a:off x="-3367127" y="3362836"/>
            <a:ext cx="6859251" cy="12871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rtlCol="0" anchor="ctr"/>
          <a:lstStyle/>
          <a:p>
            <a:pPr algn="ctr"/>
            <a:endParaRPr lang="en-GB" sz="2533">
              <a:cs typeface="Arial"/>
            </a:endParaRPr>
          </a:p>
        </p:txBody>
      </p:sp>
    </p:spTree>
    <p:extLst>
      <p:ext uri="{BB962C8B-B14F-4D97-AF65-F5344CB8AC3E}">
        <p14:creationId xmlns:p14="http://schemas.microsoft.com/office/powerpoint/2010/main" val="227507700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a:extLst>
            <a:ext uri="{FF2B5EF4-FFF2-40B4-BE49-F238E27FC236}">
              <a16:creationId xmlns:a16="http://schemas.microsoft.com/office/drawing/2014/main" id="{7DED876B-623E-F666-1BF8-5296649B797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6559648-B5CC-D8DF-6167-D0A25E4019AD}"/>
              </a:ext>
            </a:extLst>
          </p:cNvPr>
          <p:cNvSpPr txBox="1">
            <a:spLocks noGrp="1"/>
          </p:cNvSpPr>
          <p:nvPr>
            <p:ph type="title" idx="4294967295"/>
          </p:nvPr>
        </p:nvSpPr>
        <p:spPr>
          <a:xfrm>
            <a:off x="657726" y="1858827"/>
            <a:ext cx="10882679" cy="1380953"/>
          </a:xfrm>
          <a:prstGeom prst="rect">
            <a:avLst/>
          </a:prstGeom>
          <a:solidFill>
            <a:schemeClr val="bg1"/>
          </a:solidFill>
          <a:ln>
            <a:noFill/>
            <a:prstDash/>
          </a:ln>
          <a:effectLst/>
        </p:spPr>
        <p:txBody>
          <a:bodyPr rot="0" spcFirstLastPara="0" vertOverflow="overflow" horzOverflow="overflow" vert="horz" wrap="square" lIns="251999" tIns="251999" rIns="251999" bIns="251999"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b="1" kern="1200" baseline="0">
                <a:solidFill>
                  <a:schemeClr val="tx1"/>
                </a:solidFill>
                <a:latin typeface="+mj-lt"/>
                <a:ea typeface="+mj-ea"/>
                <a:cs typeface="+mj-cs"/>
              </a:defRPr>
            </a:lvl1pPr>
          </a:lstStyle>
          <a:p>
            <a:pPr marL="0" marR="0" lvl="0" indent="0" algn="ctr" defTabSz="914400" rtl="0" eaLnBrk="1" fontAlgn="auto" latinLnBrk="0" hangingPunct="1">
              <a:lnSpc>
                <a:spcPts val="3400"/>
              </a:lnSpc>
              <a:spcBef>
                <a:spcPct val="0"/>
              </a:spcBef>
              <a:spcAft>
                <a:spcPts val="0"/>
              </a:spcAft>
              <a:buClrTx/>
              <a:buSzTx/>
              <a:buFontTx/>
              <a:buNone/>
              <a:tabLst/>
              <a:defRPr/>
            </a:pPr>
            <a:r>
              <a:rPr kumimoji="0" lang="en-US" sz="3200" b="1" i="0" u="none" strike="noStrike" kern="1200" cap="none" spc="0" normalizeH="0" baseline="0" noProof="0" dirty="0">
                <a:ln>
                  <a:noFill/>
                </a:ln>
                <a:solidFill>
                  <a:schemeClr val="accent1"/>
                </a:solidFill>
                <a:effectLst/>
                <a:uLnTx/>
                <a:uFillTx/>
                <a:latin typeface="+mj-lt"/>
                <a:ea typeface="+mj-ea"/>
                <a:cs typeface="+mj-cs"/>
              </a:rPr>
              <a:t>For a deeper dive into our insights </a:t>
            </a:r>
          </a:p>
          <a:p>
            <a:pPr marL="0" marR="0" lvl="0" indent="0" algn="ctr" defTabSz="914400" rtl="0" eaLnBrk="1" fontAlgn="auto" latinLnBrk="0" hangingPunct="1">
              <a:lnSpc>
                <a:spcPts val="3400"/>
              </a:lnSpc>
              <a:spcBef>
                <a:spcPct val="0"/>
              </a:spcBef>
              <a:spcAft>
                <a:spcPts val="0"/>
              </a:spcAft>
              <a:buClrTx/>
              <a:buSzTx/>
              <a:buFontTx/>
              <a:buNone/>
              <a:tabLst/>
              <a:defRPr/>
            </a:pPr>
            <a:r>
              <a:rPr kumimoji="0" lang="en-US" sz="3200" b="0" i="0" u="none" strike="noStrike" kern="1200" cap="none" spc="0" normalizeH="0" baseline="0" noProof="0" dirty="0">
                <a:ln>
                  <a:noFill/>
                </a:ln>
                <a:solidFill>
                  <a:schemeClr val="accent1"/>
                </a:solidFill>
                <a:effectLst/>
                <a:uLnTx/>
                <a:uFillTx/>
                <a:latin typeface="+mj-lt"/>
                <a:ea typeface="+mj-ea"/>
                <a:cs typeface="+mj-cs"/>
              </a:rPr>
              <a:t>access data from our public consultation </a:t>
            </a:r>
            <a:r>
              <a:rPr kumimoji="0" lang="en-US" sz="3200" b="1" i="0" u="sng" strike="noStrike" kern="1200" cap="none" spc="0" normalizeH="0" baseline="0" noProof="0" dirty="0">
                <a:ln>
                  <a:noFill/>
                </a:ln>
                <a:solidFill>
                  <a:schemeClr val="accent2"/>
                </a:solidFill>
                <a:effectLst/>
                <a:uLnTx/>
                <a:uFillTx/>
                <a:latin typeface="+mj-lt"/>
                <a:ea typeface="+mj-ea"/>
                <a:cs typeface="+mj-cs"/>
                <a:hlinkClick r:id="rId2">
                  <a:extLst>
                    <a:ext uri="{A12FA001-AC4F-418D-AE19-62706E023703}">
                      <ahyp:hlinkClr xmlns:ahyp="http://schemas.microsoft.com/office/drawing/2018/hyperlinkcolor" val="tx"/>
                    </a:ext>
                  </a:extLst>
                </a:hlinkClick>
              </a:rPr>
              <a:t>dashboard</a:t>
            </a:r>
            <a:r>
              <a:rPr kumimoji="0" lang="en-US" sz="3200" b="1" i="0" u="sng" strike="noStrike" kern="1200" cap="none" spc="0" normalizeH="0" baseline="0" noProof="0" dirty="0">
                <a:ln>
                  <a:noFill/>
                </a:ln>
                <a:solidFill>
                  <a:schemeClr val="accent2"/>
                </a:solidFill>
                <a:effectLst/>
                <a:uLnTx/>
                <a:uFillTx/>
                <a:latin typeface="+mj-lt"/>
                <a:ea typeface="+mj-ea"/>
                <a:cs typeface="+mj-cs"/>
              </a:rPr>
              <a:t> here</a:t>
            </a:r>
            <a:endParaRPr kumimoji="0" lang="en-US" sz="3200" b="0" i="0" u="none" strike="noStrike" kern="1200" cap="none" spc="0" normalizeH="0" baseline="0" noProof="0" dirty="0">
              <a:ln>
                <a:noFill/>
              </a:ln>
              <a:solidFill>
                <a:schemeClr val="accent2"/>
              </a:solidFill>
              <a:effectLst/>
              <a:uLnTx/>
              <a:uFillTx/>
              <a:latin typeface="+mj-lt"/>
              <a:ea typeface="+mj-ea"/>
              <a:cs typeface="+mj-cs"/>
            </a:endParaRPr>
          </a:p>
        </p:txBody>
      </p:sp>
      <p:sp>
        <p:nvSpPr>
          <p:cNvPr id="14" name="Title 1">
            <a:extLst>
              <a:ext uri="{FF2B5EF4-FFF2-40B4-BE49-F238E27FC236}">
                <a16:creationId xmlns:a16="http://schemas.microsoft.com/office/drawing/2014/main" id="{20D10D47-16B8-4768-CA5A-9611C5633935}"/>
              </a:ext>
            </a:extLst>
          </p:cNvPr>
          <p:cNvSpPr txBox="1">
            <a:spLocks/>
          </p:cNvSpPr>
          <p:nvPr/>
        </p:nvSpPr>
        <p:spPr>
          <a:xfrm>
            <a:off x="1241576" y="3504660"/>
            <a:ext cx="9711457" cy="886909"/>
          </a:xfrm>
          <a:prstGeom prst="rect">
            <a:avLst/>
          </a:prstGeom>
        </p:spPr>
        <p:txBody>
          <a:bodyPr wrap="square" lIns="0" tIns="0" rIns="0" bIns="0" anchor="t">
            <a:spAutoFit/>
          </a:bodyPr>
          <a:lstStyle>
            <a:lvl1pPr algn="l" defTabSz="914400" rtl="0" eaLnBrk="1" latinLnBrk="0" hangingPunct="1">
              <a:lnSpc>
                <a:spcPct val="90000"/>
              </a:lnSpc>
              <a:spcBef>
                <a:spcPct val="0"/>
              </a:spcBef>
              <a:buNone/>
              <a:defRPr sz="4400" b="1" kern="1200" baseline="0">
                <a:solidFill>
                  <a:schemeClr val="tx1"/>
                </a:solidFill>
                <a:latin typeface="+mj-lt"/>
                <a:ea typeface="+mj-ea"/>
                <a:cs typeface="+mj-cs"/>
              </a:defRPr>
            </a:lvl1pPr>
          </a:lstStyle>
          <a:p>
            <a:pPr algn="ctr">
              <a:lnSpc>
                <a:spcPts val="3600"/>
              </a:lnSpc>
              <a:spcAft>
                <a:spcPts val="1200"/>
              </a:spcAft>
            </a:pPr>
            <a:r>
              <a:rPr lang="en-US" sz="2400" b="0" dirty="0">
                <a:solidFill>
                  <a:schemeClr val="accent1"/>
                </a:solidFill>
              </a:rPr>
              <a:t>Visit </a:t>
            </a:r>
            <a:r>
              <a:rPr lang="en-US" sz="2400" u="sng" dirty="0" err="1">
                <a:solidFill>
                  <a:srgbClr val="C32A2B"/>
                </a:solidFill>
              </a:rPr>
              <a:t>WeAreUndefeatable.co.uk</a:t>
            </a:r>
            <a:r>
              <a:rPr lang="en-US" sz="2400" dirty="0">
                <a:solidFill>
                  <a:srgbClr val="004C74"/>
                </a:solidFill>
              </a:rPr>
              <a:t> </a:t>
            </a:r>
            <a:r>
              <a:rPr lang="en-US" sz="2400" b="0" dirty="0">
                <a:solidFill>
                  <a:schemeClr val="accent1"/>
                </a:solidFill>
              </a:rPr>
              <a:t>for more information</a:t>
            </a:r>
            <a:br>
              <a:rPr lang="en-US" sz="2400" b="0" dirty="0"/>
            </a:br>
            <a:r>
              <a:rPr lang="en-US" sz="2400" b="0" dirty="0">
                <a:solidFill>
                  <a:schemeClr val="accent1"/>
                </a:solidFill>
              </a:rPr>
              <a:t>or contact </a:t>
            </a:r>
            <a:r>
              <a:rPr lang="en-US" sz="2400" u="sng" dirty="0" err="1">
                <a:solidFill>
                  <a:srgbClr val="C32A2B"/>
                </a:solidFill>
              </a:rPr>
              <a:t>WeAreUndefeatable@ageuk.org.uk</a:t>
            </a:r>
            <a:r>
              <a:rPr lang="en-US" sz="2400" u="sng" dirty="0">
                <a:solidFill>
                  <a:srgbClr val="C32A2B"/>
                </a:solidFill>
              </a:rPr>
              <a:t> </a:t>
            </a:r>
          </a:p>
        </p:txBody>
      </p:sp>
      <p:pic>
        <p:nvPicPr>
          <p:cNvPr id="4" name="Picture 3" descr="Group of charity partner logos. ">
            <a:extLst>
              <a:ext uri="{FF2B5EF4-FFF2-40B4-BE49-F238E27FC236}">
                <a16:creationId xmlns:a16="http://schemas.microsoft.com/office/drawing/2014/main" id="{B52DF653-D4B8-3159-CCF5-7603866408D9}"/>
              </a:ext>
            </a:extLst>
          </p:cNvPr>
          <p:cNvPicPr>
            <a:picLocks noChangeAspect="1"/>
          </p:cNvPicPr>
          <p:nvPr/>
        </p:nvPicPr>
        <p:blipFill>
          <a:blip r:embed="rId3"/>
          <a:srcRect l="16448" t="72739" r="16656" b="3737"/>
          <a:stretch/>
        </p:blipFill>
        <p:spPr>
          <a:xfrm>
            <a:off x="2455637" y="4957246"/>
            <a:ext cx="7274152" cy="1438837"/>
          </a:xfrm>
          <a:prstGeom prst="rect">
            <a:avLst/>
          </a:prstGeom>
        </p:spPr>
      </p:pic>
      <p:pic>
        <p:nvPicPr>
          <p:cNvPr id="8" name="Picture 7" descr="We Are Undefeatable logo.">
            <a:extLst>
              <a:ext uri="{FF2B5EF4-FFF2-40B4-BE49-F238E27FC236}">
                <a16:creationId xmlns:a16="http://schemas.microsoft.com/office/drawing/2014/main" id="{9E5DF160-E20C-7464-FE7C-C7F95E3C1BEC}"/>
              </a:ext>
            </a:extLst>
          </p:cNvPr>
          <p:cNvPicPr>
            <a:picLocks noChangeAspect="1"/>
          </p:cNvPicPr>
          <p:nvPr/>
        </p:nvPicPr>
        <p:blipFill>
          <a:blip r:embed="rId4"/>
          <a:stretch>
            <a:fillRect/>
          </a:stretch>
        </p:blipFill>
        <p:spPr>
          <a:xfrm>
            <a:off x="8826718" y="647191"/>
            <a:ext cx="2707556" cy="463240"/>
          </a:xfrm>
          <a:prstGeom prst="rect">
            <a:avLst/>
          </a:prstGeom>
        </p:spPr>
      </p:pic>
    </p:spTree>
    <p:extLst>
      <p:ext uri="{BB962C8B-B14F-4D97-AF65-F5344CB8AC3E}">
        <p14:creationId xmlns:p14="http://schemas.microsoft.com/office/powerpoint/2010/main" val="5652915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8" name="Title 6">
            <a:extLst>
              <a:ext uri="{FF2B5EF4-FFF2-40B4-BE49-F238E27FC236}">
                <a16:creationId xmlns:a16="http://schemas.microsoft.com/office/drawing/2014/main" id="{D16D1556-FB2E-FA3B-64E3-7B721ECB208A}"/>
              </a:ext>
            </a:extLst>
          </p:cNvPr>
          <p:cNvSpPr>
            <a:spLocks noGrp="1"/>
          </p:cNvSpPr>
          <p:nvPr>
            <p:ph type="title"/>
          </p:nvPr>
        </p:nvSpPr>
        <p:spPr>
          <a:xfrm>
            <a:off x="905211" y="522137"/>
            <a:ext cx="6987506" cy="342950"/>
          </a:xfrm>
        </p:spPr>
        <p:txBody>
          <a:bodyPr/>
          <a:lstStyle/>
          <a:p>
            <a:pPr defTabSz="1219170">
              <a:defRPr/>
            </a:pPr>
            <a:r>
              <a:rPr lang="en" sz="2500" b="1" dirty="0">
                <a:solidFill>
                  <a:schemeClr val="accent2"/>
                </a:solidFill>
                <a:latin typeface="Tw Cen MT" panose="020B0602020104020603" pitchFamily="34" charset="0"/>
                <a:sym typeface="Nunito"/>
              </a:rPr>
              <a:t>ABOUT WE ARE UNDEFEATABLE</a:t>
            </a:r>
            <a:endParaRPr lang="en-US" sz="1600" dirty="0">
              <a:solidFill>
                <a:schemeClr val="accent2"/>
              </a:solidFill>
            </a:endParaRPr>
          </a:p>
        </p:txBody>
      </p:sp>
      <p:sp>
        <p:nvSpPr>
          <p:cNvPr id="9" name="Text Placeholder 19">
            <a:extLst>
              <a:ext uri="{FF2B5EF4-FFF2-40B4-BE49-F238E27FC236}">
                <a16:creationId xmlns:a16="http://schemas.microsoft.com/office/drawing/2014/main" id="{D11B13A8-7F19-26B0-20BA-C69FADCC17B5}"/>
              </a:ext>
            </a:extLst>
          </p:cNvPr>
          <p:cNvSpPr txBox="1">
            <a:spLocks/>
          </p:cNvSpPr>
          <p:nvPr/>
        </p:nvSpPr>
        <p:spPr>
          <a:xfrm>
            <a:off x="905873" y="1124035"/>
            <a:ext cx="6457453" cy="2408352"/>
          </a:xfrm>
          <a:prstGeom prst="rect">
            <a:avLst/>
          </a:prstGeom>
        </p:spPr>
        <p:txBody>
          <a:bodyPr wrap="square" lIns="0" tIns="0" rIns="0" bIns="0">
            <a:spAutoFit/>
          </a:bodyPr>
          <a:lstStyle>
            <a:lvl1pPr marL="0" indent="0" algn="l" defTabSz="914400" rtl="0" eaLnBrk="1" latinLnBrk="0" hangingPunct="1">
              <a:lnSpc>
                <a:spcPct val="100000"/>
              </a:lnSpc>
              <a:spcBef>
                <a:spcPts val="1000"/>
              </a:spcBef>
              <a:buFont typeface="Arial" panose="020B0604020202020204" pitchFamily="34" charset="0"/>
              <a:buNone/>
              <a:defRPr sz="1800" kern="1200">
                <a:solidFill>
                  <a:srgbClr val="4543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1500"/>
              </a:spcBef>
              <a:defRPr/>
            </a:pPr>
            <a:r>
              <a:rPr lang="en-GB" dirty="0">
                <a:solidFill>
                  <a:schemeClr val="accent1"/>
                </a:solidFill>
                <a:latin typeface="+mj-lt"/>
                <a:ea typeface="+mn-lt"/>
                <a:cs typeface="+mn-lt"/>
              </a:rPr>
              <a:t>Launched in 2019, We Are Undefeatable is a movement supporting people with long term health conditions (LTHCs) to be physically active </a:t>
            </a:r>
            <a:br>
              <a:rPr lang="en-GB" dirty="0">
                <a:solidFill>
                  <a:schemeClr val="accent1"/>
                </a:solidFill>
                <a:latin typeface="+mj-lt"/>
                <a:ea typeface="+mn-lt"/>
                <a:cs typeface="+mn-lt"/>
              </a:rPr>
            </a:br>
            <a:r>
              <a:rPr lang="en-GB" dirty="0">
                <a:solidFill>
                  <a:schemeClr val="accent1"/>
                </a:solidFill>
                <a:latin typeface="+mj-lt"/>
                <a:ea typeface="+mn-lt"/>
                <a:cs typeface="+mn-lt"/>
              </a:rPr>
              <a:t>in ways that work for them. We Are Undefeatable resources are constantly developing and include ideas on ways to move, tips for getting started and workouts. Lived experience stories have fuelled We Are Undefeatable resources from the beginning.  </a:t>
            </a:r>
          </a:p>
          <a:p>
            <a:pPr>
              <a:spcBef>
                <a:spcPts val="1500"/>
              </a:spcBef>
              <a:defRPr/>
            </a:pPr>
            <a:r>
              <a:rPr lang="en-GB" dirty="0">
                <a:solidFill>
                  <a:schemeClr val="accent1"/>
                </a:solidFill>
                <a:latin typeface="+mj-lt"/>
                <a:ea typeface="+mn-lt"/>
                <a:cs typeface="+mn-lt"/>
              </a:rPr>
              <a:t>We Are Undefeatable is supported by Sport England with National </a:t>
            </a:r>
            <a:br>
              <a:rPr lang="en-GB" dirty="0">
                <a:solidFill>
                  <a:schemeClr val="accent1"/>
                </a:solidFill>
                <a:latin typeface="+mj-lt"/>
                <a:ea typeface="+mn-lt"/>
                <a:cs typeface="+mn-lt"/>
              </a:rPr>
            </a:br>
            <a:r>
              <a:rPr lang="en-GB" dirty="0">
                <a:solidFill>
                  <a:schemeClr val="accent1"/>
                </a:solidFill>
                <a:latin typeface="+mj-lt"/>
                <a:ea typeface="+mn-lt"/>
                <a:cs typeface="+mn-lt"/>
              </a:rPr>
              <a:t>Lottery funding and led by The Richmond Group of Charities.</a:t>
            </a:r>
          </a:p>
        </p:txBody>
      </p:sp>
      <p:sp>
        <p:nvSpPr>
          <p:cNvPr id="10" name="Rectangle 9">
            <a:extLst>
              <a:ext uri="{FF2B5EF4-FFF2-40B4-BE49-F238E27FC236}">
                <a16:creationId xmlns:a16="http://schemas.microsoft.com/office/drawing/2014/main" id="{D6F85838-4258-754F-99F3-F0714DF38950}"/>
              </a:ext>
            </a:extLst>
          </p:cNvPr>
          <p:cNvSpPr/>
          <p:nvPr/>
        </p:nvSpPr>
        <p:spPr>
          <a:xfrm>
            <a:off x="885580" y="3786212"/>
            <a:ext cx="6866183" cy="1194512"/>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2400"/>
              </a:spcBef>
              <a:spcAft>
                <a:spcPts val="0"/>
              </a:spcAft>
              <a:buClrTx/>
              <a:buSzTx/>
              <a:buFont typeface="Arial" panose="020B0604020202020204" pitchFamily="34" charset="0"/>
              <a:buNone/>
              <a:tabLst/>
              <a:defRPr/>
            </a:pPr>
            <a:r>
              <a:rPr kumimoji="0" lang="en-GB" b="1" i="0" u="none" strike="noStrike" kern="1200" cap="none" spc="0" normalizeH="0" baseline="0" noProof="0">
                <a:ln>
                  <a:noFill/>
                </a:ln>
                <a:solidFill>
                  <a:schemeClr val="accent2"/>
                </a:solidFill>
                <a:effectLst/>
                <a:uLnTx/>
                <a:uFillTx/>
                <a:latin typeface="+mj-lt"/>
                <a:ea typeface="+mn-lt"/>
                <a:cs typeface="+mn-lt"/>
              </a:rPr>
              <a:t>Vision: </a:t>
            </a:r>
            <a:r>
              <a:rPr kumimoji="0" lang="en-GB" b="0" i="0" u="none" strike="noStrike" kern="1200" cap="none" spc="0" normalizeH="0" baseline="0" noProof="0">
                <a:ln>
                  <a:noFill/>
                </a:ln>
                <a:solidFill>
                  <a:schemeClr val="accent1"/>
                </a:solidFill>
                <a:effectLst/>
                <a:uLnTx/>
                <a:uFillTx/>
                <a:latin typeface="+mj-lt"/>
                <a:ea typeface="+mn-lt"/>
                <a:cs typeface="+mn-lt"/>
              </a:rPr>
              <a:t>be the go-to resource to support people living with LTHCs to start and stay active, by galvanising and connecting people to enjoy the benefits of ongoing activity.</a:t>
            </a:r>
            <a:endParaRPr lang="en-GB" b="0" i="0" u="none" strike="noStrike" kern="1200" cap="none" spc="0" normalizeH="0" baseline="0" noProof="0">
              <a:ln>
                <a:noFill/>
              </a:ln>
              <a:solidFill>
                <a:schemeClr val="accent1"/>
              </a:solidFill>
              <a:effectLst/>
              <a:uLnTx/>
              <a:uFillTx/>
              <a:latin typeface="+mj-lt"/>
              <a:ea typeface="+mn-lt"/>
              <a:cs typeface="+mn-lt"/>
            </a:endParaRPr>
          </a:p>
        </p:txBody>
      </p:sp>
      <p:pic>
        <p:nvPicPr>
          <p:cNvPr id="5" name="Picture 4" descr="Group of charity partner logos.">
            <a:extLst>
              <a:ext uri="{FF2B5EF4-FFF2-40B4-BE49-F238E27FC236}">
                <a16:creationId xmlns:a16="http://schemas.microsoft.com/office/drawing/2014/main" id="{0320257A-E372-9185-9E15-FC2D5C8E4040}"/>
              </a:ext>
            </a:extLst>
          </p:cNvPr>
          <p:cNvPicPr>
            <a:picLocks noChangeAspect="1"/>
          </p:cNvPicPr>
          <p:nvPr/>
        </p:nvPicPr>
        <p:blipFill>
          <a:blip r:embed="rId2"/>
          <a:srcRect l="16448" t="72739" r="16656" b="3737"/>
          <a:stretch/>
        </p:blipFill>
        <p:spPr>
          <a:xfrm>
            <a:off x="618566" y="5069540"/>
            <a:ext cx="7274152" cy="1438837"/>
          </a:xfrm>
          <a:prstGeom prst="rect">
            <a:avLst/>
          </a:prstGeom>
        </p:spPr>
      </p:pic>
      <p:pic>
        <p:nvPicPr>
          <p:cNvPr id="17" name="Picture 16" descr="A female standing next to kayaks.">
            <a:extLst>
              <a:ext uri="{FF2B5EF4-FFF2-40B4-BE49-F238E27FC236}">
                <a16:creationId xmlns:a16="http://schemas.microsoft.com/office/drawing/2014/main" id="{450D5FDD-70AC-C020-46FD-4D9E4BD025B7}"/>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8510486" y="0"/>
            <a:ext cx="3681514" cy="6858000"/>
          </a:xfrm>
          <a:prstGeom prst="rect">
            <a:avLst/>
          </a:prstGeom>
        </p:spPr>
      </p:pic>
      <p:sp>
        <p:nvSpPr>
          <p:cNvPr id="6" name="Rectangle 5">
            <a:extLst>
              <a:ext uri="{FF2B5EF4-FFF2-40B4-BE49-F238E27FC236}">
                <a16:creationId xmlns:a16="http://schemas.microsoft.com/office/drawing/2014/main" id="{B1E6728E-62D8-2F21-FDEA-63CBF829A3C5}"/>
              </a:ext>
              <a:ext uri="{C183D7F6-B498-43B3-948B-1728B52AA6E4}">
                <adec:decorative xmlns:adec="http://schemas.microsoft.com/office/drawing/2017/decorative" val="1"/>
              </a:ext>
            </a:extLst>
          </p:cNvPr>
          <p:cNvSpPr/>
          <p:nvPr/>
        </p:nvSpPr>
        <p:spPr>
          <a:xfrm rot="5400000">
            <a:off x="-3367127" y="3362836"/>
            <a:ext cx="6859251" cy="12871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rtlCol="0" anchor="ctr"/>
          <a:lstStyle/>
          <a:p>
            <a:pPr algn="ctr"/>
            <a:endParaRPr lang="en-GB" sz="2533">
              <a:cs typeface="Arial"/>
            </a:endParaRPr>
          </a:p>
        </p:txBody>
      </p:sp>
    </p:spTree>
    <p:extLst>
      <p:ext uri="{BB962C8B-B14F-4D97-AF65-F5344CB8AC3E}">
        <p14:creationId xmlns:p14="http://schemas.microsoft.com/office/powerpoint/2010/main" val="1785441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6">
            <a:extLst>
              <a:ext uri="{FF2B5EF4-FFF2-40B4-BE49-F238E27FC236}">
                <a16:creationId xmlns:a16="http://schemas.microsoft.com/office/drawing/2014/main" id="{B5E8FC8F-ED08-71DA-CD76-379F17F7AE60}"/>
              </a:ext>
            </a:extLst>
          </p:cNvPr>
          <p:cNvSpPr>
            <a:spLocks noGrp="1"/>
          </p:cNvSpPr>
          <p:nvPr>
            <p:ph type="title"/>
          </p:nvPr>
        </p:nvSpPr>
        <p:spPr>
          <a:xfrm>
            <a:off x="1254462" y="567398"/>
            <a:ext cx="1650391" cy="430887"/>
          </a:xfrm>
        </p:spPr>
        <p:txBody>
          <a:bodyPr/>
          <a:lstStyle/>
          <a:p>
            <a:pPr defTabSz="1219170">
              <a:defRPr/>
            </a:pPr>
            <a:r>
              <a:rPr lang="en" b="1">
                <a:solidFill>
                  <a:schemeClr val="accent2"/>
                </a:solidFill>
                <a:latin typeface="Tw Cen MT" panose="020B0602020104020603" pitchFamily="34" charset="0"/>
                <a:sym typeface="Nunito"/>
              </a:rPr>
              <a:t>CONTENTS</a:t>
            </a:r>
            <a:endParaRPr lang="en-US">
              <a:solidFill>
                <a:schemeClr val="accent2"/>
              </a:solidFill>
            </a:endParaRPr>
          </a:p>
        </p:txBody>
      </p:sp>
      <p:graphicFrame>
        <p:nvGraphicFramePr>
          <p:cNvPr id="10" name="Table 11">
            <a:extLst>
              <a:ext uri="{FF2B5EF4-FFF2-40B4-BE49-F238E27FC236}">
                <a16:creationId xmlns:a16="http://schemas.microsoft.com/office/drawing/2014/main" id="{1D935ADC-E278-CDE7-7194-164038799EF5}"/>
              </a:ext>
            </a:extLst>
          </p:cNvPr>
          <p:cNvGraphicFramePr>
            <a:graphicFrameLocks noGrp="1"/>
          </p:cNvGraphicFramePr>
          <p:nvPr>
            <p:extLst>
              <p:ext uri="{D42A27DB-BD31-4B8C-83A1-F6EECF244321}">
                <p14:modId xmlns:p14="http://schemas.microsoft.com/office/powerpoint/2010/main" val="3364308112"/>
              </p:ext>
            </p:extLst>
          </p:nvPr>
        </p:nvGraphicFramePr>
        <p:xfrm>
          <a:off x="3462050" y="578178"/>
          <a:ext cx="8110826" cy="1627563"/>
        </p:xfrm>
        <a:graphic>
          <a:graphicData uri="http://schemas.openxmlformats.org/drawingml/2006/table">
            <a:tbl>
              <a:tblPr firstRow="1" bandRow="1">
                <a:tableStyleId>{073A0DAA-6AF3-43AB-8588-CEC1D06C72B9}</a:tableStyleId>
              </a:tblPr>
              <a:tblGrid>
                <a:gridCol w="535652">
                  <a:extLst>
                    <a:ext uri="{9D8B030D-6E8A-4147-A177-3AD203B41FA5}">
                      <a16:colId xmlns:a16="http://schemas.microsoft.com/office/drawing/2014/main" val="4065231411"/>
                    </a:ext>
                  </a:extLst>
                </a:gridCol>
                <a:gridCol w="7575174">
                  <a:extLst>
                    <a:ext uri="{9D8B030D-6E8A-4147-A177-3AD203B41FA5}">
                      <a16:colId xmlns:a16="http://schemas.microsoft.com/office/drawing/2014/main" val="2397571786"/>
                    </a:ext>
                  </a:extLst>
                </a:gridCol>
              </a:tblGrid>
              <a:tr h="542521">
                <a:tc>
                  <a:txBody>
                    <a:bodyPr/>
                    <a:lstStyle/>
                    <a:p>
                      <a:endParaRPr lang="en-GB" sz="2000">
                        <a:solidFill>
                          <a:srgbClr val="46424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DC242"/>
                    </a:solidFill>
                  </a:tcPr>
                </a:tc>
                <a:tc>
                  <a:txBody>
                    <a:bodyPr/>
                    <a:lstStyle/>
                    <a:p>
                      <a:r>
                        <a:rPr lang="en" sz="2400" b="0">
                          <a:solidFill>
                            <a:schemeClr val="accent1"/>
                          </a:solidFill>
                          <a:latin typeface="Tw Cen MT"/>
                        </a:rPr>
                        <a:t>Understanding the problem we’re trying to solve</a:t>
                      </a:r>
                      <a:endParaRPr lang="en-GB" sz="2400" b="0">
                        <a:solidFill>
                          <a:schemeClr val="accent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13298669"/>
                  </a:ext>
                </a:extLst>
              </a:tr>
              <a:tr h="542521">
                <a:tc>
                  <a:txBody>
                    <a:bodyPr/>
                    <a:lstStyle/>
                    <a:p>
                      <a:endParaRPr lang="en-GB" sz="2000">
                        <a:solidFill>
                          <a:srgbClr val="46424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030A0"/>
                    </a:solidFill>
                  </a:tcPr>
                </a:tc>
                <a:tc>
                  <a:txBody>
                    <a:bodyPr/>
                    <a:lstStyle/>
                    <a:p>
                      <a:r>
                        <a:rPr lang="en" sz="2400" b="0">
                          <a:solidFill>
                            <a:schemeClr val="accent1"/>
                          </a:solidFill>
                          <a:latin typeface="Tw Cen MT"/>
                        </a:rPr>
                        <a:t>Key insights about the target audience</a:t>
                      </a:r>
                      <a:endParaRPr lang="en-GB" sz="2400">
                        <a:solidFill>
                          <a:schemeClr val="accent1"/>
                        </a:solidFill>
                        <a:latin typeface="Tw Cen M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6867290"/>
                  </a:ext>
                </a:extLst>
              </a:tr>
              <a:tr h="542521">
                <a:tc>
                  <a:txBody>
                    <a:bodyPr/>
                    <a:lstStyle/>
                    <a:p>
                      <a:endParaRPr lang="en-GB" sz="2000">
                        <a:solidFill>
                          <a:srgbClr val="46424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5"/>
                    </a:solidFill>
                  </a:tcPr>
                </a:tc>
                <a:tc>
                  <a:txBody>
                    <a:bodyPr/>
                    <a:lstStyle/>
                    <a:p>
                      <a:r>
                        <a:rPr lang="en" sz="2400" b="0" dirty="0">
                          <a:solidFill>
                            <a:schemeClr val="accent1"/>
                          </a:solidFill>
                          <a:latin typeface="Tw Cen MT"/>
                        </a:rPr>
                        <a:t>Key insights about people who support the target audience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accent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42142335"/>
                  </a:ext>
                </a:extLst>
              </a:tr>
            </a:tbl>
          </a:graphicData>
        </a:graphic>
      </p:graphicFrame>
      <p:pic>
        <p:nvPicPr>
          <p:cNvPr id="25" name="Picture 24" descr="A female raising her hands up, danicng in her home.">
            <a:extLst>
              <a:ext uri="{FF2B5EF4-FFF2-40B4-BE49-F238E27FC236}">
                <a16:creationId xmlns:a16="http://schemas.microsoft.com/office/drawing/2014/main" id="{8010F901-0FB3-C843-4AF4-323AF18395C6}"/>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 y="3649579"/>
            <a:ext cx="12214905" cy="3208421"/>
          </a:xfrm>
          <a:prstGeom prst="rect">
            <a:avLst/>
          </a:prstGeom>
        </p:spPr>
      </p:pic>
      <p:sp>
        <p:nvSpPr>
          <p:cNvPr id="17" name="Google Shape;83;p17">
            <a:extLst>
              <a:ext uri="{FF2B5EF4-FFF2-40B4-BE49-F238E27FC236}">
                <a16:creationId xmlns:a16="http://schemas.microsoft.com/office/drawing/2014/main" id="{3DA7F74E-7B49-F158-3DCD-CF988F323FA6}"/>
              </a:ext>
              <a:ext uri="{C183D7F6-B498-43B3-948B-1728B52AA6E4}">
                <adec:decorative xmlns:adec="http://schemas.microsoft.com/office/drawing/2017/decorative" val="1"/>
              </a:ext>
            </a:extLst>
          </p:cNvPr>
          <p:cNvSpPr txBox="1"/>
          <p:nvPr/>
        </p:nvSpPr>
        <p:spPr>
          <a:xfrm rot="5400000">
            <a:off x="-2709361" y="3311370"/>
            <a:ext cx="6390425" cy="492402"/>
          </a:xfrm>
          <a:prstGeom prst="rect">
            <a:avLst/>
          </a:prstGeom>
          <a:noFill/>
          <a:ln>
            <a:noFill/>
          </a:ln>
        </p:spPr>
        <p:txBody>
          <a:bodyPr spcFirstLastPara="1" wrap="square" lIns="121900" tIns="121900" rIns="121900" bIns="121900" anchor="ctr" anchorCtr="0">
            <a:spAutoFit/>
          </a:bodyPr>
          <a:lstStyle/>
          <a:p>
            <a:pPr defTabSz="1219170">
              <a:defRPr/>
            </a:pPr>
            <a:r>
              <a:rPr lang="en-GB" sz="1600" b="1">
                <a:solidFill>
                  <a:schemeClr val="bg1">
                    <a:lumMod val="75000"/>
                  </a:schemeClr>
                </a:solidFill>
                <a:latin typeface="Nunito"/>
                <a:ea typeface="Nunito"/>
                <a:cs typeface="Nunito"/>
                <a:sym typeface="Nunito"/>
              </a:rPr>
              <a:t>TABLE OF CONTENTS </a:t>
            </a:r>
            <a:endParaRPr sz="1600">
              <a:solidFill>
                <a:schemeClr val="bg1">
                  <a:lumMod val="75000"/>
                </a:schemeClr>
              </a:solidFill>
            </a:endParaRPr>
          </a:p>
        </p:txBody>
      </p:sp>
      <p:sp>
        <p:nvSpPr>
          <p:cNvPr id="9" name="Rectangle 8">
            <a:extLst>
              <a:ext uri="{FF2B5EF4-FFF2-40B4-BE49-F238E27FC236}">
                <a16:creationId xmlns:a16="http://schemas.microsoft.com/office/drawing/2014/main" id="{67CEDB4A-A95F-DD83-13B8-6746B0297B88}"/>
              </a:ext>
              <a:ext uri="{C183D7F6-B498-43B3-948B-1728B52AA6E4}">
                <adec:decorative xmlns:adec="http://schemas.microsoft.com/office/drawing/2017/decorative" val="1"/>
              </a:ext>
            </a:extLst>
          </p:cNvPr>
          <p:cNvSpPr/>
          <p:nvPr/>
        </p:nvSpPr>
        <p:spPr>
          <a:xfrm rot="5400000">
            <a:off x="-3367127" y="3362836"/>
            <a:ext cx="6859251" cy="12871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rtlCol="0" anchor="ctr"/>
          <a:lstStyle/>
          <a:p>
            <a:pPr algn="ctr"/>
            <a:endParaRPr lang="en-GB" sz="2533">
              <a:cs typeface="Arial"/>
            </a:endParaRPr>
          </a:p>
        </p:txBody>
      </p:sp>
    </p:spTree>
    <p:extLst>
      <p:ext uri="{BB962C8B-B14F-4D97-AF65-F5344CB8AC3E}">
        <p14:creationId xmlns:p14="http://schemas.microsoft.com/office/powerpoint/2010/main" val="26956294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950BC202-E7A3-DF4D-37B8-27D59A780C4D}"/>
            </a:ext>
          </a:extLst>
        </p:cNvPr>
        <p:cNvGrpSpPr/>
        <p:nvPr/>
      </p:nvGrpSpPr>
      <p:grpSpPr>
        <a:xfrm>
          <a:off x="0" y="0"/>
          <a:ext cx="0" cy="0"/>
          <a:chOff x="0" y="0"/>
          <a:chExt cx="0" cy="0"/>
        </a:xfrm>
      </p:grpSpPr>
      <p:sp>
        <p:nvSpPr>
          <p:cNvPr id="19" name="Rectangle 18">
            <a:extLst>
              <a:ext uri="{FF2B5EF4-FFF2-40B4-BE49-F238E27FC236}">
                <a16:creationId xmlns:a16="http://schemas.microsoft.com/office/drawing/2014/main" id="{D35EC82B-7FB3-25EB-C04B-60923E3CF5CC}"/>
              </a:ext>
              <a:ext uri="{C183D7F6-B498-43B3-948B-1728B52AA6E4}">
                <adec:decorative xmlns:adec="http://schemas.microsoft.com/office/drawing/2017/decorative" val="1"/>
              </a:ext>
            </a:extLst>
          </p:cNvPr>
          <p:cNvSpPr/>
          <p:nvPr/>
        </p:nvSpPr>
        <p:spPr>
          <a:xfrm>
            <a:off x="501628" y="4373590"/>
            <a:ext cx="4713249" cy="646427"/>
          </a:xfrm>
          <a:prstGeom prst="rect">
            <a:avLst/>
          </a:prstGeom>
          <a:solidFill>
            <a:schemeClr val="accent5"/>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t" anchorCtr="0" forceAA="0" compatLnSpc="1">
            <a:prstTxWarp prst="textNoShape">
              <a:avLst/>
            </a:prstTxWarp>
            <a:spAutoFit/>
          </a:bodyPr>
          <a:lstStyle/>
          <a:p>
            <a:pPr algn="l">
              <a:spcAft>
                <a:spcPts val="1000"/>
              </a:spcAft>
            </a:pPr>
            <a:endParaRPr lang="en-GB" sz="1400" b="1" err="1"/>
          </a:p>
        </p:txBody>
      </p:sp>
      <p:sp>
        <p:nvSpPr>
          <p:cNvPr id="16" name="Google Shape;160;p27">
            <a:extLst>
              <a:ext uri="{FF2B5EF4-FFF2-40B4-BE49-F238E27FC236}">
                <a16:creationId xmlns:a16="http://schemas.microsoft.com/office/drawing/2014/main" id="{AFDC82F8-8373-2FF0-5766-30DDD87E5EDF}"/>
              </a:ext>
            </a:extLst>
          </p:cNvPr>
          <p:cNvSpPr txBox="1">
            <a:spLocks noGrp="1"/>
          </p:cNvSpPr>
          <p:nvPr>
            <p:ph type="title"/>
          </p:nvPr>
        </p:nvSpPr>
        <p:spPr>
          <a:xfrm>
            <a:off x="624438" y="3108073"/>
            <a:ext cx="5365291" cy="2004890"/>
          </a:xfrm>
          <a:prstGeom prst="rect">
            <a:avLst/>
          </a:prstGeom>
          <a:noFill/>
          <a:ln>
            <a:noFill/>
            <a:prstDash/>
          </a:ln>
          <a:effectLst/>
        </p:spPr>
        <p:txBody>
          <a:bodyPr rot="0" spcFirstLastPara="1" vertOverflow="overflow" horzOverflow="overflow" vert="horz" wrap="square" lIns="0" tIns="108000" rIns="0" bIns="36000" numCol="1" spcCol="0" rtlCol="0" fromWordArt="0" anchor="t" anchorCtr="0" forceAA="0" compatLnSpc="1">
            <a:prstTxWarp prst="textNoShape">
              <a:avLst/>
            </a:prstTxWarp>
            <a:spAutoFit/>
          </a:bodyPr>
          <a:lstStyle/>
          <a:p>
            <a:pPr marL="0" marR="0" lvl="0" indent="0" algn="l" defTabSz="914400" rtl="0" eaLnBrk="1" fontAlgn="auto" latinLnBrk="0" hangingPunct="1">
              <a:lnSpc>
                <a:spcPts val="4500"/>
              </a:lnSpc>
              <a:spcBef>
                <a:spcPts val="0"/>
              </a:spcBef>
              <a:spcAft>
                <a:spcPts val="700"/>
              </a:spcAft>
              <a:buClrTx/>
              <a:buSzTx/>
              <a:buFontTx/>
              <a:buNone/>
              <a:tabLst/>
              <a:defRPr/>
            </a:pPr>
            <a:r>
              <a:rPr kumimoji="0" lang="en-GB" sz="4500" b="1" i="0" u="none" strike="noStrike" kern="1200" cap="none" spc="0" normalizeH="0" baseline="0" noProof="0" dirty="0">
                <a:ln>
                  <a:noFill/>
                </a:ln>
                <a:solidFill>
                  <a:schemeClr val="bg1"/>
                </a:solidFill>
                <a:effectLst/>
                <a:uLnTx/>
                <a:uFillTx/>
                <a:latin typeface="+mj-lt"/>
                <a:ea typeface="+mn-ea"/>
                <a:cs typeface="+mn-cs"/>
                <a:sym typeface="Nunito"/>
              </a:rPr>
              <a:t>UNDERSTANDING THE PROBLEM WE’RE</a:t>
            </a:r>
          </a:p>
          <a:p>
            <a:pPr marL="0" marR="0" lvl="0" indent="0" algn="l" defTabSz="914400" rtl="0" eaLnBrk="1" fontAlgn="auto" latinLnBrk="0" hangingPunct="1">
              <a:lnSpc>
                <a:spcPts val="4500"/>
              </a:lnSpc>
              <a:spcBef>
                <a:spcPts val="0"/>
              </a:spcBef>
              <a:spcAft>
                <a:spcPts val="0"/>
              </a:spcAft>
              <a:buClrTx/>
              <a:buSzTx/>
              <a:buFontTx/>
              <a:buNone/>
              <a:tabLst/>
              <a:defRPr/>
            </a:pPr>
            <a:r>
              <a:rPr kumimoji="0" lang="en-GB" sz="4500" b="1" i="0" u="none" strike="noStrike" kern="1200" cap="none" spc="0" normalizeH="0" baseline="0" noProof="0" dirty="0">
                <a:ln>
                  <a:noFill/>
                </a:ln>
                <a:solidFill>
                  <a:srgbClr val="4F2483"/>
                </a:solidFill>
                <a:effectLst/>
                <a:uLnTx/>
                <a:uFillTx/>
                <a:latin typeface="+mj-lt"/>
                <a:ea typeface="+mn-ea"/>
                <a:cs typeface="+mn-cs"/>
                <a:sym typeface="Nunito"/>
              </a:rPr>
              <a:t>TRYING TO SOLVE</a:t>
            </a:r>
            <a:endParaRPr kumimoji="0" lang="en-GB" sz="4500" b="0" i="0" u="none" strike="noStrike" kern="1200" cap="none" spc="0" normalizeH="0" baseline="0" noProof="0" dirty="0">
              <a:ln>
                <a:noFill/>
              </a:ln>
              <a:solidFill>
                <a:srgbClr val="4F2483"/>
              </a:solidFill>
              <a:effectLst/>
              <a:uLnTx/>
              <a:uFillTx/>
              <a:latin typeface="+mn-lt"/>
              <a:ea typeface="+mn-ea"/>
              <a:cs typeface="+mn-cs"/>
            </a:endParaRPr>
          </a:p>
        </p:txBody>
      </p:sp>
      <p:pic>
        <p:nvPicPr>
          <p:cNvPr id="14" name="Google Shape;179;p10">
            <a:extLst>
              <a:ext uri="{FF2B5EF4-FFF2-40B4-BE49-F238E27FC236}">
                <a16:creationId xmlns:a16="http://schemas.microsoft.com/office/drawing/2014/main" id="{4ED02734-DA11-C68D-96CC-EAC41BB5ACC7}"/>
              </a:ext>
              <a:ext uri="{C183D7F6-B498-43B3-948B-1728B52AA6E4}">
                <adec:decorative xmlns:adec="http://schemas.microsoft.com/office/drawing/2017/decorative" val="1"/>
              </a:ext>
            </a:extLst>
          </p:cNvPr>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9058201" y="5911735"/>
            <a:ext cx="2645656" cy="459123"/>
          </a:xfrm>
          <a:prstGeom prst="rect">
            <a:avLst/>
          </a:prstGeom>
          <a:noFill/>
          <a:ln>
            <a:noFill/>
          </a:ln>
        </p:spPr>
      </p:pic>
    </p:spTree>
    <p:extLst>
      <p:ext uri="{BB962C8B-B14F-4D97-AF65-F5344CB8AC3E}">
        <p14:creationId xmlns:p14="http://schemas.microsoft.com/office/powerpoint/2010/main" val="14492508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a:extLst>
              <a:ext uri="{FF2B5EF4-FFF2-40B4-BE49-F238E27FC236}">
                <a16:creationId xmlns:a16="http://schemas.microsoft.com/office/drawing/2014/main" id="{1582180B-0033-4B75-AF0D-C817D7D2BC90}"/>
              </a:ext>
            </a:extLst>
          </p:cNvPr>
          <p:cNvSpPr>
            <a:spLocks noGrp="1"/>
          </p:cNvSpPr>
          <p:nvPr>
            <p:ph type="title"/>
          </p:nvPr>
        </p:nvSpPr>
        <p:spPr>
          <a:xfrm>
            <a:off x="905210" y="441454"/>
            <a:ext cx="10591465" cy="384721"/>
          </a:xfrm>
        </p:spPr>
        <p:txBody>
          <a:bodyPr/>
          <a:lstStyle/>
          <a:p>
            <a:pPr defTabSz="1219170">
              <a:defRPr/>
            </a:pPr>
            <a:r>
              <a:rPr lang="en" sz="2500" b="1" dirty="0">
                <a:solidFill>
                  <a:schemeClr val="accent1"/>
                </a:solidFill>
                <a:latin typeface="Tw Cen MT" panose="020B0602020104020603" pitchFamily="34" charset="0"/>
                <a:sym typeface="Nunito"/>
              </a:rPr>
              <a:t>THE PROBLEM: IN NUMBERS</a:t>
            </a:r>
            <a:endParaRPr lang="en-US" sz="1600" dirty="0">
              <a:solidFill>
                <a:schemeClr val="accent1"/>
              </a:solidFill>
            </a:endParaRPr>
          </a:p>
        </p:txBody>
      </p:sp>
      <p:sp>
        <p:nvSpPr>
          <p:cNvPr id="36" name="Rectangle 35">
            <a:extLst>
              <a:ext uri="{FF2B5EF4-FFF2-40B4-BE49-F238E27FC236}">
                <a16:creationId xmlns:a16="http://schemas.microsoft.com/office/drawing/2014/main" id="{B28031A5-060D-A42A-F873-C7A262A98822}"/>
              </a:ext>
              <a:ext uri="{C183D7F6-B498-43B3-948B-1728B52AA6E4}">
                <adec:decorative xmlns:adec="http://schemas.microsoft.com/office/drawing/2017/decorative" val="1"/>
              </a:ext>
            </a:extLst>
          </p:cNvPr>
          <p:cNvSpPr/>
          <p:nvPr/>
        </p:nvSpPr>
        <p:spPr>
          <a:xfrm>
            <a:off x="905207" y="1126158"/>
            <a:ext cx="2010781" cy="1959021"/>
          </a:xfrm>
          <a:prstGeom prst="rect">
            <a:avLst/>
          </a:prstGeom>
          <a:solidFill>
            <a:schemeClr val="accent5"/>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t" anchorCtr="0" forceAA="0" compatLnSpc="1">
            <a:prstTxWarp prst="textNoShape">
              <a:avLst/>
            </a:prstTxWarp>
            <a:spAutoFit/>
          </a:bodyPr>
          <a:lstStyle/>
          <a:p>
            <a:pPr algn="l">
              <a:spcAft>
                <a:spcPts val="1000"/>
              </a:spcAft>
            </a:pPr>
            <a:endParaRPr lang="en-GB" sz="1400" b="1" err="1"/>
          </a:p>
        </p:txBody>
      </p:sp>
      <p:sp>
        <p:nvSpPr>
          <p:cNvPr id="20" name="TextBox 19">
            <a:extLst>
              <a:ext uri="{FF2B5EF4-FFF2-40B4-BE49-F238E27FC236}">
                <a16:creationId xmlns:a16="http://schemas.microsoft.com/office/drawing/2014/main" id="{A00E2C34-4C1C-5274-153C-E850CB1894F2}"/>
              </a:ext>
            </a:extLst>
          </p:cNvPr>
          <p:cNvSpPr txBox="1"/>
          <p:nvPr/>
        </p:nvSpPr>
        <p:spPr>
          <a:xfrm>
            <a:off x="1118418" y="1221795"/>
            <a:ext cx="1400193" cy="1692771"/>
          </a:xfrm>
          <a:prstGeom prst="rect">
            <a:avLst/>
          </a:prstGeom>
          <a:noFill/>
        </p:spPr>
        <p:txBody>
          <a:bodyPr wrap="square" lIns="0" tIns="0" rIns="0" bIns="0">
            <a:spAutoFit/>
          </a:bodyPr>
          <a:lstStyle/>
          <a:p>
            <a:pPr defTabSz="914378">
              <a:defRPr/>
            </a:pPr>
            <a:r>
              <a:rPr lang="en-GB" sz="3000" b="1" dirty="0">
                <a:solidFill>
                  <a:schemeClr val="tx2">
                    <a:lumMod val="25000"/>
                  </a:schemeClr>
                </a:solidFill>
              </a:rPr>
              <a:t>43% </a:t>
            </a:r>
            <a:br>
              <a:rPr lang="en-GB" sz="1000" dirty="0">
                <a:solidFill>
                  <a:schemeClr val="accent1"/>
                </a:solidFill>
              </a:rPr>
            </a:br>
            <a:r>
              <a:rPr lang="en-GB" sz="1600" dirty="0">
                <a:solidFill>
                  <a:schemeClr val="accent1"/>
                </a:solidFill>
                <a:effectLst/>
                <a:latin typeface="Tw Cen MT"/>
                <a:ea typeface="Times New Roman" panose="02020603050405020304" pitchFamily="18" charset="0"/>
              </a:rPr>
              <a:t>of adults over 16 in England live with at least one long term condition (LTHC)</a:t>
            </a:r>
            <a:r>
              <a:rPr lang="en-GB" sz="1600" baseline="30000" dirty="0">
                <a:solidFill>
                  <a:schemeClr val="accent1"/>
                </a:solidFill>
                <a:effectLst/>
                <a:latin typeface="Tw Cen MT"/>
                <a:ea typeface="Times New Roman" panose="02020603050405020304" pitchFamily="18" charset="0"/>
              </a:rPr>
              <a:t>1</a:t>
            </a:r>
            <a:endParaRPr lang="en-GB" sz="1600" dirty="0">
              <a:solidFill>
                <a:schemeClr val="accent1"/>
              </a:solidFill>
            </a:endParaRPr>
          </a:p>
        </p:txBody>
      </p:sp>
      <p:sp>
        <p:nvSpPr>
          <p:cNvPr id="38" name="Rectangle 37">
            <a:extLst>
              <a:ext uri="{FF2B5EF4-FFF2-40B4-BE49-F238E27FC236}">
                <a16:creationId xmlns:a16="http://schemas.microsoft.com/office/drawing/2014/main" id="{B6A54981-6C6E-27CE-16D1-0688D75D44D0}"/>
              </a:ext>
              <a:ext uri="{C183D7F6-B498-43B3-948B-1728B52AA6E4}">
                <adec:decorative xmlns:adec="http://schemas.microsoft.com/office/drawing/2017/decorative" val="1"/>
              </a:ext>
            </a:extLst>
          </p:cNvPr>
          <p:cNvSpPr/>
          <p:nvPr/>
        </p:nvSpPr>
        <p:spPr>
          <a:xfrm>
            <a:off x="905207" y="3168429"/>
            <a:ext cx="2010781" cy="1443513"/>
          </a:xfrm>
          <a:prstGeom prst="rect">
            <a:avLst/>
          </a:prstGeom>
          <a:solidFill>
            <a:schemeClr val="accent5"/>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t" anchorCtr="0" forceAA="0" compatLnSpc="1">
            <a:prstTxWarp prst="textNoShape">
              <a:avLst/>
            </a:prstTxWarp>
            <a:spAutoFit/>
          </a:bodyPr>
          <a:lstStyle/>
          <a:p>
            <a:pPr algn="l">
              <a:spcAft>
                <a:spcPts val="1000"/>
              </a:spcAft>
            </a:pPr>
            <a:endParaRPr lang="en-GB" sz="1400" b="1" err="1"/>
          </a:p>
        </p:txBody>
      </p:sp>
      <p:sp>
        <p:nvSpPr>
          <p:cNvPr id="24" name="TextBox 23">
            <a:extLst>
              <a:ext uri="{FF2B5EF4-FFF2-40B4-BE49-F238E27FC236}">
                <a16:creationId xmlns:a16="http://schemas.microsoft.com/office/drawing/2014/main" id="{BB4D6887-EF10-9EDA-EC3E-E79DCDE20050}"/>
              </a:ext>
            </a:extLst>
          </p:cNvPr>
          <p:cNvSpPr txBox="1"/>
          <p:nvPr/>
        </p:nvSpPr>
        <p:spPr>
          <a:xfrm>
            <a:off x="1118418" y="3275290"/>
            <a:ext cx="1400193" cy="1200329"/>
          </a:xfrm>
          <a:prstGeom prst="rect">
            <a:avLst/>
          </a:prstGeom>
          <a:noFill/>
        </p:spPr>
        <p:txBody>
          <a:bodyPr wrap="square" lIns="0" tIns="0" rIns="0" bIns="0">
            <a:spAutoFit/>
          </a:bodyPr>
          <a:lstStyle/>
          <a:p>
            <a:pPr defTabSz="914378">
              <a:defRPr/>
            </a:pPr>
            <a:r>
              <a:rPr lang="en-GB" sz="3000" b="1" dirty="0">
                <a:solidFill>
                  <a:schemeClr val="tx2">
                    <a:lumMod val="25000"/>
                  </a:schemeClr>
                </a:solidFill>
              </a:rPr>
              <a:t>27% </a:t>
            </a:r>
            <a:br>
              <a:rPr lang="en-GB" sz="1000" dirty="0">
                <a:solidFill>
                  <a:schemeClr val="accent1"/>
                </a:solidFill>
              </a:rPr>
            </a:br>
            <a:r>
              <a:rPr lang="en-GB" sz="1600" dirty="0">
                <a:solidFill>
                  <a:schemeClr val="accent1"/>
                </a:solidFill>
                <a:effectLst/>
                <a:latin typeface="Tw Cen MT"/>
                <a:ea typeface="Times New Roman" panose="02020603050405020304" pitchFamily="18" charset="0"/>
              </a:rPr>
              <a:t>% live with multiple long-term conditions</a:t>
            </a:r>
            <a:r>
              <a:rPr lang="en-GB" sz="1600" baseline="30000" dirty="0">
                <a:solidFill>
                  <a:schemeClr val="accent1"/>
                </a:solidFill>
                <a:latin typeface="Tw Cen MT"/>
              </a:rPr>
              <a:t>2</a:t>
            </a:r>
            <a:endParaRPr lang="en-GB" sz="1600" dirty="0">
              <a:solidFill>
                <a:schemeClr val="accent1"/>
              </a:solidFill>
            </a:endParaRPr>
          </a:p>
        </p:txBody>
      </p:sp>
      <p:sp>
        <p:nvSpPr>
          <p:cNvPr id="35" name="Rectangle 34">
            <a:extLst>
              <a:ext uri="{FF2B5EF4-FFF2-40B4-BE49-F238E27FC236}">
                <a16:creationId xmlns:a16="http://schemas.microsoft.com/office/drawing/2014/main" id="{006B2CC2-82C0-C014-98E4-40B832DD342B}"/>
              </a:ext>
              <a:ext uri="{C183D7F6-B498-43B3-948B-1728B52AA6E4}">
                <adec:decorative xmlns:adec="http://schemas.microsoft.com/office/drawing/2017/decorative" val="1"/>
              </a:ext>
            </a:extLst>
          </p:cNvPr>
          <p:cNvSpPr/>
          <p:nvPr/>
        </p:nvSpPr>
        <p:spPr>
          <a:xfrm>
            <a:off x="905207" y="4730449"/>
            <a:ext cx="2010781" cy="797237"/>
          </a:xfrm>
          <a:prstGeom prst="rect">
            <a:avLst/>
          </a:prstGeom>
          <a:solidFill>
            <a:schemeClr val="tx2">
              <a:lumMod val="2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t" anchorCtr="0" forceAA="0" compatLnSpc="1">
            <a:prstTxWarp prst="textNoShape">
              <a:avLst/>
            </a:prstTxWarp>
            <a:spAutoFit/>
          </a:bodyPr>
          <a:lstStyle/>
          <a:p>
            <a:pPr algn="l">
              <a:spcAft>
                <a:spcPts val="1000"/>
              </a:spcAft>
            </a:pPr>
            <a:endParaRPr lang="en-GB" sz="1400" b="1" err="1"/>
          </a:p>
        </p:txBody>
      </p:sp>
      <p:sp>
        <p:nvSpPr>
          <p:cNvPr id="25" name="TextBox 24">
            <a:extLst>
              <a:ext uri="{FF2B5EF4-FFF2-40B4-BE49-F238E27FC236}">
                <a16:creationId xmlns:a16="http://schemas.microsoft.com/office/drawing/2014/main" id="{CE70C0AA-A38E-4AFA-20C7-035492F9A75E}"/>
              </a:ext>
            </a:extLst>
          </p:cNvPr>
          <p:cNvSpPr txBox="1"/>
          <p:nvPr/>
        </p:nvSpPr>
        <p:spPr>
          <a:xfrm>
            <a:off x="1118418" y="4856181"/>
            <a:ext cx="1400193" cy="492443"/>
          </a:xfrm>
          <a:prstGeom prst="rect">
            <a:avLst/>
          </a:prstGeom>
          <a:noFill/>
        </p:spPr>
        <p:txBody>
          <a:bodyPr wrap="square" lIns="0" tIns="0" rIns="0" bIns="0">
            <a:spAutoFit/>
          </a:bodyPr>
          <a:lstStyle/>
          <a:p>
            <a:pPr defTabSz="914378">
              <a:defRPr/>
            </a:pPr>
            <a:r>
              <a:rPr lang="en-GB" sz="1600" b="1" dirty="0">
                <a:solidFill>
                  <a:schemeClr val="bg1"/>
                </a:solidFill>
                <a:latin typeface="Tw Cen MT"/>
                <a:ea typeface="Times New Roman" panose="02020603050405020304" pitchFamily="18" charset="0"/>
              </a:rPr>
              <a:t>These numbers are rising…</a:t>
            </a:r>
            <a:endParaRPr lang="en-GB" sz="1600" b="1" dirty="0">
              <a:solidFill>
                <a:schemeClr val="bg1"/>
              </a:solidFill>
            </a:endParaRPr>
          </a:p>
        </p:txBody>
      </p:sp>
      <p:sp>
        <p:nvSpPr>
          <p:cNvPr id="30" name="Rectangle 29">
            <a:extLst>
              <a:ext uri="{FF2B5EF4-FFF2-40B4-BE49-F238E27FC236}">
                <a16:creationId xmlns:a16="http://schemas.microsoft.com/office/drawing/2014/main" id="{B39E8E64-4E24-6B39-E9BA-41030F039936}"/>
              </a:ext>
              <a:ext uri="{C183D7F6-B498-43B3-948B-1728B52AA6E4}">
                <adec:decorative xmlns:adec="http://schemas.microsoft.com/office/drawing/2017/decorative" val="1"/>
              </a:ext>
            </a:extLst>
          </p:cNvPr>
          <p:cNvSpPr/>
          <p:nvPr/>
        </p:nvSpPr>
        <p:spPr>
          <a:xfrm>
            <a:off x="3078627" y="1126158"/>
            <a:ext cx="2033248" cy="3204739"/>
          </a:xfrm>
          <a:prstGeom prst="rect">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t" anchorCtr="0" forceAA="0" compatLnSpc="1">
            <a:prstTxWarp prst="textNoShape">
              <a:avLst/>
            </a:prstTxWarp>
            <a:spAutoFit/>
          </a:bodyPr>
          <a:lstStyle/>
          <a:p>
            <a:pPr algn="l">
              <a:spcAft>
                <a:spcPts val="1000"/>
              </a:spcAft>
            </a:pPr>
            <a:endParaRPr lang="en-GB" sz="1400" b="1" err="1"/>
          </a:p>
        </p:txBody>
      </p:sp>
      <p:sp>
        <p:nvSpPr>
          <p:cNvPr id="42" name="TextBox 41">
            <a:extLst>
              <a:ext uri="{FF2B5EF4-FFF2-40B4-BE49-F238E27FC236}">
                <a16:creationId xmlns:a16="http://schemas.microsoft.com/office/drawing/2014/main" id="{5C5341A0-C2C5-FB1B-FF40-77DEA93E781E}"/>
              </a:ext>
            </a:extLst>
          </p:cNvPr>
          <p:cNvSpPr txBox="1"/>
          <p:nvPr/>
        </p:nvSpPr>
        <p:spPr>
          <a:xfrm>
            <a:off x="3323735" y="1342818"/>
            <a:ext cx="1569648" cy="984885"/>
          </a:xfrm>
          <a:prstGeom prst="rect">
            <a:avLst/>
          </a:prstGeom>
          <a:noFill/>
        </p:spPr>
        <p:txBody>
          <a:bodyPr wrap="square" lIns="0" tIns="0" rIns="0" bIns="0">
            <a:spAutoFit/>
          </a:bodyPr>
          <a:lstStyle/>
          <a:p>
            <a:pPr defTabSz="914378">
              <a:defRPr/>
            </a:pPr>
            <a:r>
              <a:rPr lang="en-GB" sz="1600">
                <a:solidFill>
                  <a:schemeClr val="accent1"/>
                </a:solidFill>
                <a:effectLst/>
                <a:latin typeface="Tw Cen MT"/>
                <a:ea typeface="Times New Roman" panose="02020603050405020304" pitchFamily="18" charset="0"/>
              </a:rPr>
              <a:t>People with LTHCs are </a:t>
            </a:r>
            <a:r>
              <a:rPr lang="en-GB" sz="1600" b="1">
                <a:solidFill>
                  <a:srgbClr val="4F2483"/>
                </a:solidFill>
                <a:effectLst/>
                <a:latin typeface="Tw Cen MT"/>
                <a:ea typeface="Times New Roman" panose="02020603050405020304" pitchFamily="18" charset="0"/>
              </a:rPr>
              <a:t>twice as likely </a:t>
            </a:r>
            <a:r>
              <a:rPr lang="en-GB" sz="1600">
                <a:solidFill>
                  <a:schemeClr val="accent1"/>
                </a:solidFill>
                <a:effectLst/>
                <a:latin typeface="Tw Cen MT"/>
                <a:ea typeface="Times New Roman" panose="02020603050405020304" pitchFamily="18" charset="0"/>
              </a:rPr>
              <a:t>as </a:t>
            </a:r>
            <a:r>
              <a:rPr lang="en-GB" sz="1600">
                <a:solidFill>
                  <a:schemeClr val="accent1"/>
                </a:solidFill>
                <a:latin typeface="Tw Cen MT"/>
                <a:ea typeface="Times New Roman" panose="02020603050405020304" pitchFamily="18" charset="0"/>
              </a:rPr>
              <a:t>those without</a:t>
            </a:r>
            <a:r>
              <a:rPr lang="en-GB" sz="1600">
                <a:solidFill>
                  <a:schemeClr val="accent1"/>
                </a:solidFill>
                <a:effectLst/>
                <a:latin typeface="Tw Cen MT"/>
                <a:ea typeface="Times New Roman" panose="02020603050405020304" pitchFamily="18" charset="0"/>
              </a:rPr>
              <a:t> </a:t>
            </a:r>
            <a:r>
              <a:rPr lang="en-GB" sz="1600">
                <a:solidFill>
                  <a:schemeClr val="accent1"/>
                </a:solidFill>
                <a:latin typeface="Tw Cen MT"/>
                <a:ea typeface="Times New Roman" panose="02020603050405020304" pitchFamily="18" charset="0"/>
              </a:rPr>
              <a:t>a LTHC </a:t>
            </a:r>
            <a:r>
              <a:rPr lang="en-GB" sz="1600">
                <a:solidFill>
                  <a:schemeClr val="accent1"/>
                </a:solidFill>
                <a:effectLst/>
                <a:latin typeface="Tw Cen MT"/>
                <a:ea typeface="Times New Roman" panose="02020603050405020304" pitchFamily="18" charset="0"/>
              </a:rPr>
              <a:t>to be inactive</a:t>
            </a:r>
            <a:endParaRPr lang="en-GB" sz="1600">
              <a:solidFill>
                <a:schemeClr val="accent1"/>
              </a:solidFill>
            </a:endParaRPr>
          </a:p>
        </p:txBody>
      </p:sp>
      <p:sp>
        <p:nvSpPr>
          <p:cNvPr id="43" name="TextBox 42">
            <a:extLst>
              <a:ext uri="{FF2B5EF4-FFF2-40B4-BE49-F238E27FC236}">
                <a16:creationId xmlns:a16="http://schemas.microsoft.com/office/drawing/2014/main" id="{3DC69C67-A7F4-9246-51F7-38192DFCBDD0}"/>
              </a:ext>
            </a:extLst>
          </p:cNvPr>
          <p:cNvSpPr txBox="1"/>
          <p:nvPr/>
        </p:nvSpPr>
        <p:spPr>
          <a:xfrm>
            <a:off x="4021433" y="2518110"/>
            <a:ext cx="914401" cy="246221"/>
          </a:xfrm>
          <a:prstGeom prst="rect">
            <a:avLst/>
          </a:prstGeom>
          <a:noFill/>
        </p:spPr>
        <p:txBody>
          <a:bodyPr wrap="square" lIns="0" tIns="0" rIns="0" bIns="0">
            <a:spAutoFit/>
          </a:bodyPr>
          <a:lstStyle/>
          <a:p>
            <a:pPr defTabSz="914378">
              <a:defRPr/>
            </a:pPr>
            <a:r>
              <a:rPr lang="en-GB" sz="1600">
                <a:solidFill>
                  <a:schemeClr val="accent1"/>
                </a:solidFill>
                <a:effectLst/>
                <a:latin typeface="Tw Cen MT"/>
                <a:ea typeface="Times New Roman" panose="02020603050405020304" pitchFamily="18" charset="0"/>
              </a:rPr>
              <a:t>Under</a:t>
            </a:r>
            <a:endParaRPr lang="en-GB" sz="1600">
              <a:solidFill>
                <a:schemeClr val="accent1"/>
              </a:solidFill>
            </a:endParaRPr>
          </a:p>
        </p:txBody>
      </p:sp>
      <p:sp>
        <p:nvSpPr>
          <p:cNvPr id="41" name="TextBox 40">
            <a:extLst>
              <a:ext uri="{FF2B5EF4-FFF2-40B4-BE49-F238E27FC236}">
                <a16:creationId xmlns:a16="http://schemas.microsoft.com/office/drawing/2014/main" id="{B20FDEC1-F3C3-039F-D7FE-F1BD257D5DF3}"/>
              </a:ext>
            </a:extLst>
          </p:cNvPr>
          <p:cNvSpPr txBox="1"/>
          <p:nvPr/>
        </p:nvSpPr>
        <p:spPr>
          <a:xfrm>
            <a:off x="4049876" y="2825446"/>
            <a:ext cx="914401" cy="659796"/>
          </a:xfrm>
          <a:prstGeom prst="rect">
            <a:avLst/>
          </a:prstGeom>
          <a:noFill/>
        </p:spPr>
        <p:txBody>
          <a:bodyPr wrap="square" lIns="0" tIns="0" rIns="0" bIns="0">
            <a:spAutoFit/>
          </a:bodyPr>
          <a:lstStyle/>
          <a:p>
            <a:pPr defTabSz="914378">
              <a:lnSpc>
                <a:spcPts val="2500"/>
              </a:lnSpc>
              <a:defRPr/>
            </a:pPr>
            <a:r>
              <a:rPr lang="en-GB" sz="3000" b="1">
                <a:solidFill>
                  <a:srgbClr val="4F2483"/>
                </a:solidFill>
              </a:rPr>
              <a:t>30 </a:t>
            </a:r>
            <a:br>
              <a:rPr lang="en-GB" sz="3000" b="1">
                <a:solidFill>
                  <a:srgbClr val="4F2483"/>
                </a:solidFill>
              </a:rPr>
            </a:br>
            <a:r>
              <a:rPr lang="en-GB" sz="3000" b="1">
                <a:solidFill>
                  <a:srgbClr val="4F2483"/>
                </a:solidFill>
              </a:rPr>
              <a:t>mins</a:t>
            </a:r>
            <a:endParaRPr lang="en-GB" sz="1600">
              <a:solidFill>
                <a:srgbClr val="4F2483"/>
              </a:solidFill>
            </a:endParaRPr>
          </a:p>
        </p:txBody>
      </p:sp>
      <p:sp>
        <p:nvSpPr>
          <p:cNvPr id="44" name="TextBox 43">
            <a:extLst>
              <a:ext uri="{FF2B5EF4-FFF2-40B4-BE49-F238E27FC236}">
                <a16:creationId xmlns:a16="http://schemas.microsoft.com/office/drawing/2014/main" id="{300FDA4F-DBA1-9A69-D244-9972C2D0D43A}"/>
              </a:ext>
            </a:extLst>
          </p:cNvPr>
          <p:cNvSpPr txBox="1"/>
          <p:nvPr/>
        </p:nvSpPr>
        <p:spPr>
          <a:xfrm>
            <a:off x="3322186" y="3617539"/>
            <a:ext cx="1600201" cy="492443"/>
          </a:xfrm>
          <a:prstGeom prst="rect">
            <a:avLst/>
          </a:prstGeom>
          <a:noFill/>
        </p:spPr>
        <p:txBody>
          <a:bodyPr wrap="square" lIns="0" tIns="0" rIns="0" bIns="0">
            <a:spAutoFit/>
          </a:bodyPr>
          <a:lstStyle/>
          <a:p>
            <a:pPr defTabSz="914378">
              <a:defRPr/>
            </a:pPr>
            <a:r>
              <a:rPr lang="en-GB" sz="1600">
                <a:solidFill>
                  <a:schemeClr val="accent1"/>
                </a:solidFill>
                <a:latin typeface="Tw Cen MT"/>
                <a:ea typeface="Times New Roman" panose="02020603050405020304" pitchFamily="18" charset="0"/>
              </a:rPr>
              <a:t>of p</a:t>
            </a:r>
            <a:r>
              <a:rPr lang="en-GB" sz="1600">
                <a:solidFill>
                  <a:schemeClr val="accent1"/>
                </a:solidFill>
                <a:effectLst/>
                <a:latin typeface="Tw Cen MT"/>
                <a:ea typeface="Times New Roman" panose="02020603050405020304" pitchFamily="18" charset="0"/>
              </a:rPr>
              <a:t>hysical activity per week</a:t>
            </a:r>
            <a:r>
              <a:rPr lang="en-GB" sz="1600" baseline="30000">
                <a:solidFill>
                  <a:schemeClr val="accent1"/>
                </a:solidFill>
                <a:latin typeface="Tw Cen MT"/>
              </a:rPr>
              <a:t>3</a:t>
            </a:r>
            <a:endParaRPr lang="en-GB" sz="1600">
              <a:solidFill>
                <a:schemeClr val="accent1"/>
              </a:solidFill>
            </a:endParaRPr>
          </a:p>
        </p:txBody>
      </p:sp>
      <p:pic>
        <p:nvPicPr>
          <p:cNvPr id="40" name="Graphic 39">
            <a:extLst>
              <a:ext uri="{FF2B5EF4-FFF2-40B4-BE49-F238E27FC236}">
                <a16:creationId xmlns:a16="http://schemas.microsoft.com/office/drawing/2014/main" id="{DA600959-E54B-0B22-C59C-133314350C32}"/>
              </a:ext>
              <a:ext uri="{C183D7F6-B498-43B3-948B-1728B52AA6E4}">
                <adec:decorative xmlns:adec="http://schemas.microsoft.com/office/drawing/2017/decorative" val="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129275" y="2571654"/>
            <a:ext cx="914400" cy="914400"/>
          </a:xfrm>
          <a:prstGeom prst="rect">
            <a:avLst/>
          </a:prstGeom>
        </p:spPr>
      </p:pic>
      <p:sp>
        <p:nvSpPr>
          <p:cNvPr id="11" name="Google Shape;407;p49">
            <a:extLst>
              <a:ext uri="{FF2B5EF4-FFF2-40B4-BE49-F238E27FC236}">
                <a16:creationId xmlns:a16="http://schemas.microsoft.com/office/drawing/2014/main" id="{6FE7AE7A-5437-677E-9646-5338C26D1455}"/>
              </a:ext>
            </a:extLst>
          </p:cNvPr>
          <p:cNvSpPr txBox="1">
            <a:spLocks/>
          </p:cNvSpPr>
          <p:nvPr/>
        </p:nvSpPr>
        <p:spPr>
          <a:xfrm>
            <a:off x="3080840" y="4425507"/>
            <a:ext cx="2033248" cy="1102179"/>
          </a:xfrm>
          <a:prstGeom prst="rect">
            <a:avLst/>
          </a:prstGeom>
          <a:solidFill>
            <a:srgbClr val="4F2483"/>
          </a:solidFill>
          <a:ln>
            <a:noFill/>
          </a:ln>
        </p:spPr>
        <p:txBody>
          <a:bodyPr spcFirstLastPara="1" wrap="square" lIns="180000" tIns="180000" rIns="180000" bIns="18000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r>
              <a:rPr lang="en-GB" sz="1600" b="1" dirty="0">
                <a:solidFill>
                  <a:schemeClr val="bg1"/>
                </a:solidFill>
                <a:effectLst/>
                <a:latin typeface="Tw Cen MT"/>
                <a:ea typeface="Times New Roman" panose="02020603050405020304" pitchFamily="18" charset="0"/>
              </a:rPr>
              <a:t>41% are inactive </a:t>
            </a:r>
            <a:br>
              <a:rPr lang="en-GB" sz="1600" b="1" dirty="0">
                <a:solidFill>
                  <a:schemeClr val="bg1"/>
                </a:solidFill>
                <a:effectLst/>
                <a:latin typeface="Tw Cen MT"/>
                <a:ea typeface="Times New Roman" panose="02020603050405020304" pitchFamily="18" charset="0"/>
              </a:rPr>
            </a:br>
            <a:r>
              <a:rPr lang="en-GB" sz="1600" b="1" dirty="0">
                <a:solidFill>
                  <a:schemeClr val="bg1"/>
                </a:solidFill>
                <a:effectLst/>
                <a:latin typeface="Tw Cen MT"/>
                <a:ea typeface="Times New Roman" panose="02020603050405020304" pitchFamily="18" charset="0"/>
              </a:rPr>
              <a:t>vs 21% </a:t>
            </a:r>
            <a:r>
              <a:rPr lang="en-GB" sz="1600" dirty="0">
                <a:solidFill>
                  <a:schemeClr val="bg1"/>
                </a:solidFill>
                <a:effectLst/>
                <a:latin typeface="Tw Cen MT"/>
                <a:ea typeface="Times New Roman" panose="02020603050405020304" pitchFamily="18" charset="0"/>
              </a:rPr>
              <a:t>of people without LTHCs</a:t>
            </a:r>
            <a:r>
              <a:rPr lang="en-GB" sz="1600" baseline="30000" dirty="0">
                <a:solidFill>
                  <a:schemeClr val="bg1"/>
                </a:solidFill>
                <a:effectLst/>
                <a:latin typeface="Tw Cen MT"/>
                <a:ea typeface="Times New Roman" panose="02020603050405020304" pitchFamily="18" charset="0"/>
              </a:rPr>
              <a:t>3</a:t>
            </a:r>
          </a:p>
        </p:txBody>
      </p:sp>
      <p:sp>
        <p:nvSpPr>
          <p:cNvPr id="31" name="Rectangle 30">
            <a:extLst>
              <a:ext uri="{FF2B5EF4-FFF2-40B4-BE49-F238E27FC236}">
                <a16:creationId xmlns:a16="http://schemas.microsoft.com/office/drawing/2014/main" id="{C52FF1D9-0D1C-98E6-8069-03B47C649C40}"/>
              </a:ext>
              <a:ext uri="{C183D7F6-B498-43B3-948B-1728B52AA6E4}">
                <adec:decorative xmlns:adec="http://schemas.microsoft.com/office/drawing/2017/decorative" val="1"/>
              </a:ext>
            </a:extLst>
          </p:cNvPr>
          <p:cNvSpPr/>
          <p:nvPr/>
        </p:nvSpPr>
        <p:spPr>
          <a:xfrm>
            <a:off x="5290760" y="1126158"/>
            <a:ext cx="2010781" cy="2163420"/>
          </a:xfrm>
          <a:prstGeom prst="rect">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t" anchorCtr="0" forceAA="0" compatLnSpc="1">
            <a:prstTxWarp prst="textNoShape">
              <a:avLst/>
            </a:prstTxWarp>
            <a:spAutoFit/>
          </a:bodyPr>
          <a:lstStyle/>
          <a:p>
            <a:pPr algn="l">
              <a:spcAft>
                <a:spcPts val="1000"/>
              </a:spcAft>
            </a:pPr>
            <a:endParaRPr lang="en-GB" sz="1400" b="1" dirty="0"/>
          </a:p>
        </p:txBody>
      </p:sp>
      <p:sp>
        <p:nvSpPr>
          <p:cNvPr id="53" name="TextBox 52">
            <a:extLst>
              <a:ext uri="{FF2B5EF4-FFF2-40B4-BE49-F238E27FC236}">
                <a16:creationId xmlns:a16="http://schemas.microsoft.com/office/drawing/2014/main" id="{C29C3685-AE1B-B084-69AE-DD9C07B3D889}"/>
              </a:ext>
            </a:extLst>
          </p:cNvPr>
          <p:cNvSpPr txBox="1"/>
          <p:nvPr/>
        </p:nvSpPr>
        <p:spPr>
          <a:xfrm>
            <a:off x="5529053" y="1342818"/>
            <a:ext cx="1476865" cy="492443"/>
          </a:xfrm>
          <a:prstGeom prst="rect">
            <a:avLst/>
          </a:prstGeom>
          <a:noFill/>
        </p:spPr>
        <p:txBody>
          <a:bodyPr wrap="square" lIns="0" tIns="0" rIns="0" bIns="0">
            <a:spAutoFit/>
          </a:bodyPr>
          <a:lstStyle/>
          <a:p>
            <a:pPr defTabSz="914378">
              <a:defRPr/>
            </a:pPr>
            <a:r>
              <a:rPr lang="en-GB" sz="1600" dirty="0">
                <a:solidFill>
                  <a:schemeClr val="bg1"/>
                </a:solidFill>
                <a:latin typeface="Tw Cen MT"/>
              </a:rPr>
              <a:t>Physical inactivity is associated with</a:t>
            </a:r>
            <a:endParaRPr lang="en-GB" sz="1600" dirty="0">
              <a:solidFill>
                <a:schemeClr val="bg1"/>
              </a:solidFill>
            </a:endParaRPr>
          </a:p>
        </p:txBody>
      </p:sp>
      <p:grpSp>
        <p:nvGrpSpPr>
          <p:cNvPr id="52" name="Group 51">
            <a:extLst>
              <a:ext uri="{FF2B5EF4-FFF2-40B4-BE49-F238E27FC236}">
                <a16:creationId xmlns:a16="http://schemas.microsoft.com/office/drawing/2014/main" id="{F36EAD29-44E4-6FF3-40AE-2F7BA5E2F1EA}"/>
              </a:ext>
              <a:ext uri="{C183D7F6-B498-43B3-948B-1728B52AA6E4}">
                <adec:decorative xmlns:adec="http://schemas.microsoft.com/office/drawing/2017/decorative" val="1"/>
              </a:ext>
            </a:extLst>
          </p:cNvPr>
          <p:cNvGrpSpPr/>
          <p:nvPr/>
        </p:nvGrpSpPr>
        <p:grpSpPr>
          <a:xfrm>
            <a:off x="5342019" y="1984939"/>
            <a:ext cx="1864044" cy="492443"/>
            <a:chOff x="5315125" y="2366106"/>
            <a:chExt cx="1864044" cy="492443"/>
          </a:xfrm>
        </p:grpSpPr>
        <p:pic>
          <p:nvPicPr>
            <p:cNvPr id="46" name="Graphic 45" descr="Man with solid fill">
              <a:extLst>
                <a:ext uri="{FF2B5EF4-FFF2-40B4-BE49-F238E27FC236}">
                  <a16:creationId xmlns:a16="http://schemas.microsoft.com/office/drawing/2014/main" id="{C987C1EB-4751-16A8-3F2D-6BD1348AF2A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315125" y="2366106"/>
              <a:ext cx="492443" cy="492443"/>
            </a:xfrm>
            <a:prstGeom prst="rect">
              <a:avLst/>
            </a:prstGeom>
          </p:spPr>
        </p:pic>
        <p:pic>
          <p:nvPicPr>
            <p:cNvPr id="47" name="Graphic 46" descr="Man with solid fill">
              <a:extLst>
                <a:ext uri="{FF2B5EF4-FFF2-40B4-BE49-F238E27FC236}">
                  <a16:creationId xmlns:a16="http://schemas.microsoft.com/office/drawing/2014/main" id="{1387F098-77B4-859A-857E-9B7774E8DF5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584066" y="2366106"/>
              <a:ext cx="492443" cy="492443"/>
            </a:xfrm>
            <a:prstGeom prst="rect">
              <a:avLst/>
            </a:prstGeom>
          </p:spPr>
        </p:pic>
        <p:pic>
          <p:nvPicPr>
            <p:cNvPr id="48" name="Graphic 47" descr="Man with solid fill">
              <a:extLst>
                <a:ext uri="{FF2B5EF4-FFF2-40B4-BE49-F238E27FC236}">
                  <a16:creationId xmlns:a16="http://schemas.microsoft.com/office/drawing/2014/main" id="{83A66A4F-9816-4610-9802-A7A82335EA49}"/>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853008" y="2366106"/>
              <a:ext cx="492443" cy="492443"/>
            </a:xfrm>
            <a:prstGeom prst="rect">
              <a:avLst/>
            </a:prstGeom>
          </p:spPr>
        </p:pic>
        <p:pic>
          <p:nvPicPr>
            <p:cNvPr id="49" name="Graphic 48" descr="Man with solid fill">
              <a:extLst>
                <a:ext uri="{FF2B5EF4-FFF2-40B4-BE49-F238E27FC236}">
                  <a16:creationId xmlns:a16="http://schemas.microsoft.com/office/drawing/2014/main" id="{CFD89199-44A4-ED0D-9A74-EFFB3EA045A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148843" y="2366106"/>
              <a:ext cx="492443" cy="492443"/>
            </a:xfrm>
            <a:prstGeom prst="rect">
              <a:avLst/>
            </a:prstGeom>
          </p:spPr>
        </p:pic>
        <p:pic>
          <p:nvPicPr>
            <p:cNvPr id="50" name="Graphic 49" descr="Man with solid fill">
              <a:extLst>
                <a:ext uri="{FF2B5EF4-FFF2-40B4-BE49-F238E27FC236}">
                  <a16:creationId xmlns:a16="http://schemas.microsoft.com/office/drawing/2014/main" id="{E4A721FB-E167-CBCD-5305-96A9C73392DE}"/>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417784" y="2366106"/>
              <a:ext cx="492443" cy="492443"/>
            </a:xfrm>
            <a:prstGeom prst="rect">
              <a:avLst/>
            </a:prstGeom>
          </p:spPr>
        </p:pic>
        <p:pic>
          <p:nvPicPr>
            <p:cNvPr id="51" name="Graphic 50" descr="Man with solid fill">
              <a:extLst>
                <a:ext uri="{FF2B5EF4-FFF2-40B4-BE49-F238E27FC236}">
                  <a16:creationId xmlns:a16="http://schemas.microsoft.com/office/drawing/2014/main" id="{61F191D0-769E-19FC-C1C0-C1951A77080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686726" y="2366106"/>
              <a:ext cx="492443" cy="492443"/>
            </a:xfrm>
            <a:prstGeom prst="rect">
              <a:avLst/>
            </a:prstGeom>
          </p:spPr>
        </p:pic>
      </p:grpSp>
      <p:sp>
        <p:nvSpPr>
          <p:cNvPr id="54" name="TextBox 53">
            <a:extLst>
              <a:ext uri="{FF2B5EF4-FFF2-40B4-BE49-F238E27FC236}">
                <a16:creationId xmlns:a16="http://schemas.microsoft.com/office/drawing/2014/main" id="{5EACF514-8E32-627D-8442-2483150B7CA6}"/>
              </a:ext>
            </a:extLst>
          </p:cNvPr>
          <p:cNvSpPr txBox="1"/>
          <p:nvPr/>
        </p:nvSpPr>
        <p:spPr>
          <a:xfrm>
            <a:off x="5529053" y="2606842"/>
            <a:ext cx="1633373" cy="492443"/>
          </a:xfrm>
          <a:prstGeom prst="rect">
            <a:avLst/>
          </a:prstGeom>
          <a:noFill/>
        </p:spPr>
        <p:txBody>
          <a:bodyPr wrap="square" lIns="0" tIns="0" rIns="0" bIns="0">
            <a:spAutoFit/>
          </a:bodyPr>
          <a:lstStyle/>
          <a:p>
            <a:pPr defTabSz="914378">
              <a:defRPr/>
            </a:pPr>
            <a:r>
              <a:rPr lang="en-GB" sz="1600" dirty="0">
                <a:solidFill>
                  <a:schemeClr val="bg1"/>
                </a:solidFill>
                <a:latin typeface="Tw Cen MT"/>
              </a:rPr>
              <a:t>with </a:t>
            </a:r>
            <a:r>
              <a:rPr lang="en-GB" sz="1600" b="1" dirty="0">
                <a:solidFill>
                  <a:schemeClr val="bg1"/>
                </a:solidFill>
                <a:latin typeface="Tw Cen MT"/>
              </a:rPr>
              <a:t>1 in 6 deaths </a:t>
            </a:r>
            <a:r>
              <a:rPr lang="en-GB" sz="1600" dirty="0">
                <a:solidFill>
                  <a:schemeClr val="bg1"/>
                </a:solidFill>
                <a:latin typeface="Tw Cen MT"/>
              </a:rPr>
              <a:t>in the UK</a:t>
            </a:r>
            <a:r>
              <a:rPr lang="en-GB" sz="1600" baseline="30000" dirty="0">
                <a:solidFill>
                  <a:schemeClr val="bg1"/>
                </a:solidFill>
                <a:latin typeface="TW Cen MT"/>
              </a:rPr>
              <a:t>4</a:t>
            </a:r>
            <a:endParaRPr lang="en-GB" sz="1600" dirty="0">
              <a:solidFill>
                <a:schemeClr val="bg1"/>
              </a:solidFill>
            </a:endParaRPr>
          </a:p>
        </p:txBody>
      </p:sp>
      <p:sp>
        <p:nvSpPr>
          <p:cNvPr id="56" name="Rectangle 55">
            <a:extLst>
              <a:ext uri="{FF2B5EF4-FFF2-40B4-BE49-F238E27FC236}">
                <a16:creationId xmlns:a16="http://schemas.microsoft.com/office/drawing/2014/main" id="{E61E58CE-D8A7-EF67-7B65-17607C10F278}"/>
              </a:ext>
              <a:ext uri="{C183D7F6-B498-43B3-948B-1728B52AA6E4}">
                <adec:decorative xmlns:adec="http://schemas.microsoft.com/office/drawing/2017/decorative" val="1"/>
              </a:ext>
            </a:extLst>
          </p:cNvPr>
          <p:cNvSpPr/>
          <p:nvPr/>
        </p:nvSpPr>
        <p:spPr>
          <a:xfrm>
            <a:off x="5290760" y="3385264"/>
            <a:ext cx="2010781" cy="2163420"/>
          </a:xfrm>
          <a:prstGeom prst="rect">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t" anchorCtr="0" forceAA="0" compatLnSpc="1">
            <a:prstTxWarp prst="textNoShape">
              <a:avLst/>
            </a:prstTxWarp>
            <a:spAutoFit/>
          </a:bodyPr>
          <a:lstStyle/>
          <a:p>
            <a:pPr algn="l">
              <a:spcAft>
                <a:spcPts val="1000"/>
              </a:spcAft>
            </a:pPr>
            <a:endParaRPr lang="en-GB" sz="1400" b="1" err="1"/>
          </a:p>
        </p:txBody>
      </p:sp>
      <p:sp>
        <p:nvSpPr>
          <p:cNvPr id="57" name="TextBox 56">
            <a:extLst>
              <a:ext uri="{FF2B5EF4-FFF2-40B4-BE49-F238E27FC236}">
                <a16:creationId xmlns:a16="http://schemas.microsoft.com/office/drawing/2014/main" id="{0A172E55-E4E0-9F0B-57CC-64D9B1456B36}"/>
              </a:ext>
            </a:extLst>
          </p:cNvPr>
          <p:cNvSpPr txBox="1"/>
          <p:nvPr/>
        </p:nvSpPr>
        <p:spPr>
          <a:xfrm>
            <a:off x="5529053" y="3534688"/>
            <a:ext cx="1476865" cy="492443"/>
          </a:xfrm>
          <a:prstGeom prst="rect">
            <a:avLst/>
          </a:prstGeom>
          <a:noFill/>
        </p:spPr>
        <p:txBody>
          <a:bodyPr wrap="square" lIns="0" tIns="0" rIns="0" bIns="0">
            <a:spAutoFit/>
          </a:bodyPr>
          <a:lstStyle/>
          <a:p>
            <a:pPr defTabSz="914378">
              <a:defRPr/>
            </a:pPr>
            <a:r>
              <a:rPr lang="en-GB" sz="1600" dirty="0">
                <a:solidFill>
                  <a:schemeClr val="bg1"/>
                </a:solidFill>
                <a:latin typeface="Tw Cen MT"/>
              </a:rPr>
              <a:t>The estimated cost the UK is </a:t>
            </a:r>
            <a:endParaRPr lang="en-GB" sz="1600" dirty="0">
              <a:solidFill>
                <a:schemeClr val="bg1"/>
              </a:solidFill>
            </a:endParaRPr>
          </a:p>
        </p:txBody>
      </p:sp>
      <p:sp>
        <p:nvSpPr>
          <p:cNvPr id="58" name="TextBox 57">
            <a:extLst>
              <a:ext uri="{FF2B5EF4-FFF2-40B4-BE49-F238E27FC236}">
                <a16:creationId xmlns:a16="http://schemas.microsoft.com/office/drawing/2014/main" id="{D828AED3-E40F-49D4-0790-3926F42A9A1B}"/>
              </a:ext>
            </a:extLst>
          </p:cNvPr>
          <p:cNvSpPr txBox="1"/>
          <p:nvPr/>
        </p:nvSpPr>
        <p:spPr>
          <a:xfrm>
            <a:off x="5517478" y="4045311"/>
            <a:ext cx="1288436" cy="461665"/>
          </a:xfrm>
          <a:prstGeom prst="rect">
            <a:avLst/>
          </a:prstGeom>
          <a:noFill/>
        </p:spPr>
        <p:txBody>
          <a:bodyPr wrap="square" lIns="0" tIns="0" rIns="0" bIns="0">
            <a:spAutoFit/>
          </a:bodyPr>
          <a:lstStyle/>
          <a:p>
            <a:pPr defTabSz="914378">
              <a:defRPr/>
            </a:pPr>
            <a:r>
              <a:rPr lang="en-GB" sz="3000" b="1" dirty="0">
                <a:latin typeface="Tw Cen MT"/>
              </a:rPr>
              <a:t>£7.4bn</a:t>
            </a:r>
            <a:endParaRPr lang="en-GB" sz="3000" b="1" dirty="0"/>
          </a:p>
        </p:txBody>
      </p:sp>
      <p:sp>
        <p:nvSpPr>
          <p:cNvPr id="59" name="TextBox 58">
            <a:extLst>
              <a:ext uri="{FF2B5EF4-FFF2-40B4-BE49-F238E27FC236}">
                <a16:creationId xmlns:a16="http://schemas.microsoft.com/office/drawing/2014/main" id="{C1B52514-BCF9-AA4E-A983-F89C00ECC9C2}"/>
              </a:ext>
            </a:extLst>
          </p:cNvPr>
          <p:cNvSpPr txBox="1"/>
          <p:nvPr/>
        </p:nvSpPr>
        <p:spPr>
          <a:xfrm>
            <a:off x="5529053" y="4570112"/>
            <a:ext cx="1633373" cy="738664"/>
          </a:xfrm>
          <a:prstGeom prst="rect">
            <a:avLst/>
          </a:prstGeom>
          <a:noFill/>
        </p:spPr>
        <p:txBody>
          <a:bodyPr wrap="square" lIns="0" tIns="0" rIns="0" bIns="0">
            <a:spAutoFit/>
          </a:bodyPr>
          <a:lstStyle/>
          <a:p>
            <a:pPr defTabSz="914378">
              <a:defRPr/>
            </a:pPr>
            <a:r>
              <a:rPr lang="en-GB" sz="1600" dirty="0">
                <a:solidFill>
                  <a:schemeClr val="bg1"/>
                </a:solidFill>
                <a:latin typeface="Tw Cen MT"/>
              </a:rPr>
              <a:t>annually (including </a:t>
            </a:r>
            <a:r>
              <a:rPr lang="en-GB" sz="1600" b="1" dirty="0">
                <a:solidFill>
                  <a:schemeClr val="bg1"/>
                </a:solidFill>
                <a:latin typeface="Tw Cen MT"/>
              </a:rPr>
              <a:t>£0.9 billion </a:t>
            </a:r>
            <a:r>
              <a:rPr lang="en-GB" sz="1600" dirty="0">
                <a:solidFill>
                  <a:schemeClr val="bg1"/>
                </a:solidFill>
                <a:latin typeface="Tw Cen MT"/>
              </a:rPr>
              <a:t>to </a:t>
            </a:r>
            <a:br>
              <a:rPr lang="en-GB" sz="1600" dirty="0">
                <a:solidFill>
                  <a:schemeClr val="bg1"/>
                </a:solidFill>
                <a:latin typeface="Tw Cen MT"/>
              </a:rPr>
            </a:br>
            <a:r>
              <a:rPr lang="en-GB" sz="1600" dirty="0">
                <a:solidFill>
                  <a:schemeClr val="bg1"/>
                </a:solidFill>
                <a:latin typeface="Tw Cen MT"/>
              </a:rPr>
              <a:t>the NHS alone)</a:t>
            </a:r>
            <a:r>
              <a:rPr lang="en-GB" sz="1600" baseline="30000" dirty="0">
                <a:solidFill>
                  <a:schemeClr val="bg1"/>
                </a:solidFill>
                <a:latin typeface="TW Cen MT"/>
              </a:rPr>
              <a:t>4</a:t>
            </a:r>
            <a:endParaRPr lang="en-GB" sz="1600" dirty="0">
              <a:solidFill>
                <a:schemeClr val="bg1"/>
              </a:solidFill>
            </a:endParaRPr>
          </a:p>
        </p:txBody>
      </p:sp>
      <p:pic>
        <p:nvPicPr>
          <p:cNvPr id="63" name="Graphic 62">
            <a:extLst>
              <a:ext uri="{FF2B5EF4-FFF2-40B4-BE49-F238E27FC236}">
                <a16:creationId xmlns:a16="http://schemas.microsoft.com/office/drawing/2014/main" id="{40CCDEC4-CE1B-FEA6-7C36-DE14E4CB0A23}"/>
              </a:ext>
              <a:ext uri="{C183D7F6-B498-43B3-948B-1728B52AA6E4}">
                <adec:decorative xmlns:adec="http://schemas.microsoft.com/office/drawing/2017/decorative" val="1"/>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639386" y="3993409"/>
            <a:ext cx="588618" cy="588618"/>
          </a:xfrm>
          <a:prstGeom prst="rect">
            <a:avLst/>
          </a:prstGeom>
        </p:spPr>
      </p:pic>
      <p:sp>
        <p:nvSpPr>
          <p:cNvPr id="32" name="Rectangle 31">
            <a:extLst>
              <a:ext uri="{FF2B5EF4-FFF2-40B4-BE49-F238E27FC236}">
                <a16:creationId xmlns:a16="http://schemas.microsoft.com/office/drawing/2014/main" id="{A2FF4836-B57C-4A09-06D8-47A9F9941A4B}"/>
              </a:ext>
              <a:ext uri="{C183D7F6-B498-43B3-948B-1728B52AA6E4}">
                <adec:decorative xmlns:adec="http://schemas.microsoft.com/office/drawing/2017/decorative" val="1"/>
              </a:ext>
            </a:extLst>
          </p:cNvPr>
          <p:cNvSpPr/>
          <p:nvPr/>
        </p:nvSpPr>
        <p:spPr>
          <a:xfrm>
            <a:off x="7501268" y="1126158"/>
            <a:ext cx="2010781" cy="2461028"/>
          </a:xfrm>
          <a:prstGeom prst="rect">
            <a:avLst/>
          </a:prstGeom>
          <a:solidFill>
            <a:schemeClr val="accent4"/>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t" anchorCtr="0" forceAA="0" compatLnSpc="1">
            <a:prstTxWarp prst="textNoShape">
              <a:avLst/>
            </a:prstTxWarp>
            <a:spAutoFit/>
          </a:bodyPr>
          <a:lstStyle/>
          <a:p>
            <a:pPr algn="l">
              <a:spcAft>
                <a:spcPts val="1000"/>
              </a:spcAft>
            </a:pPr>
            <a:endParaRPr lang="en-GB" sz="1400" b="1" err="1"/>
          </a:p>
        </p:txBody>
      </p:sp>
      <p:sp>
        <p:nvSpPr>
          <p:cNvPr id="64" name="TextBox 63">
            <a:extLst>
              <a:ext uri="{FF2B5EF4-FFF2-40B4-BE49-F238E27FC236}">
                <a16:creationId xmlns:a16="http://schemas.microsoft.com/office/drawing/2014/main" id="{4850F0E8-E4F5-CF59-C861-9942FAE430EC}"/>
              </a:ext>
            </a:extLst>
          </p:cNvPr>
          <p:cNvSpPr txBox="1"/>
          <p:nvPr/>
        </p:nvSpPr>
        <p:spPr>
          <a:xfrm>
            <a:off x="7720925" y="2154157"/>
            <a:ext cx="1486654" cy="1231106"/>
          </a:xfrm>
          <a:prstGeom prst="rect">
            <a:avLst/>
          </a:prstGeom>
          <a:noFill/>
        </p:spPr>
        <p:txBody>
          <a:bodyPr wrap="square" lIns="0" tIns="0" rIns="0" bIns="0">
            <a:spAutoFit/>
          </a:bodyPr>
          <a:lstStyle/>
          <a:p>
            <a:r>
              <a:rPr lang="en-GB" sz="1600" b="1" kern="100" dirty="0">
                <a:solidFill>
                  <a:schemeClr val="accent1"/>
                </a:solidFill>
                <a:effectLst/>
                <a:latin typeface="Tw Cen MT"/>
                <a:ea typeface="Calibri"/>
                <a:cs typeface="Calibri"/>
              </a:rPr>
              <a:t>£7 in every £10 </a:t>
            </a:r>
            <a:r>
              <a:rPr lang="en-GB" sz="1600" kern="100" dirty="0">
                <a:solidFill>
                  <a:schemeClr val="accent1"/>
                </a:solidFill>
                <a:effectLst/>
                <a:latin typeface="Tw Cen MT"/>
                <a:ea typeface="Calibri"/>
                <a:cs typeface="Calibri"/>
              </a:rPr>
              <a:t>spent on health and social care </a:t>
            </a:r>
            <a:br>
              <a:rPr lang="en-GB" sz="1600" kern="100" dirty="0">
                <a:solidFill>
                  <a:schemeClr val="accent1"/>
                </a:solidFill>
                <a:effectLst/>
                <a:latin typeface="Tw Cen MT"/>
                <a:ea typeface="Calibri"/>
                <a:cs typeface="Calibri"/>
              </a:rPr>
            </a:br>
            <a:r>
              <a:rPr lang="en-GB" sz="1600" kern="100" dirty="0">
                <a:solidFill>
                  <a:schemeClr val="accent1"/>
                </a:solidFill>
                <a:effectLst/>
                <a:latin typeface="Tw Cen MT"/>
                <a:ea typeface="Calibri"/>
                <a:cs typeface="Calibri"/>
              </a:rPr>
              <a:t>is spent on people with LTHCs</a:t>
            </a:r>
            <a:r>
              <a:rPr lang="en-GB" sz="1600" baseline="30000" dirty="0">
                <a:solidFill>
                  <a:schemeClr val="accent1"/>
                </a:solidFill>
                <a:latin typeface="Tw Cen MT"/>
                <a:ea typeface="Calibri"/>
                <a:cs typeface="Calibri"/>
              </a:rPr>
              <a:t>5</a:t>
            </a:r>
            <a:endParaRPr lang="en-GB" sz="1600" kern="100" dirty="0">
              <a:solidFill>
                <a:schemeClr val="accent1"/>
              </a:solidFill>
              <a:latin typeface="Tw Cen MT"/>
              <a:ea typeface="Calibri"/>
              <a:cs typeface="Calibri"/>
            </a:endParaRPr>
          </a:p>
        </p:txBody>
      </p:sp>
      <p:grpSp>
        <p:nvGrpSpPr>
          <p:cNvPr id="6" name="Group 5">
            <a:extLst>
              <a:ext uri="{FF2B5EF4-FFF2-40B4-BE49-F238E27FC236}">
                <a16:creationId xmlns:a16="http://schemas.microsoft.com/office/drawing/2014/main" id="{01359FA3-54BB-7D71-E876-29F338EEE9AA}"/>
              </a:ext>
              <a:ext uri="{C183D7F6-B498-43B3-948B-1728B52AA6E4}">
                <adec:decorative xmlns:adec="http://schemas.microsoft.com/office/drawing/2017/decorative" val="1"/>
              </a:ext>
            </a:extLst>
          </p:cNvPr>
          <p:cNvGrpSpPr/>
          <p:nvPr/>
        </p:nvGrpSpPr>
        <p:grpSpPr>
          <a:xfrm>
            <a:off x="7670629" y="1342817"/>
            <a:ext cx="1627749" cy="616870"/>
            <a:chOff x="7670629" y="1342817"/>
            <a:chExt cx="1627749" cy="616870"/>
          </a:xfrm>
        </p:grpSpPr>
        <p:sp>
          <p:nvSpPr>
            <p:cNvPr id="67" name="Oval 66">
              <a:extLst>
                <a:ext uri="{FF2B5EF4-FFF2-40B4-BE49-F238E27FC236}">
                  <a16:creationId xmlns:a16="http://schemas.microsoft.com/office/drawing/2014/main" id="{A867F76A-01C9-67B8-C52C-95EE5814DD30}"/>
                </a:ext>
                <a:ext uri="{C183D7F6-B498-43B3-948B-1728B52AA6E4}">
                  <adec:decorative xmlns:adec="http://schemas.microsoft.com/office/drawing/2017/decorative" val="1"/>
                </a:ext>
              </a:extLst>
            </p:cNvPr>
            <p:cNvSpPr/>
            <p:nvPr/>
          </p:nvSpPr>
          <p:spPr>
            <a:xfrm>
              <a:off x="7670629" y="1342817"/>
              <a:ext cx="254673" cy="254673"/>
            </a:xfrm>
            <a:prstGeom prst="ellipse">
              <a:avLst/>
            </a:prstGeom>
            <a:solidFill>
              <a:schemeClr val="tx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t" anchorCtr="0" forceAA="0" compatLnSpc="1">
              <a:prstTxWarp prst="textNoShape">
                <a:avLst/>
              </a:prstTxWarp>
              <a:spAutoFit/>
            </a:bodyPr>
            <a:lstStyle/>
            <a:p>
              <a:pPr algn="l">
                <a:spcAft>
                  <a:spcPts val="1000"/>
                </a:spcAft>
              </a:pPr>
              <a:endParaRPr lang="en-GB" sz="1400" b="1" err="1"/>
            </a:p>
          </p:txBody>
        </p:sp>
        <p:sp>
          <p:nvSpPr>
            <p:cNvPr id="68" name="Oval 67">
              <a:extLst>
                <a:ext uri="{FF2B5EF4-FFF2-40B4-BE49-F238E27FC236}">
                  <a16:creationId xmlns:a16="http://schemas.microsoft.com/office/drawing/2014/main" id="{0E408608-8AAB-2DA6-1A31-50E439E603E6}"/>
                </a:ext>
                <a:ext uri="{C183D7F6-B498-43B3-948B-1728B52AA6E4}">
                  <adec:decorative xmlns:adec="http://schemas.microsoft.com/office/drawing/2017/decorative" val="1"/>
                </a:ext>
              </a:extLst>
            </p:cNvPr>
            <p:cNvSpPr/>
            <p:nvPr/>
          </p:nvSpPr>
          <p:spPr>
            <a:xfrm>
              <a:off x="8012286" y="1342817"/>
              <a:ext cx="254673" cy="254673"/>
            </a:xfrm>
            <a:prstGeom prst="ellipse">
              <a:avLst/>
            </a:prstGeom>
            <a:solidFill>
              <a:schemeClr val="tx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t" anchorCtr="0" forceAA="0" compatLnSpc="1">
              <a:prstTxWarp prst="textNoShape">
                <a:avLst/>
              </a:prstTxWarp>
              <a:spAutoFit/>
            </a:bodyPr>
            <a:lstStyle/>
            <a:p>
              <a:pPr algn="l">
                <a:spcAft>
                  <a:spcPts val="1000"/>
                </a:spcAft>
              </a:pPr>
              <a:endParaRPr lang="en-GB" sz="1400" b="1" err="1"/>
            </a:p>
          </p:txBody>
        </p:sp>
        <p:sp>
          <p:nvSpPr>
            <p:cNvPr id="69" name="Oval 68">
              <a:extLst>
                <a:ext uri="{FF2B5EF4-FFF2-40B4-BE49-F238E27FC236}">
                  <a16:creationId xmlns:a16="http://schemas.microsoft.com/office/drawing/2014/main" id="{66DFFC92-CAFD-4728-F64C-612D5F595876}"/>
                </a:ext>
                <a:ext uri="{C183D7F6-B498-43B3-948B-1728B52AA6E4}">
                  <adec:decorative xmlns:adec="http://schemas.microsoft.com/office/drawing/2017/decorative" val="1"/>
                </a:ext>
              </a:extLst>
            </p:cNvPr>
            <p:cNvSpPr/>
            <p:nvPr/>
          </p:nvSpPr>
          <p:spPr>
            <a:xfrm>
              <a:off x="8347498" y="1342817"/>
              <a:ext cx="254673" cy="254673"/>
            </a:xfrm>
            <a:prstGeom prst="ellipse">
              <a:avLst/>
            </a:prstGeom>
            <a:solidFill>
              <a:schemeClr val="tx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t" anchorCtr="0" forceAA="0" compatLnSpc="1">
              <a:prstTxWarp prst="textNoShape">
                <a:avLst/>
              </a:prstTxWarp>
              <a:spAutoFit/>
            </a:bodyPr>
            <a:lstStyle/>
            <a:p>
              <a:pPr algn="l">
                <a:spcAft>
                  <a:spcPts val="1000"/>
                </a:spcAft>
              </a:pPr>
              <a:endParaRPr lang="en-GB" sz="1400" b="1" err="1"/>
            </a:p>
          </p:txBody>
        </p:sp>
        <p:sp>
          <p:nvSpPr>
            <p:cNvPr id="70" name="Oval 69">
              <a:extLst>
                <a:ext uri="{FF2B5EF4-FFF2-40B4-BE49-F238E27FC236}">
                  <a16:creationId xmlns:a16="http://schemas.microsoft.com/office/drawing/2014/main" id="{B930F9C2-FDAF-F266-6F45-D762E27A2E44}"/>
                </a:ext>
                <a:ext uri="{C183D7F6-B498-43B3-948B-1728B52AA6E4}">
                  <adec:decorative xmlns:adec="http://schemas.microsoft.com/office/drawing/2017/decorative" val="1"/>
                </a:ext>
              </a:extLst>
            </p:cNvPr>
            <p:cNvSpPr/>
            <p:nvPr/>
          </p:nvSpPr>
          <p:spPr>
            <a:xfrm>
              <a:off x="8695602" y="1342817"/>
              <a:ext cx="254673" cy="254673"/>
            </a:xfrm>
            <a:prstGeom prst="ellipse">
              <a:avLst/>
            </a:prstGeom>
            <a:solidFill>
              <a:schemeClr val="tx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t" anchorCtr="0" forceAA="0" compatLnSpc="1">
              <a:prstTxWarp prst="textNoShape">
                <a:avLst/>
              </a:prstTxWarp>
              <a:spAutoFit/>
            </a:bodyPr>
            <a:lstStyle/>
            <a:p>
              <a:pPr algn="l">
                <a:spcAft>
                  <a:spcPts val="1000"/>
                </a:spcAft>
              </a:pPr>
              <a:endParaRPr lang="en-GB" sz="1400" b="1" err="1"/>
            </a:p>
          </p:txBody>
        </p:sp>
        <p:sp>
          <p:nvSpPr>
            <p:cNvPr id="71" name="Oval 70">
              <a:extLst>
                <a:ext uri="{FF2B5EF4-FFF2-40B4-BE49-F238E27FC236}">
                  <a16:creationId xmlns:a16="http://schemas.microsoft.com/office/drawing/2014/main" id="{3A691D01-A421-B180-231B-DE3B717D8AC2}"/>
                </a:ext>
                <a:ext uri="{C183D7F6-B498-43B3-948B-1728B52AA6E4}">
                  <adec:decorative xmlns:adec="http://schemas.microsoft.com/office/drawing/2017/decorative" val="1"/>
                </a:ext>
              </a:extLst>
            </p:cNvPr>
            <p:cNvSpPr/>
            <p:nvPr/>
          </p:nvSpPr>
          <p:spPr>
            <a:xfrm>
              <a:off x="9043705" y="1342817"/>
              <a:ext cx="254673" cy="254673"/>
            </a:xfrm>
            <a:prstGeom prst="ellipse">
              <a:avLst/>
            </a:prstGeom>
            <a:solidFill>
              <a:schemeClr val="tx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t" anchorCtr="0" forceAA="0" compatLnSpc="1">
              <a:prstTxWarp prst="textNoShape">
                <a:avLst/>
              </a:prstTxWarp>
              <a:spAutoFit/>
            </a:bodyPr>
            <a:lstStyle/>
            <a:p>
              <a:pPr algn="l">
                <a:spcAft>
                  <a:spcPts val="1000"/>
                </a:spcAft>
              </a:pPr>
              <a:endParaRPr lang="en-GB" sz="1400" b="1" err="1"/>
            </a:p>
          </p:txBody>
        </p:sp>
        <p:sp>
          <p:nvSpPr>
            <p:cNvPr id="74" name="Oval 73">
              <a:extLst>
                <a:ext uri="{FF2B5EF4-FFF2-40B4-BE49-F238E27FC236}">
                  <a16:creationId xmlns:a16="http://schemas.microsoft.com/office/drawing/2014/main" id="{9CB2451E-C6A2-00B6-0EE0-3BC7F57C3A3F}"/>
                </a:ext>
                <a:ext uri="{C183D7F6-B498-43B3-948B-1728B52AA6E4}">
                  <adec:decorative xmlns:adec="http://schemas.microsoft.com/office/drawing/2017/decorative" val="1"/>
                </a:ext>
              </a:extLst>
            </p:cNvPr>
            <p:cNvSpPr/>
            <p:nvPr/>
          </p:nvSpPr>
          <p:spPr>
            <a:xfrm>
              <a:off x="7670629" y="1705014"/>
              <a:ext cx="254673" cy="254673"/>
            </a:xfrm>
            <a:prstGeom prst="ellipse">
              <a:avLst/>
            </a:prstGeom>
            <a:solidFill>
              <a:schemeClr val="tx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t" anchorCtr="0" forceAA="0" compatLnSpc="1">
              <a:prstTxWarp prst="textNoShape">
                <a:avLst/>
              </a:prstTxWarp>
              <a:spAutoFit/>
            </a:bodyPr>
            <a:lstStyle/>
            <a:p>
              <a:pPr algn="l">
                <a:spcAft>
                  <a:spcPts val="1000"/>
                </a:spcAft>
              </a:pPr>
              <a:endParaRPr lang="en-GB" sz="1400" b="1" err="1"/>
            </a:p>
          </p:txBody>
        </p:sp>
        <p:sp>
          <p:nvSpPr>
            <p:cNvPr id="75" name="Oval 74">
              <a:extLst>
                <a:ext uri="{FF2B5EF4-FFF2-40B4-BE49-F238E27FC236}">
                  <a16:creationId xmlns:a16="http://schemas.microsoft.com/office/drawing/2014/main" id="{0EA271DA-7153-16B3-ABF8-DD011004BEA4}"/>
                </a:ext>
                <a:ext uri="{C183D7F6-B498-43B3-948B-1728B52AA6E4}">
                  <adec:decorative xmlns:adec="http://schemas.microsoft.com/office/drawing/2017/decorative" val="1"/>
                </a:ext>
              </a:extLst>
            </p:cNvPr>
            <p:cNvSpPr/>
            <p:nvPr/>
          </p:nvSpPr>
          <p:spPr>
            <a:xfrm>
              <a:off x="8012286" y="1705014"/>
              <a:ext cx="254673" cy="254673"/>
            </a:xfrm>
            <a:prstGeom prst="ellipse">
              <a:avLst/>
            </a:prstGeom>
            <a:solidFill>
              <a:schemeClr val="tx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t" anchorCtr="0" forceAA="0" compatLnSpc="1">
              <a:prstTxWarp prst="textNoShape">
                <a:avLst/>
              </a:prstTxWarp>
              <a:spAutoFit/>
            </a:bodyPr>
            <a:lstStyle/>
            <a:p>
              <a:pPr algn="l">
                <a:spcAft>
                  <a:spcPts val="1000"/>
                </a:spcAft>
              </a:pPr>
              <a:endParaRPr lang="en-GB" sz="1400" b="1" err="1"/>
            </a:p>
          </p:txBody>
        </p:sp>
        <p:sp>
          <p:nvSpPr>
            <p:cNvPr id="76" name="Oval 75">
              <a:extLst>
                <a:ext uri="{FF2B5EF4-FFF2-40B4-BE49-F238E27FC236}">
                  <a16:creationId xmlns:a16="http://schemas.microsoft.com/office/drawing/2014/main" id="{38A7998A-60E5-DB08-E7B0-1E12FEC6F2D1}"/>
                </a:ext>
                <a:ext uri="{C183D7F6-B498-43B3-948B-1728B52AA6E4}">
                  <adec:decorative xmlns:adec="http://schemas.microsoft.com/office/drawing/2017/decorative" val="1"/>
                </a:ext>
              </a:extLst>
            </p:cNvPr>
            <p:cNvSpPr/>
            <p:nvPr/>
          </p:nvSpPr>
          <p:spPr>
            <a:xfrm>
              <a:off x="8347498" y="1705014"/>
              <a:ext cx="254673" cy="254673"/>
            </a:xfrm>
            <a:prstGeom prst="ellipse">
              <a:avLst/>
            </a:prstGeom>
            <a:solidFill>
              <a:schemeClr val="bg1">
                <a:alpha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t" anchorCtr="0" forceAA="0" compatLnSpc="1">
              <a:prstTxWarp prst="textNoShape">
                <a:avLst/>
              </a:prstTxWarp>
              <a:spAutoFit/>
            </a:bodyPr>
            <a:lstStyle/>
            <a:p>
              <a:pPr algn="l">
                <a:spcAft>
                  <a:spcPts val="1000"/>
                </a:spcAft>
              </a:pPr>
              <a:endParaRPr lang="en-GB" sz="1400" b="1" err="1"/>
            </a:p>
          </p:txBody>
        </p:sp>
        <p:sp>
          <p:nvSpPr>
            <p:cNvPr id="77" name="Oval 76">
              <a:extLst>
                <a:ext uri="{FF2B5EF4-FFF2-40B4-BE49-F238E27FC236}">
                  <a16:creationId xmlns:a16="http://schemas.microsoft.com/office/drawing/2014/main" id="{681CE633-FDE2-8156-4B0B-D298F401F41D}"/>
                </a:ext>
                <a:ext uri="{C183D7F6-B498-43B3-948B-1728B52AA6E4}">
                  <adec:decorative xmlns:adec="http://schemas.microsoft.com/office/drawing/2017/decorative" val="1"/>
                </a:ext>
              </a:extLst>
            </p:cNvPr>
            <p:cNvSpPr/>
            <p:nvPr/>
          </p:nvSpPr>
          <p:spPr>
            <a:xfrm>
              <a:off x="8695602" y="1705014"/>
              <a:ext cx="254673" cy="254673"/>
            </a:xfrm>
            <a:prstGeom prst="ellipse">
              <a:avLst/>
            </a:prstGeom>
            <a:solidFill>
              <a:schemeClr val="bg1">
                <a:alpha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t" anchorCtr="0" forceAA="0" compatLnSpc="1">
              <a:prstTxWarp prst="textNoShape">
                <a:avLst/>
              </a:prstTxWarp>
              <a:spAutoFit/>
            </a:bodyPr>
            <a:lstStyle/>
            <a:p>
              <a:pPr algn="l">
                <a:spcAft>
                  <a:spcPts val="1000"/>
                </a:spcAft>
              </a:pPr>
              <a:endParaRPr lang="en-GB" sz="1400" b="1" err="1"/>
            </a:p>
          </p:txBody>
        </p:sp>
        <p:sp>
          <p:nvSpPr>
            <p:cNvPr id="78" name="Oval 77">
              <a:extLst>
                <a:ext uri="{FF2B5EF4-FFF2-40B4-BE49-F238E27FC236}">
                  <a16:creationId xmlns:a16="http://schemas.microsoft.com/office/drawing/2014/main" id="{6CEE1569-7252-A12C-CF37-DEDCCBDEE6B4}"/>
                </a:ext>
                <a:ext uri="{C183D7F6-B498-43B3-948B-1728B52AA6E4}">
                  <adec:decorative xmlns:adec="http://schemas.microsoft.com/office/drawing/2017/decorative" val="1"/>
                </a:ext>
              </a:extLst>
            </p:cNvPr>
            <p:cNvSpPr/>
            <p:nvPr/>
          </p:nvSpPr>
          <p:spPr>
            <a:xfrm>
              <a:off x="9043705" y="1705014"/>
              <a:ext cx="254673" cy="254673"/>
            </a:xfrm>
            <a:prstGeom prst="ellipse">
              <a:avLst/>
            </a:prstGeom>
            <a:solidFill>
              <a:schemeClr val="bg1">
                <a:alpha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t" anchorCtr="0" forceAA="0" compatLnSpc="1">
              <a:prstTxWarp prst="textNoShape">
                <a:avLst/>
              </a:prstTxWarp>
              <a:spAutoFit/>
            </a:bodyPr>
            <a:lstStyle/>
            <a:p>
              <a:pPr algn="l">
                <a:spcAft>
                  <a:spcPts val="1000"/>
                </a:spcAft>
              </a:pPr>
              <a:endParaRPr lang="en-GB" sz="1400" b="1" err="1"/>
            </a:p>
          </p:txBody>
        </p:sp>
      </p:grpSp>
      <p:sp>
        <p:nvSpPr>
          <p:cNvPr id="86" name="Rectangle 85">
            <a:extLst>
              <a:ext uri="{FF2B5EF4-FFF2-40B4-BE49-F238E27FC236}">
                <a16:creationId xmlns:a16="http://schemas.microsoft.com/office/drawing/2014/main" id="{DF78504E-BE27-F67E-B1B3-1B004C39A162}"/>
              </a:ext>
              <a:ext uri="{C183D7F6-B498-43B3-948B-1728B52AA6E4}">
                <adec:decorative xmlns:adec="http://schemas.microsoft.com/office/drawing/2017/decorative" val="1"/>
              </a:ext>
            </a:extLst>
          </p:cNvPr>
          <p:cNvSpPr/>
          <p:nvPr/>
        </p:nvSpPr>
        <p:spPr>
          <a:xfrm>
            <a:off x="7501268" y="3711890"/>
            <a:ext cx="2010781" cy="1820151"/>
          </a:xfrm>
          <a:prstGeom prst="rect">
            <a:avLst/>
          </a:prstGeom>
          <a:solidFill>
            <a:schemeClr val="accent4"/>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t" anchorCtr="0" forceAA="0" compatLnSpc="1">
            <a:prstTxWarp prst="textNoShape">
              <a:avLst/>
            </a:prstTxWarp>
            <a:spAutoFit/>
          </a:bodyPr>
          <a:lstStyle/>
          <a:p>
            <a:pPr algn="l">
              <a:spcAft>
                <a:spcPts val="1000"/>
              </a:spcAft>
            </a:pPr>
            <a:endParaRPr lang="en-GB" sz="1400" b="1" err="1"/>
          </a:p>
        </p:txBody>
      </p:sp>
      <p:sp>
        <p:nvSpPr>
          <p:cNvPr id="80" name="TextBox 79">
            <a:extLst>
              <a:ext uri="{FF2B5EF4-FFF2-40B4-BE49-F238E27FC236}">
                <a16:creationId xmlns:a16="http://schemas.microsoft.com/office/drawing/2014/main" id="{5CCABFD8-F18B-35E0-E394-A71689998C08}"/>
              </a:ext>
            </a:extLst>
          </p:cNvPr>
          <p:cNvSpPr txBox="1"/>
          <p:nvPr/>
        </p:nvSpPr>
        <p:spPr>
          <a:xfrm>
            <a:off x="7694031" y="3897961"/>
            <a:ext cx="1674386" cy="1477328"/>
          </a:xfrm>
          <a:prstGeom prst="rect">
            <a:avLst/>
          </a:prstGeom>
          <a:noFill/>
        </p:spPr>
        <p:txBody>
          <a:bodyPr wrap="square" lIns="0" tIns="0" rIns="0" bIns="0">
            <a:spAutoFit/>
          </a:bodyPr>
          <a:lstStyle/>
          <a:p>
            <a:r>
              <a:rPr lang="en-GB" sz="1600" kern="100" dirty="0">
                <a:solidFill>
                  <a:schemeClr val="accent1"/>
                </a:solidFill>
                <a:effectLst/>
                <a:latin typeface="Tw Cen MT"/>
                <a:ea typeface="Calibri"/>
                <a:cs typeface="Calibri"/>
              </a:rPr>
              <a:t>The cost of </a:t>
            </a:r>
            <a:br>
              <a:rPr lang="en-GB" sz="1600" kern="100" dirty="0">
                <a:solidFill>
                  <a:schemeClr val="accent1"/>
                </a:solidFill>
                <a:effectLst/>
                <a:latin typeface="Tw Cen MT"/>
                <a:ea typeface="Calibri"/>
                <a:cs typeface="Calibri"/>
              </a:rPr>
            </a:br>
            <a:r>
              <a:rPr lang="en-GB" sz="1600" kern="100" dirty="0">
                <a:solidFill>
                  <a:schemeClr val="accent1"/>
                </a:solidFill>
                <a:effectLst/>
                <a:latin typeface="Tw Cen MT"/>
                <a:ea typeface="Calibri"/>
                <a:cs typeface="Calibri"/>
              </a:rPr>
              <a:t>inactivity to </a:t>
            </a:r>
            <a:br>
              <a:rPr lang="en-GB" sz="1600" kern="100" dirty="0">
                <a:solidFill>
                  <a:schemeClr val="accent1"/>
                </a:solidFill>
                <a:effectLst/>
                <a:latin typeface="Tw Cen MT"/>
                <a:ea typeface="Calibri"/>
                <a:cs typeface="Calibri"/>
              </a:rPr>
            </a:br>
            <a:r>
              <a:rPr lang="en-GB" sz="1600" kern="100" dirty="0">
                <a:solidFill>
                  <a:schemeClr val="accent1"/>
                </a:solidFill>
                <a:effectLst/>
                <a:latin typeface="Tw Cen MT"/>
                <a:ea typeface="Calibri"/>
                <a:cs typeface="Calibri"/>
              </a:rPr>
              <a:t>the care </a:t>
            </a:r>
            <a:br>
              <a:rPr lang="en-GB" sz="1600" kern="100" dirty="0">
                <a:solidFill>
                  <a:schemeClr val="accent1"/>
                </a:solidFill>
                <a:effectLst/>
                <a:latin typeface="Tw Cen MT"/>
                <a:ea typeface="Calibri"/>
                <a:cs typeface="Calibri"/>
              </a:rPr>
            </a:br>
            <a:r>
              <a:rPr lang="en-GB" sz="1600" kern="100" dirty="0">
                <a:solidFill>
                  <a:schemeClr val="accent1"/>
                </a:solidFill>
                <a:effectLst/>
                <a:latin typeface="Tw Cen MT"/>
                <a:ea typeface="Calibri"/>
                <a:cs typeface="Calibri"/>
              </a:rPr>
              <a:t>system has been estimated at </a:t>
            </a:r>
            <a:br>
              <a:rPr lang="en-GB" sz="1600" kern="100" dirty="0">
                <a:solidFill>
                  <a:schemeClr val="accent1"/>
                </a:solidFill>
                <a:effectLst/>
                <a:latin typeface="Tw Cen MT"/>
                <a:ea typeface="Calibri"/>
                <a:cs typeface="Calibri"/>
              </a:rPr>
            </a:br>
            <a:r>
              <a:rPr lang="en-GB" sz="1600" b="1" kern="100" dirty="0">
                <a:solidFill>
                  <a:schemeClr val="accent1"/>
                </a:solidFill>
                <a:effectLst/>
                <a:latin typeface="Tw Cen MT"/>
                <a:ea typeface="Calibri"/>
                <a:cs typeface="Calibri"/>
              </a:rPr>
              <a:t>£7.2bn </a:t>
            </a:r>
            <a:r>
              <a:rPr lang="en-GB" sz="1600" kern="100" dirty="0">
                <a:solidFill>
                  <a:schemeClr val="accent1"/>
                </a:solidFill>
                <a:effectLst/>
                <a:latin typeface="Tw Cen MT"/>
                <a:ea typeface="Calibri"/>
                <a:cs typeface="Calibri"/>
              </a:rPr>
              <a:t>a </a:t>
            </a:r>
            <a:r>
              <a:rPr lang="en-GB" sz="1600" kern="100" dirty="0">
                <a:solidFill>
                  <a:schemeClr val="accent1"/>
                </a:solidFill>
                <a:latin typeface="Tw Cen MT"/>
                <a:ea typeface="Calibri"/>
                <a:cs typeface="Calibri"/>
              </a:rPr>
              <a:t>year</a:t>
            </a:r>
            <a:r>
              <a:rPr lang="en-GB" sz="1600" baseline="30000" dirty="0">
                <a:solidFill>
                  <a:schemeClr val="accent1"/>
                </a:solidFill>
                <a:latin typeface="Tw Cen MT"/>
                <a:ea typeface="Calibri"/>
                <a:cs typeface="Calibri"/>
              </a:rPr>
              <a:t>5</a:t>
            </a:r>
            <a:endParaRPr lang="en-GB" sz="1200" kern="100" dirty="0">
              <a:solidFill>
                <a:schemeClr val="accent1"/>
              </a:solidFill>
              <a:effectLst/>
              <a:latin typeface="Tw Cen MT"/>
              <a:ea typeface="Calibri"/>
              <a:cs typeface="Calibri"/>
            </a:endParaRPr>
          </a:p>
        </p:txBody>
      </p:sp>
      <p:grpSp>
        <p:nvGrpSpPr>
          <p:cNvPr id="84" name="Group 83">
            <a:extLst>
              <a:ext uri="{FF2B5EF4-FFF2-40B4-BE49-F238E27FC236}">
                <a16:creationId xmlns:a16="http://schemas.microsoft.com/office/drawing/2014/main" id="{8CE1C9AF-2789-4C5E-7D99-39C8EAC35F29}"/>
              </a:ext>
              <a:ext uri="{C183D7F6-B498-43B3-948B-1728B52AA6E4}">
                <adec:decorative xmlns:adec="http://schemas.microsoft.com/office/drawing/2017/decorative" val="1"/>
              </a:ext>
            </a:extLst>
          </p:cNvPr>
          <p:cNvGrpSpPr/>
          <p:nvPr/>
        </p:nvGrpSpPr>
        <p:grpSpPr>
          <a:xfrm>
            <a:off x="8731766" y="3724423"/>
            <a:ext cx="914400" cy="914400"/>
            <a:chOff x="8531224" y="3600993"/>
            <a:chExt cx="914400" cy="914400"/>
          </a:xfrm>
          <a:effectLst>
            <a:outerShdw blurRad="50800" dist="38100" dir="2700000" algn="tl" rotWithShape="0">
              <a:prstClr val="black">
                <a:alpha val="40000"/>
              </a:prstClr>
            </a:outerShdw>
          </a:effectLst>
        </p:grpSpPr>
        <p:sp>
          <p:nvSpPr>
            <p:cNvPr id="83" name="Oval 82">
              <a:extLst>
                <a:ext uri="{FF2B5EF4-FFF2-40B4-BE49-F238E27FC236}">
                  <a16:creationId xmlns:a16="http://schemas.microsoft.com/office/drawing/2014/main" id="{E5CC17B0-1E9E-607A-27F3-305C6B5CF537}"/>
                </a:ext>
              </a:extLst>
            </p:cNvPr>
            <p:cNvSpPr/>
            <p:nvPr/>
          </p:nvSpPr>
          <p:spPr>
            <a:xfrm>
              <a:off x="8682155" y="3727997"/>
              <a:ext cx="638216" cy="638216"/>
            </a:xfrm>
            <a:prstGeom prst="ellipse">
              <a:avLst/>
            </a:prstGeom>
            <a:solidFill>
              <a:schemeClr val="accent5"/>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t" anchorCtr="0" forceAA="0" compatLnSpc="1">
              <a:prstTxWarp prst="textNoShape">
                <a:avLst/>
              </a:prstTxWarp>
              <a:spAutoFit/>
            </a:bodyPr>
            <a:lstStyle/>
            <a:p>
              <a:pPr algn="l">
                <a:spcAft>
                  <a:spcPts val="1000"/>
                </a:spcAft>
              </a:pPr>
              <a:endParaRPr lang="en-GB" sz="1400" b="1" err="1"/>
            </a:p>
          </p:txBody>
        </p:sp>
        <p:pic>
          <p:nvPicPr>
            <p:cNvPr id="82" name="Graphic 81" descr="Medical with solid fill">
              <a:extLst>
                <a:ext uri="{FF2B5EF4-FFF2-40B4-BE49-F238E27FC236}">
                  <a16:creationId xmlns:a16="http://schemas.microsoft.com/office/drawing/2014/main" id="{D42EB487-680F-CA8B-BFB8-331052C9F760}"/>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8531224" y="3600993"/>
              <a:ext cx="914400" cy="914400"/>
            </a:xfrm>
            <a:prstGeom prst="rect">
              <a:avLst/>
            </a:prstGeom>
          </p:spPr>
        </p:pic>
      </p:grpSp>
      <p:sp>
        <p:nvSpPr>
          <p:cNvPr id="33" name="Rectangle 32">
            <a:extLst>
              <a:ext uri="{FF2B5EF4-FFF2-40B4-BE49-F238E27FC236}">
                <a16:creationId xmlns:a16="http://schemas.microsoft.com/office/drawing/2014/main" id="{3EB32DC7-9B31-E029-1E90-831A19B64C6F}"/>
              </a:ext>
              <a:ext uri="{C183D7F6-B498-43B3-948B-1728B52AA6E4}">
                <adec:decorative xmlns:adec="http://schemas.microsoft.com/office/drawing/2017/decorative" val="1"/>
              </a:ext>
            </a:extLst>
          </p:cNvPr>
          <p:cNvSpPr/>
          <p:nvPr/>
        </p:nvSpPr>
        <p:spPr>
          <a:xfrm>
            <a:off x="9699954" y="1126158"/>
            <a:ext cx="2010781" cy="4401528"/>
          </a:xfrm>
          <a:prstGeom prst="rect">
            <a:avLst/>
          </a:prstGeom>
          <a:solidFill>
            <a:schemeClr val="accent3"/>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t" anchorCtr="0" forceAA="0" compatLnSpc="1">
            <a:prstTxWarp prst="textNoShape">
              <a:avLst/>
            </a:prstTxWarp>
            <a:spAutoFit/>
          </a:bodyPr>
          <a:lstStyle/>
          <a:p>
            <a:pPr algn="l">
              <a:spcAft>
                <a:spcPts val="1000"/>
              </a:spcAft>
            </a:pPr>
            <a:endParaRPr lang="en-GB" sz="1400" b="1" err="1"/>
          </a:p>
        </p:txBody>
      </p:sp>
      <p:pic>
        <p:nvPicPr>
          <p:cNvPr id="87" name="Picture 86" descr="The Health Foundation logo.">
            <a:extLst>
              <a:ext uri="{FF2B5EF4-FFF2-40B4-BE49-F238E27FC236}">
                <a16:creationId xmlns:a16="http://schemas.microsoft.com/office/drawing/2014/main" id="{25373541-66AB-F6BA-69F2-D894871DBDC8}"/>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9928901" y="1384232"/>
            <a:ext cx="1411680" cy="543319"/>
          </a:xfrm>
          <a:prstGeom prst="rect">
            <a:avLst/>
          </a:prstGeom>
        </p:spPr>
      </p:pic>
      <p:sp>
        <p:nvSpPr>
          <p:cNvPr id="65" name="TextBox 64">
            <a:extLst>
              <a:ext uri="{FF2B5EF4-FFF2-40B4-BE49-F238E27FC236}">
                <a16:creationId xmlns:a16="http://schemas.microsoft.com/office/drawing/2014/main" id="{C618A2F8-7312-7F8E-E694-6C24945BBBE1}"/>
              </a:ext>
            </a:extLst>
          </p:cNvPr>
          <p:cNvSpPr txBox="1"/>
          <p:nvPr/>
        </p:nvSpPr>
        <p:spPr>
          <a:xfrm>
            <a:off x="9926240" y="2106903"/>
            <a:ext cx="1569648" cy="738664"/>
          </a:xfrm>
          <a:prstGeom prst="rect">
            <a:avLst/>
          </a:prstGeom>
          <a:noFill/>
        </p:spPr>
        <p:txBody>
          <a:bodyPr wrap="square" lIns="0" tIns="0" rIns="0" bIns="0">
            <a:spAutoFit/>
          </a:bodyPr>
          <a:lstStyle/>
          <a:p>
            <a:pPr defTabSz="577850"/>
            <a:r>
              <a:rPr lang="en-GB" sz="1600" dirty="0">
                <a:solidFill>
                  <a:schemeClr val="accent1"/>
                </a:solidFill>
                <a:latin typeface="Tw Cen MT"/>
              </a:rPr>
              <a:t>The Health Foundation estimates that</a:t>
            </a:r>
            <a:endParaRPr lang="en-GB" sz="1200" baseline="30000" dirty="0">
              <a:solidFill>
                <a:schemeClr val="accent1"/>
              </a:solidFill>
              <a:latin typeface="Tw Cen MT"/>
              <a:ea typeface="Calibri"/>
              <a:cs typeface="Calibri"/>
            </a:endParaRPr>
          </a:p>
        </p:txBody>
      </p:sp>
      <p:sp>
        <p:nvSpPr>
          <p:cNvPr id="90" name="TextBox 89">
            <a:extLst>
              <a:ext uri="{FF2B5EF4-FFF2-40B4-BE49-F238E27FC236}">
                <a16:creationId xmlns:a16="http://schemas.microsoft.com/office/drawing/2014/main" id="{EA0F39BE-AC59-BAFE-033F-1573A1103C25}"/>
              </a:ext>
            </a:extLst>
          </p:cNvPr>
          <p:cNvSpPr txBox="1"/>
          <p:nvPr/>
        </p:nvSpPr>
        <p:spPr>
          <a:xfrm>
            <a:off x="9939688" y="2941228"/>
            <a:ext cx="1556200" cy="1446550"/>
          </a:xfrm>
          <a:prstGeom prst="rect">
            <a:avLst/>
          </a:prstGeom>
          <a:noFill/>
        </p:spPr>
        <p:txBody>
          <a:bodyPr wrap="square" lIns="0" tIns="0" rIns="0" bIns="0">
            <a:spAutoFit/>
          </a:bodyPr>
          <a:lstStyle/>
          <a:p>
            <a:pPr defTabSz="914378">
              <a:defRPr/>
            </a:pPr>
            <a:r>
              <a:rPr lang="en-GB" sz="3000" b="1" dirty="0">
                <a:solidFill>
                  <a:schemeClr val="accent2"/>
                </a:solidFill>
              </a:rPr>
              <a:t>2.6m</a:t>
            </a:r>
            <a:br>
              <a:rPr lang="en-GB" sz="1000" dirty="0">
                <a:solidFill>
                  <a:schemeClr val="accent1"/>
                </a:solidFill>
              </a:rPr>
            </a:br>
            <a:r>
              <a:rPr lang="en-GB" sz="1600" dirty="0">
                <a:solidFill>
                  <a:schemeClr val="accent1"/>
                </a:solidFill>
                <a:latin typeface="Tw Cen MT"/>
              </a:rPr>
              <a:t>people of working age living with </a:t>
            </a:r>
            <a:br>
              <a:rPr lang="en-GB" sz="1600" dirty="0">
                <a:solidFill>
                  <a:schemeClr val="accent1"/>
                </a:solidFill>
                <a:latin typeface="Tw Cen MT"/>
              </a:rPr>
            </a:br>
            <a:r>
              <a:rPr lang="en-GB" sz="1600" dirty="0">
                <a:solidFill>
                  <a:schemeClr val="accent1"/>
                </a:solidFill>
                <a:latin typeface="Tw Cen MT"/>
              </a:rPr>
              <a:t>a health condition are out of work</a:t>
            </a:r>
            <a:r>
              <a:rPr lang="en-GB" sz="1200" baseline="30000" dirty="0">
                <a:solidFill>
                  <a:schemeClr val="accent1"/>
                </a:solidFill>
                <a:latin typeface="Tw Cen MT"/>
                <a:ea typeface="Calibri"/>
                <a:cs typeface="Calibri"/>
              </a:rPr>
              <a:t>6</a:t>
            </a:r>
            <a:endParaRPr lang="en-GB" sz="1600" dirty="0">
              <a:solidFill>
                <a:schemeClr val="accent1"/>
              </a:solidFill>
            </a:endParaRPr>
          </a:p>
        </p:txBody>
      </p:sp>
      <p:pic>
        <p:nvPicPr>
          <p:cNvPr id="92" name="Graphic 91">
            <a:extLst>
              <a:ext uri="{FF2B5EF4-FFF2-40B4-BE49-F238E27FC236}">
                <a16:creationId xmlns:a16="http://schemas.microsoft.com/office/drawing/2014/main" id="{CEC2230C-FDA5-BA20-D231-D5C2A2CAA322}"/>
              </a:ext>
              <a:ext uri="{C183D7F6-B498-43B3-948B-1728B52AA6E4}">
                <adec:decorative xmlns:adec="http://schemas.microsoft.com/office/drawing/2017/decorative" val="1"/>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10188709" y="4471616"/>
            <a:ext cx="987478" cy="987478"/>
          </a:xfrm>
          <a:prstGeom prst="rect">
            <a:avLst/>
          </a:prstGeom>
        </p:spPr>
      </p:pic>
      <p:sp>
        <p:nvSpPr>
          <p:cNvPr id="5" name="TextBox 4">
            <a:extLst>
              <a:ext uri="{FF2B5EF4-FFF2-40B4-BE49-F238E27FC236}">
                <a16:creationId xmlns:a16="http://schemas.microsoft.com/office/drawing/2014/main" id="{C1C7A901-1CC1-36CA-ECAF-F0D211563FE9}"/>
              </a:ext>
            </a:extLst>
          </p:cNvPr>
          <p:cNvSpPr txBox="1"/>
          <p:nvPr/>
        </p:nvSpPr>
        <p:spPr>
          <a:xfrm>
            <a:off x="905209" y="6014734"/>
            <a:ext cx="10805528" cy="385298"/>
          </a:xfrm>
          <a:prstGeom prst="rect">
            <a:avLst/>
          </a:prstGeom>
          <a:noFill/>
        </p:spPr>
        <p:txBody>
          <a:bodyPr wrap="square" lIns="0" tIns="0" rIns="0" bIns="0" anchor="t">
            <a:spAutoFit/>
          </a:bodyPr>
          <a:lstStyle/>
          <a:p>
            <a:pPr>
              <a:lnSpc>
                <a:spcPct val="107000"/>
              </a:lnSpc>
              <a:spcAft>
                <a:spcPts val="3000"/>
              </a:spcAft>
              <a:defRPr/>
            </a:pPr>
            <a:r>
              <a:rPr kumimoji="0" lang="en-US" sz="1200" b="1" i="0" u="none" strike="noStrike" kern="1200" cap="none" spc="0" normalizeH="0" baseline="0" noProof="0">
                <a:ln>
                  <a:noFill/>
                </a:ln>
                <a:solidFill>
                  <a:schemeClr val="accent1"/>
                </a:solidFill>
                <a:effectLst/>
                <a:uLnTx/>
                <a:uFillTx/>
                <a:latin typeface="Tw Cen MT" panose="020B0602020104020603"/>
                <a:ea typeface="Verdana"/>
              </a:rPr>
              <a:t>Sources: </a:t>
            </a:r>
            <a:r>
              <a:rPr kumimoji="0" lang="en-GB" sz="1200" b="0" i="0" u="none" strike="noStrike" kern="1200" cap="none" spc="0" normalizeH="0" baseline="30000" noProof="0">
                <a:ln>
                  <a:noFill/>
                </a:ln>
                <a:solidFill>
                  <a:schemeClr val="accent1"/>
                </a:solidFill>
                <a:effectLst/>
                <a:uLnTx/>
                <a:uFillTx/>
                <a:latin typeface="Tw Cen MT"/>
                <a:ea typeface="Times New Roman" panose="02020603050405020304" pitchFamily="18" charset="0"/>
                <a:cs typeface="+mn-cs"/>
              </a:rPr>
              <a:t>1</a:t>
            </a:r>
            <a:r>
              <a:rPr kumimoji="0" lang="en-GB" sz="1200" b="0" i="0" u="none" strike="noStrike" kern="1200" cap="none" spc="0" normalizeH="0" baseline="0" noProof="0">
                <a:ln>
                  <a:noFill/>
                </a:ln>
                <a:solidFill>
                  <a:schemeClr val="accent1"/>
                </a:solidFill>
                <a:effectLst/>
                <a:uLnTx/>
                <a:uFillTx/>
                <a:latin typeface="Tw Cen MT"/>
                <a:ea typeface="Calibri"/>
                <a:cs typeface="Times New Roman"/>
              </a:rPr>
              <a:t>NHS Health Survey for England. </a:t>
            </a:r>
            <a:r>
              <a:rPr kumimoji="0" lang="en-GB" sz="1200" b="0" i="0" u="none" strike="noStrike" kern="1200" cap="none" spc="0" normalizeH="0" baseline="30000" noProof="0">
                <a:ln>
                  <a:noFill/>
                </a:ln>
                <a:solidFill>
                  <a:schemeClr val="accent1"/>
                </a:solidFill>
                <a:effectLst/>
                <a:uLnTx/>
                <a:uFillTx/>
                <a:latin typeface="Tw Cen MT"/>
                <a:ea typeface="Times New Roman" panose="02020603050405020304" pitchFamily="18" charset="0"/>
                <a:cs typeface="+mn-cs"/>
              </a:rPr>
              <a:t>2 </a:t>
            </a:r>
            <a:r>
              <a:rPr lang="en-GB" sz="1200">
                <a:solidFill>
                  <a:schemeClr val="accent1"/>
                </a:solidFill>
                <a:effectLst/>
                <a:latin typeface="Tw Cen MT"/>
                <a:ea typeface="Times New Roman" panose="02020603050405020304" pitchFamily="18" charset="0"/>
              </a:rPr>
              <a:t>National Institute for Health and Care Excellence. </a:t>
            </a:r>
            <a:r>
              <a:rPr kumimoji="0" lang="en-GB" sz="1200" b="0" i="0" u="none" strike="noStrike" kern="1200" cap="none" spc="0" normalizeH="0" baseline="30000" noProof="0">
                <a:ln>
                  <a:noFill/>
                </a:ln>
                <a:solidFill>
                  <a:schemeClr val="accent1"/>
                </a:solidFill>
                <a:effectLst/>
                <a:uLnTx/>
                <a:uFillTx/>
                <a:latin typeface="Tw Cen MT"/>
                <a:ea typeface="Times New Roman" panose="02020603050405020304" pitchFamily="18" charset="0"/>
                <a:cs typeface="+mn-cs"/>
              </a:rPr>
              <a:t>3</a:t>
            </a:r>
            <a:r>
              <a:rPr kumimoji="0" lang="en-GB" sz="1200" b="0" i="0" u="none" strike="noStrike" kern="1200" cap="none" spc="0" normalizeH="0" baseline="0" noProof="0">
                <a:ln>
                  <a:noFill/>
                </a:ln>
                <a:solidFill>
                  <a:schemeClr val="accent1"/>
                </a:solidFill>
                <a:effectLst/>
                <a:uLnTx/>
                <a:uFillTx/>
                <a:latin typeface="Tw Cen MT"/>
                <a:ea typeface="Calibri"/>
                <a:cs typeface="Times New Roman"/>
              </a:rPr>
              <a:t>Sport England Active Lives 2022-2023. </a:t>
            </a:r>
            <a:r>
              <a:rPr lang="en-GB" sz="1200" baseline="30000">
                <a:solidFill>
                  <a:schemeClr val="accent1"/>
                </a:solidFill>
                <a:latin typeface="Tw Cen MT"/>
                <a:ea typeface="Calibri"/>
              </a:rPr>
              <a:t>4 </a:t>
            </a:r>
            <a:r>
              <a:rPr lang="en-GB" sz="1200">
                <a:solidFill>
                  <a:schemeClr val="accent1"/>
                </a:solidFill>
                <a:latin typeface="Tw Cen MT"/>
                <a:ea typeface="Calibri"/>
                <a:cs typeface="Times New Roman"/>
              </a:rPr>
              <a:t>OHID </a:t>
            </a:r>
            <a:r>
              <a:rPr lang="en-GB" sz="1200">
                <a:solidFill>
                  <a:schemeClr val="accent1"/>
                </a:solidFill>
                <a:latin typeface="Tw Cen MT"/>
                <a:ea typeface="Calibri"/>
                <a:cs typeface="Times New Roman"/>
                <a:hlinkClick r:id="rId15">
                  <a:extLst>
                    <a:ext uri="{A12FA001-AC4F-418D-AE19-62706E023703}">
                      <ahyp:hlinkClr xmlns:ahyp="http://schemas.microsoft.com/office/drawing/2018/hyperlinkcolor" val="tx"/>
                    </a:ext>
                  </a:extLst>
                </a:hlinkClick>
              </a:rPr>
              <a:t>Physical activity: applying All Our Health - GOV.UK</a:t>
            </a:r>
            <a:r>
              <a:rPr lang="en-GB" sz="1200">
                <a:solidFill>
                  <a:schemeClr val="accent1"/>
                </a:solidFill>
                <a:latin typeface="Tw Cen MT"/>
                <a:ea typeface="Calibri"/>
                <a:cs typeface="Times New Roman"/>
              </a:rPr>
              <a:t>  </a:t>
            </a:r>
            <a:r>
              <a:rPr lang="en-GB" sz="1200" baseline="30000">
                <a:solidFill>
                  <a:schemeClr val="accent1"/>
                </a:solidFill>
                <a:latin typeface="TW Cen MT"/>
                <a:ea typeface="Calibri"/>
                <a:cs typeface="Times New Roman"/>
              </a:rPr>
              <a:t>5</a:t>
            </a:r>
            <a:r>
              <a:rPr lang="en-GB" sz="1200">
                <a:solidFill>
                  <a:schemeClr val="accent1"/>
                </a:solidFill>
                <a:latin typeface="Tw Cen MT"/>
                <a:ea typeface="Calibri"/>
                <a:cs typeface="Times New Roman"/>
              </a:rPr>
              <a:t>NICE</a:t>
            </a:r>
            <a:r>
              <a:rPr kumimoji="0" lang="en-GB" sz="1200" b="0" i="0" u="none" strike="noStrike" kern="1200" cap="none" spc="0" normalizeH="0" baseline="0" noProof="0">
                <a:ln>
                  <a:noFill/>
                </a:ln>
                <a:solidFill>
                  <a:schemeClr val="accent1"/>
                </a:solidFill>
                <a:effectLst/>
                <a:uLnTx/>
                <a:uFillTx/>
                <a:latin typeface="Tw Cen MT"/>
                <a:ea typeface="Calibri"/>
                <a:cs typeface="Times New Roman"/>
              </a:rPr>
              <a:t> estimate.</a:t>
            </a:r>
            <a:r>
              <a:rPr lang="en-GB" sz="1200">
                <a:solidFill>
                  <a:schemeClr val="accent1"/>
                </a:solidFill>
                <a:latin typeface="Tw Cen MT"/>
                <a:ea typeface="Calibri"/>
                <a:cs typeface="Times New Roman"/>
              </a:rPr>
              <a:t> </a:t>
            </a:r>
            <a:r>
              <a:rPr lang="en-GB" sz="1200" baseline="30000">
                <a:solidFill>
                  <a:schemeClr val="accent1"/>
                </a:solidFill>
                <a:latin typeface="TW Cen MT"/>
                <a:ea typeface="Calibri"/>
                <a:cs typeface="Times New Roman"/>
              </a:rPr>
              <a:t>6</a:t>
            </a:r>
            <a:r>
              <a:rPr lang="en-GB" sz="1200">
                <a:solidFill>
                  <a:schemeClr val="accent1"/>
                </a:solidFill>
                <a:latin typeface="TW Cen MT"/>
                <a:ea typeface="Calibri"/>
                <a:cs typeface="Times New Roman"/>
              </a:rPr>
              <a:t>The Health Foundation 2023 </a:t>
            </a:r>
            <a:r>
              <a:rPr lang="en-GB" sz="1200">
                <a:solidFill>
                  <a:schemeClr val="accent1"/>
                </a:solidFill>
                <a:ea typeface="+mn-lt"/>
                <a:cs typeface="+mn-lt"/>
                <a:hlinkClick r:id="rId16">
                  <a:extLst>
                    <a:ext uri="{A12FA001-AC4F-418D-AE19-62706E023703}">
                      <ahyp:hlinkClr xmlns:ahyp="http://schemas.microsoft.com/office/drawing/2018/hyperlinkcolor" val="tx"/>
                    </a:ext>
                  </a:extLst>
                </a:hlinkClick>
              </a:rPr>
              <a:t>What we know about the UK’s working-age health challenge - The Health Foundation</a:t>
            </a:r>
            <a:endParaRPr lang="en-GB" sz="1200" b="0" i="0" u="none" strike="noStrike" kern="1200" cap="none" spc="0" normalizeH="0" baseline="0" noProof="0">
              <a:ln>
                <a:noFill/>
              </a:ln>
              <a:solidFill>
                <a:schemeClr val="accent1"/>
              </a:solidFill>
              <a:effectLst/>
              <a:uLnTx/>
              <a:uFillTx/>
              <a:latin typeface="TW Cen MT"/>
              <a:ea typeface="Calibri"/>
              <a:cs typeface="Times New Roman"/>
            </a:endParaRPr>
          </a:p>
        </p:txBody>
      </p:sp>
      <p:sp>
        <p:nvSpPr>
          <p:cNvPr id="2" name="Rectangle 1">
            <a:extLst>
              <a:ext uri="{FF2B5EF4-FFF2-40B4-BE49-F238E27FC236}">
                <a16:creationId xmlns:a16="http://schemas.microsoft.com/office/drawing/2014/main" id="{A8E6A9AB-CC5B-48A9-C018-33023B9A559C}"/>
              </a:ext>
              <a:ext uri="{C183D7F6-B498-43B3-948B-1728B52AA6E4}">
                <adec:decorative xmlns:adec="http://schemas.microsoft.com/office/drawing/2017/decorative" val="1"/>
              </a:ext>
            </a:extLst>
          </p:cNvPr>
          <p:cNvSpPr/>
          <p:nvPr/>
        </p:nvSpPr>
        <p:spPr>
          <a:xfrm rot="5400000">
            <a:off x="-3367127" y="3362836"/>
            <a:ext cx="6859251" cy="12871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rtlCol="0" anchor="ctr"/>
          <a:lstStyle/>
          <a:p>
            <a:pPr algn="ctr"/>
            <a:endParaRPr lang="en-GB" sz="2533">
              <a:cs typeface="Arial"/>
            </a:endParaRPr>
          </a:p>
        </p:txBody>
      </p:sp>
    </p:spTree>
    <p:extLst>
      <p:ext uri="{BB962C8B-B14F-4D97-AF65-F5344CB8AC3E}">
        <p14:creationId xmlns:p14="http://schemas.microsoft.com/office/powerpoint/2010/main" val="4171324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6">
            <a:extLst>
              <a:ext uri="{FF2B5EF4-FFF2-40B4-BE49-F238E27FC236}">
                <a16:creationId xmlns:a16="http://schemas.microsoft.com/office/drawing/2014/main" id="{1E592928-9A7D-BC82-5F20-5E07DB17CDA3}"/>
              </a:ext>
            </a:extLst>
          </p:cNvPr>
          <p:cNvSpPr txBox="1">
            <a:spLocks noGrp="1"/>
          </p:cNvSpPr>
          <p:nvPr>
            <p:ph type="title" idx="4294967295"/>
          </p:nvPr>
        </p:nvSpPr>
        <p:spPr>
          <a:xfrm>
            <a:off x="905211" y="481795"/>
            <a:ext cx="5190790" cy="692497"/>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marL="0" indent="0" algn="l" defTabSz="914400" rtl="0" eaLnBrk="1" latinLnBrk="0" hangingPunct="1">
              <a:lnSpc>
                <a:spcPts val="2800"/>
              </a:lnSpc>
              <a:spcBef>
                <a:spcPct val="0"/>
              </a:spcBef>
              <a:buNone/>
              <a:tabLst>
                <a:tab pos="4043363" algn="l"/>
              </a:tabLst>
              <a:defRPr sz="2800" b="1" kern="1200" baseline="0">
                <a:solidFill>
                  <a:srgbClr val="454341"/>
                </a:solidFill>
                <a:latin typeface="+mj-lt"/>
                <a:ea typeface="SimSun" panose="02010600030101010101" pitchFamily="2" charset="-122"/>
                <a:cs typeface="+mj-cs"/>
              </a:defRPr>
            </a:lvl1pPr>
          </a:lstStyle>
          <a:p>
            <a:pPr marL="0" marR="0" lvl="0" indent="0" algn="l" defTabSz="1219170" rtl="0" eaLnBrk="1" fontAlgn="auto" latinLnBrk="0" hangingPunct="1">
              <a:lnSpc>
                <a:spcPts val="2700"/>
              </a:lnSpc>
              <a:spcBef>
                <a:spcPct val="0"/>
              </a:spcBef>
              <a:spcAft>
                <a:spcPts val="0"/>
              </a:spcAft>
              <a:buClrTx/>
              <a:buSzTx/>
              <a:buFontTx/>
              <a:buNone/>
              <a:tabLst>
                <a:tab pos="4043363" algn="l"/>
              </a:tabLst>
              <a:defRPr/>
            </a:pPr>
            <a:r>
              <a:rPr kumimoji="0" lang="en-GB" sz="2500" b="1" i="0" u="none" strike="noStrike" kern="1200" cap="none" spc="0" normalizeH="0" baseline="0" noProof="0" dirty="0">
                <a:ln>
                  <a:noFill/>
                </a:ln>
                <a:solidFill>
                  <a:schemeClr val="accent1"/>
                </a:solidFill>
                <a:effectLst/>
                <a:uLnTx/>
                <a:uFillTx/>
                <a:latin typeface="Tw Cen MT" panose="020B0602020104020603" pitchFamily="34" charset="0"/>
                <a:ea typeface="SimSun" panose="02010600030101010101" pitchFamily="2" charset="-122"/>
                <a:cs typeface="+mj-cs"/>
                <a:sym typeface="Nunito"/>
              </a:rPr>
              <a:t>THE GOAL: TO CLOSE THE GAP </a:t>
            </a:r>
            <a:br>
              <a:rPr kumimoji="0" lang="en-GB" sz="2500" b="1" i="0" u="none" strike="noStrike" kern="1200" cap="none" spc="0" normalizeH="0" baseline="0" noProof="0" dirty="0">
                <a:ln>
                  <a:noFill/>
                </a:ln>
                <a:solidFill>
                  <a:schemeClr val="accent1"/>
                </a:solidFill>
                <a:effectLst/>
                <a:uLnTx/>
                <a:uFillTx/>
                <a:latin typeface="Tw Cen MT" panose="020B0602020104020603" pitchFamily="34" charset="0"/>
                <a:ea typeface="SimSun" panose="02010600030101010101" pitchFamily="2" charset="-122"/>
                <a:cs typeface="+mj-cs"/>
                <a:sym typeface="Nunito"/>
              </a:rPr>
            </a:br>
            <a:r>
              <a:rPr kumimoji="0" lang="en-GB" sz="2500" b="1" i="0" u="none" strike="noStrike" kern="1200" cap="none" spc="0" normalizeH="0" baseline="0" noProof="0" dirty="0">
                <a:ln>
                  <a:noFill/>
                </a:ln>
                <a:solidFill>
                  <a:schemeClr val="accent1"/>
                </a:solidFill>
                <a:effectLst/>
                <a:uLnTx/>
                <a:uFillTx/>
                <a:latin typeface="Tw Cen MT" panose="020B0602020104020603" pitchFamily="34" charset="0"/>
                <a:ea typeface="SimSun" panose="02010600030101010101" pitchFamily="2" charset="-122"/>
                <a:cs typeface="+mj-cs"/>
                <a:sym typeface="Nunito"/>
              </a:rPr>
              <a:t>IN PHYSICAL ACTIVITY LEVELS</a:t>
            </a:r>
            <a:endParaRPr kumimoji="0" lang="en-US" sz="1600" b="1" i="0" u="none" strike="noStrike" kern="1200" cap="none" spc="0" normalizeH="0" baseline="0" noProof="0" dirty="0">
              <a:ln>
                <a:noFill/>
              </a:ln>
              <a:solidFill>
                <a:schemeClr val="accent1"/>
              </a:solidFill>
              <a:effectLst/>
              <a:uLnTx/>
              <a:uFillTx/>
              <a:latin typeface="+mj-lt"/>
              <a:ea typeface="SimSun" panose="02010600030101010101" pitchFamily="2" charset="-122"/>
              <a:cs typeface="+mj-cs"/>
            </a:endParaRPr>
          </a:p>
        </p:txBody>
      </p:sp>
      <p:sp>
        <p:nvSpPr>
          <p:cNvPr id="7" name="Freeform: Shape 3">
            <a:extLst>
              <a:ext uri="{FF2B5EF4-FFF2-40B4-BE49-F238E27FC236}">
                <a16:creationId xmlns:a16="http://schemas.microsoft.com/office/drawing/2014/main" id="{FA483697-DDF9-B5D3-5FB3-ECB1103A8A45}"/>
              </a:ext>
            </a:extLst>
          </p:cNvPr>
          <p:cNvSpPr/>
          <p:nvPr/>
        </p:nvSpPr>
        <p:spPr>
          <a:xfrm>
            <a:off x="905208" y="1260009"/>
            <a:ext cx="6475150" cy="461665"/>
          </a:xfrm>
          <a:custGeom>
            <a:avLst/>
            <a:gdLst>
              <a:gd name="connsiteX0" fmla="*/ 0 w 6098582"/>
              <a:gd name="connsiteY0" fmla="*/ 86192 h 517140"/>
              <a:gd name="connsiteX1" fmla="*/ 86192 w 6098582"/>
              <a:gd name="connsiteY1" fmla="*/ 0 h 517140"/>
              <a:gd name="connsiteX2" fmla="*/ 6012390 w 6098582"/>
              <a:gd name="connsiteY2" fmla="*/ 0 h 517140"/>
              <a:gd name="connsiteX3" fmla="*/ 6098582 w 6098582"/>
              <a:gd name="connsiteY3" fmla="*/ 86192 h 517140"/>
              <a:gd name="connsiteX4" fmla="*/ 6098582 w 6098582"/>
              <a:gd name="connsiteY4" fmla="*/ 430948 h 517140"/>
              <a:gd name="connsiteX5" fmla="*/ 6012390 w 6098582"/>
              <a:gd name="connsiteY5" fmla="*/ 517140 h 517140"/>
              <a:gd name="connsiteX6" fmla="*/ 86192 w 6098582"/>
              <a:gd name="connsiteY6" fmla="*/ 517140 h 517140"/>
              <a:gd name="connsiteX7" fmla="*/ 0 w 6098582"/>
              <a:gd name="connsiteY7" fmla="*/ 430948 h 517140"/>
              <a:gd name="connsiteX8" fmla="*/ 0 w 6098582"/>
              <a:gd name="connsiteY8" fmla="*/ 86192 h 517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8582" h="517140">
                <a:moveTo>
                  <a:pt x="0" y="86192"/>
                </a:moveTo>
                <a:cubicBezTo>
                  <a:pt x="0" y="38589"/>
                  <a:pt x="38589" y="0"/>
                  <a:pt x="86192" y="0"/>
                </a:cubicBezTo>
                <a:lnTo>
                  <a:pt x="6012390" y="0"/>
                </a:lnTo>
                <a:cubicBezTo>
                  <a:pt x="6059993" y="0"/>
                  <a:pt x="6098582" y="38589"/>
                  <a:pt x="6098582" y="86192"/>
                </a:cubicBezTo>
                <a:lnTo>
                  <a:pt x="6098582" y="430948"/>
                </a:lnTo>
                <a:cubicBezTo>
                  <a:pt x="6098582" y="478551"/>
                  <a:pt x="6059993" y="517140"/>
                  <a:pt x="6012390" y="517140"/>
                </a:cubicBezTo>
                <a:lnTo>
                  <a:pt x="86192" y="517140"/>
                </a:lnTo>
                <a:cubicBezTo>
                  <a:pt x="38589" y="517140"/>
                  <a:pt x="0" y="478551"/>
                  <a:pt x="0" y="430948"/>
                </a:cubicBezTo>
                <a:lnTo>
                  <a:pt x="0" y="86192"/>
                </a:lnTo>
                <a:close/>
              </a:path>
            </a:pathLst>
          </a:cu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t" anchorCtr="0">
            <a:spAutoFit/>
          </a:bodyPr>
          <a:lstStyle/>
          <a:p>
            <a:pPr>
              <a:lnSpc>
                <a:spcPts val="1800"/>
              </a:lnSpc>
              <a:spcAft>
                <a:spcPts val="800"/>
              </a:spcAft>
            </a:pPr>
            <a:r>
              <a:rPr lang="en-GB" sz="1600" kern="100" dirty="0">
                <a:solidFill>
                  <a:schemeClr val="accent1"/>
                </a:solidFill>
                <a:effectLst/>
                <a:latin typeface="Tw Cen MT"/>
                <a:ea typeface="Calibri"/>
                <a:cs typeface="Calibri"/>
              </a:rPr>
              <a:t>Regular physical activity is proven to reduce the negative</a:t>
            </a:r>
            <a:r>
              <a:rPr lang="en-GB" sz="1600" kern="100" dirty="0">
                <a:solidFill>
                  <a:schemeClr val="accent1"/>
                </a:solidFill>
                <a:latin typeface="Tw Cen MT"/>
                <a:ea typeface="Calibri"/>
                <a:cs typeface="Calibri"/>
              </a:rPr>
              <a:t> </a:t>
            </a:r>
            <a:br>
              <a:rPr lang="en-GB" sz="1600" kern="100" dirty="0">
                <a:solidFill>
                  <a:schemeClr val="accent1"/>
                </a:solidFill>
                <a:latin typeface="Tw Cen MT"/>
                <a:ea typeface="Calibri"/>
                <a:cs typeface="Calibri"/>
              </a:rPr>
            </a:br>
            <a:r>
              <a:rPr lang="en-GB" sz="1600" kern="100" dirty="0">
                <a:solidFill>
                  <a:schemeClr val="accent1"/>
                </a:solidFill>
                <a:effectLst/>
                <a:latin typeface="Tw Cen MT"/>
                <a:ea typeface="Calibri"/>
                <a:cs typeface="Calibri"/>
              </a:rPr>
              <a:t>impact living with a LTHC can have on the individual.</a:t>
            </a:r>
            <a:endParaRPr lang="en-GB" dirty="0">
              <a:solidFill>
                <a:schemeClr val="accent1"/>
              </a:solidFill>
              <a:ea typeface="Calibri"/>
              <a:cs typeface="Calibri"/>
            </a:endParaRPr>
          </a:p>
        </p:txBody>
      </p:sp>
      <p:sp>
        <p:nvSpPr>
          <p:cNvPr id="12" name="Rectangle 11">
            <a:extLst>
              <a:ext uri="{FF2B5EF4-FFF2-40B4-BE49-F238E27FC236}">
                <a16:creationId xmlns:a16="http://schemas.microsoft.com/office/drawing/2014/main" id="{6A3C4A51-F44F-4607-C3CE-B9E3F43BE706}"/>
              </a:ext>
              <a:ext uri="{C183D7F6-B498-43B3-948B-1728B52AA6E4}">
                <adec:decorative xmlns:adec="http://schemas.microsoft.com/office/drawing/2017/decorative" val="0"/>
              </a:ext>
            </a:extLst>
          </p:cNvPr>
          <p:cNvSpPr/>
          <p:nvPr/>
        </p:nvSpPr>
        <p:spPr>
          <a:xfrm>
            <a:off x="91755" y="1865724"/>
            <a:ext cx="2490189" cy="1958235"/>
          </a:xfrm>
          <a:prstGeom prst="rect">
            <a:avLst/>
          </a:prstGeom>
          <a:solidFill>
            <a:schemeClr val="accent5"/>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16000" tIns="180000" rIns="180000" bIns="180000" numCol="1" spcCol="0" rtlCol="0" fromWordArt="0" anchor="ctr" anchorCtr="0" forceAA="0" compatLnSpc="1">
            <a:prstTxWarp prst="textNoShape">
              <a:avLst/>
            </a:prstTxWarp>
            <a:noAutofit/>
          </a:bodyPr>
          <a:lstStyle/>
          <a:p>
            <a:pPr>
              <a:lnSpc>
                <a:spcPts val="1600"/>
              </a:lnSpc>
              <a:spcAft>
                <a:spcPts val="800"/>
              </a:spcAft>
            </a:pPr>
            <a:r>
              <a:rPr lang="en-GB" sz="1400" kern="100" dirty="0">
                <a:solidFill>
                  <a:schemeClr val="accent1"/>
                </a:solidFill>
                <a:latin typeface="Tw Cen MT"/>
                <a:ea typeface="Calibri"/>
                <a:cs typeface="Calibri"/>
              </a:rPr>
              <a:t>As little </a:t>
            </a:r>
            <a:r>
              <a:rPr lang="en-GB" sz="1400" kern="100" dirty="0">
                <a:solidFill>
                  <a:schemeClr val="accent1"/>
                </a:solidFill>
                <a:effectLst/>
                <a:latin typeface="Tw Cen MT"/>
                <a:ea typeface="Calibri"/>
                <a:cs typeface="Calibri"/>
              </a:rPr>
              <a:t>as </a:t>
            </a:r>
            <a:r>
              <a:rPr lang="en-GB" sz="1400" b="1" kern="100" dirty="0">
                <a:solidFill>
                  <a:schemeClr val="accent1"/>
                </a:solidFill>
                <a:effectLst/>
                <a:latin typeface="Tw Cen MT"/>
                <a:ea typeface="Calibri"/>
                <a:cs typeface="Calibri"/>
              </a:rPr>
              <a:t>30 minutes </a:t>
            </a:r>
            <a:br>
              <a:rPr lang="en-GB" sz="1400" b="1" kern="100" dirty="0">
                <a:solidFill>
                  <a:schemeClr val="accent1"/>
                </a:solidFill>
                <a:effectLst/>
                <a:latin typeface="Tw Cen MT"/>
                <a:ea typeface="Calibri"/>
                <a:cs typeface="Calibri"/>
              </a:rPr>
            </a:br>
            <a:r>
              <a:rPr lang="en-GB" sz="1400" kern="100" dirty="0">
                <a:solidFill>
                  <a:schemeClr val="accent1"/>
                </a:solidFill>
                <a:effectLst/>
                <a:latin typeface="Tw Cen MT"/>
                <a:ea typeface="Calibri"/>
                <a:cs typeface="Calibri"/>
              </a:rPr>
              <a:t>of movement a week can </a:t>
            </a:r>
            <a:br>
              <a:rPr lang="en-GB" sz="1400" kern="100" dirty="0">
                <a:solidFill>
                  <a:schemeClr val="accent1"/>
                </a:solidFill>
                <a:effectLst/>
                <a:latin typeface="Tw Cen MT"/>
                <a:ea typeface="Calibri"/>
                <a:cs typeface="Calibri"/>
              </a:rPr>
            </a:br>
            <a:r>
              <a:rPr lang="en-GB" sz="1400" kern="100" dirty="0">
                <a:solidFill>
                  <a:schemeClr val="accent1"/>
                </a:solidFill>
                <a:effectLst/>
                <a:latin typeface="Tw Cen MT"/>
                <a:ea typeface="Calibri"/>
                <a:cs typeface="Calibri"/>
              </a:rPr>
              <a:t>help manage </a:t>
            </a:r>
            <a:r>
              <a:rPr lang="en-GB" sz="1400" b="1" kern="100" dirty="0">
                <a:solidFill>
                  <a:schemeClr val="accent1"/>
                </a:solidFill>
                <a:effectLst/>
                <a:latin typeface="Tw Cen MT"/>
                <a:ea typeface="Calibri"/>
                <a:cs typeface="Calibri"/>
              </a:rPr>
              <a:t>20+ chronic conditions</a:t>
            </a:r>
            <a:r>
              <a:rPr lang="en-GB" sz="1400" kern="100" dirty="0">
                <a:solidFill>
                  <a:schemeClr val="accent1"/>
                </a:solidFill>
                <a:effectLst/>
                <a:latin typeface="Tw Cen MT"/>
                <a:ea typeface="Calibri"/>
                <a:cs typeface="Calibri"/>
              </a:rPr>
              <a:t>, reducing the development of these conditions by up to </a:t>
            </a:r>
            <a:r>
              <a:rPr lang="en-GB" sz="1400" b="1" kern="100" dirty="0">
                <a:solidFill>
                  <a:schemeClr val="accent1"/>
                </a:solidFill>
                <a:effectLst/>
                <a:latin typeface="Tw Cen MT"/>
                <a:ea typeface="Calibri"/>
                <a:cs typeface="Calibri"/>
              </a:rPr>
              <a:t>40%</a:t>
            </a:r>
            <a:r>
              <a:rPr lang="en-GB" sz="1400" kern="100" baseline="30000" dirty="0">
                <a:solidFill>
                  <a:schemeClr val="accent1"/>
                </a:solidFill>
                <a:effectLst/>
                <a:latin typeface="Tw Cen MT"/>
                <a:ea typeface="Calibri"/>
                <a:cs typeface="Calibri"/>
              </a:rPr>
              <a:t>1</a:t>
            </a:r>
          </a:p>
        </p:txBody>
      </p:sp>
      <p:sp>
        <p:nvSpPr>
          <p:cNvPr id="13" name="Rectangle 12">
            <a:extLst>
              <a:ext uri="{FF2B5EF4-FFF2-40B4-BE49-F238E27FC236}">
                <a16:creationId xmlns:a16="http://schemas.microsoft.com/office/drawing/2014/main" id="{7B1F76DF-0676-0E0F-C2EC-F788A7DB0EE6}"/>
              </a:ext>
              <a:ext uri="{C183D7F6-B498-43B3-948B-1728B52AA6E4}">
                <adec:decorative xmlns:adec="http://schemas.microsoft.com/office/drawing/2017/decorative" val="0"/>
              </a:ext>
            </a:extLst>
          </p:cNvPr>
          <p:cNvSpPr/>
          <p:nvPr/>
        </p:nvSpPr>
        <p:spPr>
          <a:xfrm>
            <a:off x="2750097" y="1865724"/>
            <a:ext cx="2532777" cy="1958235"/>
          </a:xfrm>
          <a:prstGeom prst="rect">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16000" tIns="180000" rIns="180000" bIns="180000" numCol="1" spcCol="0" rtlCol="0" fromWordArt="0" anchor="ctr" anchorCtr="0" forceAA="0" compatLnSpc="1">
            <a:prstTxWarp prst="textNoShape">
              <a:avLst/>
            </a:prstTxWarp>
            <a:noAutofit/>
          </a:bodyPr>
          <a:lstStyle/>
          <a:p>
            <a:pPr>
              <a:lnSpc>
                <a:spcPts val="1600"/>
              </a:lnSpc>
              <a:spcAft>
                <a:spcPts val="800"/>
              </a:spcAft>
            </a:pPr>
            <a:r>
              <a:rPr lang="en-GB" sz="1400" b="1" kern="100" dirty="0">
                <a:solidFill>
                  <a:schemeClr val="accent1"/>
                </a:solidFill>
                <a:latin typeface="Tw Cen MT"/>
                <a:ea typeface="Calibri"/>
                <a:cs typeface="Calibri"/>
              </a:rPr>
              <a:t>Any activity is good </a:t>
            </a:r>
            <a:r>
              <a:rPr lang="en-GB" sz="1400" kern="100" dirty="0">
                <a:solidFill>
                  <a:schemeClr val="accent1"/>
                </a:solidFill>
                <a:latin typeface="Tw Cen MT"/>
                <a:ea typeface="Calibri"/>
                <a:cs typeface="Calibri"/>
              </a:rPr>
              <a:t>and </a:t>
            </a:r>
            <a:br>
              <a:rPr lang="en-GB" sz="1400" kern="100" dirty="0">
                <a:solidFill>
                  <a:schemeClr val="accent1"/>
                </a:solidFill>
                <a:latin typeface="Tw Cen MT"/>
                <a:ea typeface="Calibri"/>
                <a:cs typeface="Calibri"/>
              </a:rPr>
            </a:br>
            <a:r>
              <a:rPr lang="en-GB" sz="1400" kern="100" dirty="0">
                <a:solidFill>
                  <a:schemeClr val="accent1"/>
                </a:solidFill>
                <a:latin typeface="Tw Cen MT"/>
                <a:ea typeface="Calibri"/>
                <a:cs typeface="Calibri"/>
              </a:rPr>
              <a:t>even small increases can </a:t>
            </a:r>
            <a:br>
              <a:rPr lang="en-GB" sz="1400" kern="100" dirty="0">
                <a:solidFill>
                  <a:schemeClr val="accent1"/>
                </a:solidFill>
                <a:latin typeface="Tw Cen MT"/>
                <a:ea typeface="Calibri"/>
                <a:cs typeface="Calibri"/>
              </a:rPr>
            </a:br>
            <a:r>
              <a:rPr lang="en-GB" sz="1400" kern="100" dirty="0">
                <a:solidFill>
                  <a:schemeClr val="accent1"/>
                </a:solidFill>
                <a:latin typeface="Tw Cen MT"/>
                <a:ea typeface="Calibri"/>
                <a:cs typeface="Calibri"/>
              </a:rPr>
              <a:t>have a positive benefit. A </a:t>
            </a:r>
            <a:r>
              <a:rPr lang="en-GB" sz="1400" kern="100" dirty="0">
                <a:solidFill>
                  <a:schemeClr val="accent1"/>
                </a:solidFill>
                <a:latin typeface="TW Cen MT"/>
                <a:ea typeface="Calibri"/>
                <a:cs typeface="Calibri"/>
              </a:rPr>
              <a:t>study highlighted that among disabled people there are substantial wellbeing benefits of ‘doing only light activity’</a:t>
            </a:r>
            <a:r>
              <a:rPr lang="en-GB" sz="1400" kern="100" baseline="30000" dirty="0">
                <a:solidFill>
                  <a:schemeClr val="accent1"/>
                </a:solidFill>
                <a:latin typeface="TW Cen MT"/>
                <a:ea typeface="Calibri"/>
                <a:cs typeface="Calibri"/>
              </a:rPr>
              <a:t>2</a:t>
            </a:r>
            <a:endParaRPr lang="en-GB" sz="1000" kern="100" baseline="30000" dirty="0">
              <a:solidFill>
                <a:schemeClr val="accent1"/>
              </a:solidFill>
              <a:latin typeface="TW Cen MT"/>
              <a:ea typeface="Calibri"/>
              <a:cs typeface="Calibri"/>
            </a:endParaRPr>
          </a:p>
        </p:txBody>
      </p:sp>
      <p:sp>
        <p:nvSpPr>
          <p:cNvPr id="14" name="Rectangle 13">
            <a:extLst>
              <a:ext uri="{FF2B5EF4-FFF2-40B4-BE49-F238E27FC236}">
                <a16:creationId xmlns:a16="http://schemas.microsoft.com/office/drawing/2014/main" id="{3A13DABE-872B-6FB9-5A03-B87298F9CE28}"/>
              </a:ext>
              <a:ext uri="{C183D7F6-B498-43B3-948B-1728B52AA6E4}">
                <adec:decorative xmlns:adec="http://schemas.microsoft.com/office/drawing/2017/decorative" val="0"/>
              </a:ext>
            </a:extLst>
          </p:cNvPr>
          <p:cNvSpPr/>
          <p:nvPr/>
        </p:nvSpPr>
        <p:spPr>
          <a:xfrm>
            <a:off x="5397849" y="1865724"/>
            <a:ext cx="2532777" cy="1958235"/>
          </a:xfrm>
          <a:prstGeom prst="rect">
            <a:avLst/>
          </a:prstGeom>
          <a:solidFill>
            <a:schemeClr val="accent4"/>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16000" tIns="180000" rIns="432000" bIns="180000" numCol="1" spcCol="0" rtlCol="0" fromWordArt="0" anchor="ctr" anchorCtr="0" forceAA="0" compatLnSpc="1">
            <a:prstTxWarp prst="textNoShape">
              <a:avLst/>
            </a:prstTxWarp>
            <a:noAutofit/>
          </a:bodyPr>
          <a:lstStyle/>
          <a:p>
            <a:pPr>
              <a:lnSpc>
                <a:spcPts val="1600"/>
              </a:lnSpc>
              <a:spcAft>
                <a:spcPts val="800"/>
              </a:spcAft>
            </a:pPr>
            <a:r>
              <a:rPr lang="en-GB" sz="1400" kern="100" dirty="0">
                <a:solidFill>
                  <a:schemeClr val="accent1">
                    <a:lumMod val="75000"/>
                  </a:schemeClr>
                </a:solidFill>
                <a:effectLst/>
                <a:latin typeface="Tw Cen MT"/>
                <a:ea typeface="Calibri"/>
                <a:cs typeface="Calibri"/>
              </a:rPr>
              <a:t>Every year, leading an </a:t>
            </a:r>
            <a:r>
              <a:rPr lang="en-GB" sz="1400" b="1" kern="100" dirty="0">
                <a:solidFill>
                  <a:schemeClr val="accent1">
                    <a:lumMod val="75000"/>
                  </a:schemeClr>
                </a:solidFill>
                <a:effectLst/>
                <a:latin typeface="Tw Cen MT"/>
                <a:ea typeface="Calibri"/>
                <a:cs typeface="Calibri"/>
              </a:rPr>
              <a:t>active lifestyle prevents over 900,000 cases of diabetes </a:t>
            </a:r>
            <a:r>
              <a:rPr lang="en-GB" sz="1400" kern="100" dirty="0">
                <a:solidFill>
                  <a:schemeClr val="accent1">
                    <a:lumMod val="75000"/>
                  </a:schemeClr>
                </a:solidFill>
                <a:effectLst/>
                <a:latin typeface="Tw Cen MT"/>
                <a:ea typeface="Calibri"/>
                <a:cs typeface="Calibri"/>
              </a:rPr>
              <a:t>and over </a:t>
            </a:r>
            <a:r>
              <a:rPr lang="en-GB" sz="1400" b="1" kern="100" dirty="0">
                <a:solidFill>
                  <a:schemeClr val="accent1">
                    <a:lumMod val="75000"/>
                  </a:schemeClr>
                </a:solidFill>
                <a:effectLst/>
                <a:latin typeface="Tw Cen MT"/>
                <a:ea typeface="Calibri"/>
                <a:cs typeface="Calibri"/>
              </a:rPr>
              <a:t>90,000 cases of dementia</a:t>
            </a:r>
            <a:r>
              <a:rPr lang="en-GB" sz="1400" kern="100" dirty="0">
                <a:solidFill>
                  <a:schemeClr val="accent1">
                    <a:lumMod val="75000"/>
                  </a:schemeClr>
                </a:solidFill>
                <a:effectLst/>
                <a:latin typeface="Tw Cen MT"/>
                <a:ea typeface="Calibri"/>
                <a:cs typeface="Calibri"/>
              </a:rPr>
              <a:t>, saving over </a:t>
            </a:r>
            <a:r>
              <a:rPr lang="en-GB" sz="1400" b="1" kern="100" dirty="0">
                <a:solidFill>
                  <a:schemeClr val="accent1">
                    <a:lumMod val="75000"/>
                  </a:schemeClr>
                </a:solidFill>
                <a:effectLst/>
                <a:latin typeface="Tw Cen MT"/>
                <a:ea typeface="Calibri"/>
                <a:cs typeface="Calibri"/>
              </a:rPr>
              <a:t>£7bn </a:t>
            </a:r>
            <a:r>
              <a:rPr lang="en-GB" sz="1400" kern="100" dirty="0">
                <a:solidFill>
                  <a:schemeClr val="accent1">
                    <a:lumMod val="75000"/>
                  </a:schemeClr>
                </a:solidFill>
                <a:effectLst/>
                <a:latin typeface="Tw Cen MT"/>
                <a:ea typeface="Calibri"/>
                <a:cs typeface="Calibri"/>
              </a:rPr>
              <a:t>to the UK </a:t>
            </a:r>
            <a:r>
              <a:rPr lang="en-GB" sz="1400" kern="100" dirty="0">
                <a:solidFill>
                  <a:schemeClr val="accent1">
                    <a:lumMod val="75000"/>
                  </a:schemeClr>
                </a:solidFill>
                <a:latin typeface="Tw Cen MT"/>
                <a:ea typeface="Calibri"/>
                <a:cs typeface="Calibri"/>
              </a:rPr>
              <a:t>economy</a:t>
            </a:r>
            <a:r>
              <a:rPr lang="en-GB" sz="1400" baseline="30000" dirty="0">
                <a:solidFill>
                  <a:schemeClr val="accent1">
                    <a:lumMod val="75000"/>
                  </a:schemeClr>
                </a:solidFill>
                <a:latin typeface="Tw Cen MT"/>
                <a:ea typeface="Calibri"/>
              </a:rPr>
              <a:t>3</a:t>
            </a:r>
            <a:r>
              <a:rPr lang="en-GB" sz="1400" kern="100" dirty="0">
                <a:solidFill>
                  <a:schemeClr val="accent1">
                    <a:lumMod val="75000"/>
                  </a:schemeClr>
                </a:solidFill>
                <a:effectLst/>
                <a:latin typeface="Tw Cen MT"/>
                <a:ea typeface="Calibri"/>
                <a:cs typeface="Calibri"/>
              </a:rPr>
              <a:t> </a:t>
            </a:r>
          </a:p>
        </p:txBody>
      </p:sp>
      <p:sp>
        <p:nvSpPr>
          <p:cNvPr id="15" name="Rectangle 14">
            <a:extLst>
              <a:ext uri="{FF2B5EF4-FFF2-40B4-BE49-F238E27FC236}">
                <a16:creationId xmlns:a16="http://schemas.microsoft.com/office/drawing/2014/main" id="{73AAC93E-1DE1-EE7F-6BAE-20AE4D71F05B}"/>
              </a:ext>
              <a:ext uri="{C183D7F6-B498-43B3-948B-1728B52AA6E4}">
                <adec:decorative xmlns:adec="http://schemas.microsoft.com/office/drawing/2017/decorative" val="0"/>
              </a:ext>
            </a:extLst>
          </p:cNvPr>
          <p:cNvSpPr/>
          <p:nvPr/>
        </p:nvSpPr>
        <p:spPr>
          <a:xfrm>
            <a:off x="102641" y="3929494"/>
            <a:ext cx="2490189" cy="1958235"/>
          </a:xfrm>
          <a:prstGeom prst="rect">
            <a:avLst/>
          </a:prstGeom>
          <a:solidFill>
            <a:schemeClr val="accent3"/>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16000" tIns="180000" rIns="180000" bIns="180000" numCol="1" spcCol="0" rtlCol="0" fromWordArt="0" anchor="ctr" anchorCtr="0" forceAA="0" compatLnSpc="1">
            <a:prstTxWarp prst="textNoShape">
              <a:avLst/>
            </a:prstTxWarp>
            <a:noAutofit/>
          </a:bodyPr>
          <a:lstStyle/>
          <a:p>
            <a:pPr>
              <a:lnSpc>
                <a:spcPts val="1600"/>
              </a:lnSpc>
              <a:spcAft>
                <a:spcPts val="800"/>
              </a:spcAft>
            </a:pPr>
            <a:r>
              <a:rPr lang="en-GB" sz="1400" kern="100" dirty="0">
                <a:solidFill>
                  <a:schemeClr val="accent1"/>
                </a:solidFill>
                <a:latin typeface="Tw Cen MT"/>
                <a:ea typeface="Calibri"/>
                <a:cs typeface="Calibri"/>
              </a:rPr>
              <a:t>Investment in movement generates a wellbeing </a:t>
            </a:r>
            <a:br>
              <a:rPr lang="en-GB" sz="1400" kern="100" dirty="0">
                <a:solidFill>
                  <a:schemeClr val="accent1"/>
                </a:solidFill>
                <a:latin typeface="Tw Cen MT"/>
                <a:ea typeface="Calibri"/>
                <a:cs typeface="Calibri"/>
              </a:rPr>
            </a:br>
            <a:r>
              <a:rPr lang="en-GB" sz="1400" kern="100" dirty="0">
                <a:solidFill>
                  <a:schemeClr val="accent1"/>
                </a:solidFill>
                <a:latin typeface="Tw Cen MT"/>
                <a:ea typeface="Calibri"/>
                <a:cs typeface="Calibri"/>
              </a:rPr>
              <a:t>value of </a:t>
            </a:r>
            <a:r>
              <a:rPr lang="en-GB" sz="1400" b="1" kern="100" dirty="0">
                <a:solidFill>
                  <a:schemeClr val="accent1"/>
                </a:solidFill>
                <a:latin typeface="Tw Cen MT"/>
                <a:ea typeface="Calibri"/>
                <a:cs typeface="Calibri"/>
              </a:rPr>
              <a:t>£5,100 a year </a:t>
            </a:r>
            <a:br>
              <a:rPr lang="en-GB" sz="1400" kern="100" dirty="0">
                <a:solidFill>
                  <a:schemeClr val="accent1"/>
                </a:solidFill>
                <a:latin typeface="Tw Cen MT"/>
                <a:ea typeface="Calibri"/>
                <a:cs typeface="Calibri"/>
              </a:rPr>
            </a:br>
            <a:r>
              <a:rPr lang="en-GB" sz="1400" kern="100" dirty="0">
                <a:solidFill>
                  <a:schemeClr val="accent1"/>
                </a:solidFill>
                <a:latin typeface="Tw Cen MT"/>
                <a:ea typeface="Calibri"/>
                <a:cs typeface="Calibri"/>
              </a:rPr>
              <a:t>for people with LTHCs. </a:t>
            </a:r>
          </a:p>
          <a:p>
            <a:pPr>
              <a:lnSpc>
                <a:spcPts val="1600"/>
              </a:lnSpc>
              <a:spcAft>
                <a:spcPts val="800"/>
              </a:spcAft>
            </a:pPr>
            <a:r>
              <a:rPr lang="en-GB" sz="1400" kern="100" dirty="0">
                <a:solidFill>
                  <a:schemeClr val="accent1"/>
                </a:solidFill>
                <a:latin typeface="Tw Cen MT"/>
                <a:ea typeface="Calibri"/>
                <a:cs typeface="Calibri"/>
              </a:rPr>
              <a:t>This is more than double </a:t>
            </a:r>
            <a:br>
              <a:rPr lang="en-GB" sz="1400" kern="100" dirty="0">
                <a:solidFill>
                  <a:schemeClr val="accent1"/>
                </a:solidFill>
                <a:latin typeface="Tw Cen MT"/>
                <a:ea typeface="Calibri"/>
                <a:cs typeface="Calibri"/>
              </a:rPr>
            </a:br>
            <a:r>
              <a:rPr lang="en-GB" sz="1400" kern="100" dirty="0">
                <a:solidFill>
                  <a:schemeClr val="accent1"/>
                </a:solidFill>
                <a:latin typeface="Tw Cen MT"/>
                <a:ea typeface="Calibri"/>
                <a:cs typeface="Calibri"/>
              </a:rPr>
              <a:t>the value for people </a:t>
            </a:r>
            <a:br>
              <a:rPr lang="en-GB" sz="1400" kern="100" dirty="0">
                <a:solidFill>
                  <a:schemeClr val="accent1"/>
                </a:solidFill>
                <a:latin typeface="Tw Cen MT"/>
                <a:ea typeface="Calibri"/>
                <a:cs typeface="Calibri"/>
              </a:rPr>
            </a:br>
            <a:r>
              <a:rPr lang="en-GB" sz="1400" kern="100" dirty="0">
                <a:solidFill>
                  <a:schemeClr val="accent1"/>
                </a:solidFill>
                <a:latin typeface="Tw Cen MT"/>
                <a:ea typeface="Calibri"/>
                <a:cs typeface="Calibri"/>
              </a:rPr>
              <a:t>without LTHCs</a:t>
            </a:r>
            <a:r>
              <a:rPr lang="en-GB" sz="1400" kern="100" baseline="30000" dirty="0">
                <a:solidFill>
                  <a:schemeClr val="accent1"/>
                </a:solidFill>
                <a:latin typeface="Tw Cen MT"/>
                <a:ea typeface="Calibri"/>
                <a:cs typeface="Calibri"/>
              </a:rPr>
              <a:t>4</a:t>
            </a:r>
            <a:endParaRPr lang="en-GB" sz="1400" kern="100" baseline="30000" dirty="0">
              <a:solidFill>
                <a:schemeClr val="accent1"/>
              </a:solidFill>
              <a:latin typeface="TW Cen MT"/>
              <a:ea typeface="Calibri"/>
              <a:cs typeface="Calibri"/>
            </a:endParaRPr>
          </a:p>
        </p:txBody>
      </p:sp>
      <p:sp>
        <p:nvSpPr>
          <p:cNvPr id="16" name="Rectangle 15">
            <a:extLst>
              <a:ext uri="{FF2B5EF4-FFF2-40B4-BE49-F238E27FC236}">
                <a16:creationId xmlns:a16="http://schemas.microsoft.com/office/drawing/2014/main" id="{02DF75F7-1EC3-4EB7-22B7-FD060714DA52}"/>
              </a:ext>
              <a:ext uri="{C183D7F6-B498-43B3-948B-1728B52AA6E4}">
                <adec:decorative xmlns:adec="http://schemas.microsoft.com/office/drawing/2017/decorative" val="0"/>
              </a:ext>
            </a:extLst>
          </p:cNvPr>
          <p:cNvSpPr/>
          <p:nvPr/>
        </p:nvSpPr>
        <p:spPr>
          <a:xfrm>
            <a:off x="2753748" y="3929494"/>
            <a:ext cx="2529126" cy="1958235"/>
          </a:xfrm>
          <a:prstGeom prst="rect">
            <a:avLst/>
          </a:prstGeom>
          <a:solidFill>
            <a:srgbClr val="4F2483"/>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16000" tIns="180000" rIns="180000" bIns="180000" numCol="1" spcCol="0" rtlCol="0" fromWordArt="0" anchor="ctr" anchorCtr="0" forceAA="0" compatLnSpc="1">
            <a:prstTxWarp prst="textNoShape">
              <a:avLst/>
            </a:prstTxWarp>
            <a:noAutofit/>
          </a:bodyPr>
          <a:lstStyle/>
          <a:p>
            <a:pPr>
              <a:lnSpc>
                <a:spcPts val="1600"/>
              </a:lnSpc>
              <a:spcAft>
                <a:spcPts val="800"/>
              </a:spcAft>
            </a:pPr>
            <a:r>
              <a:rPr lang="en-GB" sz="1400" kern="100" dirty="0">
                <a:solidFill>
                  <a:schemeClr val="bg1"/>
                </a:solidFill>
                <a:latin typeface="Tw Cen MT"/>
                <a:ea typeface="Calibri"/>
                <a:cs typeface="Calibri"/>
              </a:rPr>
              <a:t>Improved physical &amp; mental health leads to </a:t>
            </a:r>
            <a:r>
              <a:rPr lang="en-GB" sz="1400" b="1" kern="100" dirty="0">
                <a:solidFill>
                  <a:schemeClr val="bg1"/>
                </a:solidFill>
                <a:latin typeface="Tw Cen MT"/>
                <a:ea typeface="Calibri"/>
                <a:cs typeface="Calibri"/>
              </a:rPr>
              <a:t>£10.46bn </a:t>
            </a:r>
            <a:r>
              <a:rPr lang="en-GB" sz="1400" kern="100" dirty="0">
                <a:solidFill>
                  <a:schemeClr val="bg1"/>
                </a:solidFill>
                <a:latin typeface="Tw Cen MT"/>
                <a:ea typeface="Calibri"/>
                <a:cs typeface="Calibri"/>
              </a:rPr>
              <a:t>in savings: </a:t>
            </a:r>
            <a:r>
              <a:rPr lang="en-GB" sz="1400" b="1" kern="100" dirty="0">
                <a:solidFill>
                  <a:schemeClr val="bg1"/>
                </a:solidFill>
                <a:latin typeface="Tw Cen MT"/>
                <a:ea typeface="Calibri"/>
                <a:cs typeface="Calibri"/>
              </a:rPr>
              <a:t>£8.64bn </a:t>
            </a:r>
            <a:r>
              <a:rPr lang="en-GB" sz="1400" kern="100" dirty="0">
                <a:solidFill>
                  <a:schemeClr val="bg1"/>
                </a:solidFill>
                <a:latin typeface="Tw Cen MT"/>
                <a:ea typeface="Calibri"/>
                <a:cs typeface="Calibri"/>
              </a:rPr>
              <a:t>for common disease prevention, £5.70bn for direct healthcare costs, </a:t>
            </a:r>
            <a:br>
              <a:rPr lang="en-GB" sz="1400" kern="100" dirty="0">
                <a:solidFill>
                  <a:schemeClr val="bg1"/>
                </a:solidFill>
                <a:latin typeface="Tw Cen MT"/>
                <a:ea typeface="Calibri"/>
                <a:cs typeface="Calibri"/>
              </a:rPr>
            </a:br>
            <a:r>
              <a:rPr lang="en-GB" sz="1400" kern="100" dirty="0">
                <a:solidFill>
                  <a:schemeClr val="bg1"/>
                </a:solidFill>
                <a:latin typeface="Tw Cen MT"/>
                <a:ea typeface="Calibri"/>
                <a:cs typeface="Calibri"/>
              </a:rPr>
              <a:t>and </a:t>
            </a:r>
            <a:r>
              <a:rPr lang="en-GB" sz="1400" b="1" kern="100" dirty="0">
                <a:solidFill>
                  <a:schemeClr val="bg1"/>
                </a:solidFill>
                <a:latin typeface="Tw Cen MT"/>
                <a:ea typeface="Calibri"/>
                <a:cs typeface="Calibri"/>
              </a:rPr>
              <a:t>£1.23bn </a:t>
            </a:r>
            <a:r>
              <a:rPr lang="en-GB" sz="1400" kern="100" dirty="0">
                <a:solidFill>
                  <a:schemeClr val="bg1"/>
                </a:solidFill>
                <a:latin typeface="Tw Cen MT"/>
                <a:ea typeface="Calibri"/>
                <a:cs typeface="Calibri"/>
              </a:rPr>
              <a:t>for reduced </a:t>
            </a:r>
            <a:br>
              <a:rPr lang="en-GB" sz="1400" kern="100" dirty="0">
                <a:solidFill>
                  <a:schemeClr val="bg1"/>
                </a:solidFill>
                <a:latin typeface="Tw Cen MT"/>
                <a:ea typeface="Calibri"/>
                <a:cs typeface="Calibri"/>
              </a:rPr>
            </a:br>
            <a:r>
              <a:rPr lang="en-GB" sz="1400" kern="100" dirty="0">
                <a:solidFill>
                  <a:schemeClr val="bg1"/>
                </a:solidFill>
                <a:latin typeface="Tw Cen MT"/>
                <a:ea typeface="Calibri"/>
                <a:cs typeface="Calibri"/>
              </a:rPr>
              <a:t>use of medical services</a:t>
            </a:r>
            <a:r>
              <a:rPr lang="en-GB" sz="1400" kern="100" baseline="30000" dirty="0">
                <a:solidFill>
                  <a:schemeClr val="bg1"/>
                </a:solidFill>
                <a:latin typeface="Tw Cen MT"/>
                <a:ea typeface="Calibri"/>
                <a:cs typeface="Calibri"/>
              </a:rPr>
              <a:t>4</a:t>
            </a:r>
          </a:p>
        </p:txBody>
      </p:sp>
      <p:sp>
        <p:nvSpPr>
          <p:cNvPr id="17" name="Rectangle 16">
            <a:extLst>
              <a:ext uri="{FF2B5EF4-FFF2-40B4-BE49-F238E27FC236}">
                <a16:creationId xmlns:a16="http://schemas.microsoft.com/office/drawing/2014/main" id="{9F67F178-3AF2-C089-8CF4-43BF709BE595}"/>
              </a:ext>
              <a:ext uri="{C183D7F6-B498-43B3-948B-1728B52AA6E4}">
                <adec:decorative xmlns:adec="http://schemas.microsoft.com/office/drawing/2017/decorative" val="0"/>
              </a:ext>
            </a:extLst>
          </p:cNvPr>
          <p:cNvSpPr/>
          <p:nvPr/>
        </p:nvSpPr>
        <p:spPr>
          <a:xfrm>
            <a:off x="5399662" y="3929494"/>
            <a:ext cx="2529126" cy="1958235"/>
          </a:xfrm>
          <a:prstGeom prst="rect">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16000" tIns="180000" rIns="180000" bIns="180000" numCol="1" spcCol="0" rtlCol="0" fromWordArt="0" anchor="ctr" anchorCtr="0" forceAA="0" compatLnSpc="1">
            <a:prstTxWarp prst="textNoShape">
              <a:avLst/>
            </a:prstTxWarp>
            <a:noAutofit/>
          </a:bodyPr>
          <a:lstStyle/>
          <a:p>
            <a:pPr>
              <a:lnSpc>
                <a:spcPts val="1600"/>
              </a:lnSpc>
              <a:spcAft>
                <a:spcPts val="800"/>
              </a:spcAft>
            </a:pPr>
            <a:r>
              <a:rPr lang="en-GB" sz="1400" kern="100" dirty="0">
                <a:solidFill>
                  <a:schemeClr val="bg1"/>
                </a:solidFill>
                <a:latin typeface="Tw Cen MT"/>
                <a:ea typeface="Calibri"/>
                <a:cs typeface="Calibri"/>
              </a:rPr>
              <a:t>Previous Sport England reports indicate that increased physical activity could lead to </a:t>
            </a:r>
            <a:r>
              <a:rPr lang="en-GB" sz="1400" b="1" kern="100" dirty="0">
                <a:solidFill>
                  <a:schemeClr val="bg1"/>
                </a:solidFill>
                <a:latin typeface="Tw Cen MT"/>
                <a:ea typeface="Calibri"/>
                <a:cs typeface="Calibri"/>
              </a:rPr>
              <a:t>30 million </a:t>
            </a:r>
            <a:r>
              <a:rPr lang="en-GB" sz="1400" kern="100" dirty="0">
                <a:solidFill>
                  <a:schemeClr val="bg1"/>
                </a:solidFill>
                <a:latin typeface="Tw Cen MT"/>
                <a:ea typeface="Calibri"/>
                <a:cs typeface="Calibri"/>
              </a:rPr>
              <a:t>fewer GP appointments</a:t>
            </a:r>
            <a:endParaRPr lang="en-GB" sz="1400" dirty="0">
              <a:solidFill>
                <a:schemeClr val="bg1"/>
              </a:solidFill>
              <a:ea typeface="Calibri"/>
              <a:cs typeface="Calibri"/>
            </a:endParaRPr>
          </a:p>
        </p:txBody>
      </p:sp>
      <p:sp>
        <p:nvSpPr>
          <p:cNvPr id="20" name="Rectangle 19">
            <a:extLst>
              <a:ext uri="{FF2B5EF4-FFF2-40B4-BE49-F238E27FC236}">
                <a16:creationId xmlns:a16="http://schemas.microsoft.com/office/drawing/2014/main" id="{8F4630DB-0026-44CF-136C-4E80418A26C4}"/>
              </a:ext>
              <a:ext uri="{C183D7F6-B498-43B3-948B-1728B52AA6E4}">
                <adec:decorative xmlns:adec="http://schemas.microsoft.com/office/drawing/2017/decorative" val="0"/>
              </a:ext>
            </a:extLst>
          </p:cNvPr>
          <p:cNvSpPr/>
          <p:nvPr/>
        </p:nvSpPr>
        <p:spPr>
          <a:xfrm>
            <a:off x="7944914" y="0"/>
            <a:ext cx="4251481" cy="6858000"/>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51999" tIns="468000" rIns="503999" bIns="180000" numCol="1" spcCol="0" rtlCol="0" fromWordArt="0" anchor="t" anchorCtr="0" forceAA="0" compatLnSpc="1">
            <a:prstTxWarp prst="textNoShape">
              <a:avLst/>
            </a:prstTxWarp>
            <a:noAutofit/>
          </a:bodyPr>
          <a:lstStyle/>
          <a:p>
            <a:pPr>
              <a:lnSpc>
                <a:spcPts val="1400"/>
              </a:lnSpc>
              <a:spcAft>
                <a:spcPts val="500"/>
              </a:spcAft>
            </a:pPr>
            <a:r>
              <a:rPr lang="en" sz="1200" b="1" dirty="0">
                <a:solidFill>
                  <a:schemeClr val="accent2"/>
                </a:solidFill>
                <a:latin typeface="Tw Cen MT" panose="020B0602020104020603" pitchFamily="34" charset="0"/>
                <a:sym typeface="Nunito"/>
              </a:rPr>
              <a:t>CHIEF MEDICAL OFFICERS’ GUIDELINES:</a:t>
            </a:r>
            <a:endParaRPr lang="en-US" sz="1200" dirty="0">
              <a:solidFill>
                <a:schemeClr val="accent2"/>
              </a:solidFill>
            </a:endParaRPr>
          </a:p>
          <a:p>
            <a:pPr>
              <a:lnSpc>
                <a:spcPts val="1400"/>
              </a:lnSpc>
              <a:spcAft>
                <a:spcPts val="500"/>
              </a:spcAft>
            </a:pPr>
            <a:r>
              <a:rPr lang="en-GB" sz="1200" b="1" dirty="0">
                <a:solidFill>
                  <a:schemeClr val="accent1"/>
                </a:solidFill>
              </a:rPr>
              <a:t>What levels of physical activity are recommended </a:t>
            </a:r>
            <a:br>
              <a:rPr lang="en-GB" sz="1200" b="1" dirty="0">
                <a:solidFill>
                  <a:schemeClr val="accent1"/>
                </a:solidFill>
              </a:rPr>
            </a:br>
            <a:r>
              <a:rPr lang="en-GB" sz="1200" b="1" dirty="0">
                <a:solidFill>
                  <a:schemeClr val="accent1"/>
                </a:solidFill>
              </a:rPr>
              <a:t>for adults?</a:t>
            </a:r>
          </a:p>
          <a:p>
            <a:pPr>
              <a:lnSpc>
                <a:spcPts val="1400"/>
              </a:lnSpc>
              <a:spcAft>
                <a:spcPts val="500"/>
              </a:spcAft>
            </a:pPr>
            <a:r>
              <a:rPr lang="en-GB" sz="1200" dirty="0">
                <a:solidFill>
                  <a:schemeClr val="accent1"/>
                </a:solidFill>
              </a:rPr>
              <a:t>The Chief Medical Officer (CMO) guidelines for England, Scotland, Wales and Northern Ireland draw on evidence which highlights the health benefits people can achieve from being physically active on a regular basis.</a:t>
            </a:r>
          </a:p>
          <a:p>
            <a:pPr>
              <a:lnSpc>
                <a:spcPts val="1400"/>
              </a:lnSpc>
              <a:spcAft>
                <a:spcPts val="500"/>
              </a:spcAft>
            </a:pPr>
            <a:r>
              <a:rPr lang="en-GB" sz="1200" b="1" dirty="0">
                <a:solidFill>
                  <a:schemeClr val="accent1"/>
                </a:solidFill>
              </a:rPr>
              <a:t>The CMO guidelines currently recommend that adults aged between 19 and 64 years of age should aim to do the following in order to achieve health benefits:</a:t>
            </a:r>
            <a:endParaRPr lang="en-GB" sz="1200" dirty="0">
              <a:solidFill>
                <a:schemeClr val="accent1"/>
              </a:solidFill>
            </a:endParaRPr>
          </a:p>
          <a:p>
            <a:pPr marL="180000" indent="-180000">
              <a:lnSpc>
                <a:spcPts val="1400"/>
              </a:lnSpc>
              <a:spcAft>
                <a:spcPts val="500"/>
              </a:spcAft>
            </a:pPr>
            <a:r>
              <a:rPr lang="en-GB" sz="1200" dirty="0">
                <a:solidFill>
                  <a:schemeClr val="accent1"/>
                </a:solidFill>
              </a:rPr>
              <a:t>1. For good physical and mental health, adults should</a:t>
            </a:r>
            <a:br>
              <a:rPr lang="en-GB" sz="1200" dirty="0">
                <a:solidFill>
                  <a:schemeClr val="accent1"/>
                </a:solidFill>
              </a:rPr>
            </a:br>
            <a:r>
              <a:rPr lang="en-GB" sz="1200" dirty="0">
                <a:solidFill>
                  <a:schemeClr val="accent1"/>
                </a:solidFill>
              </a:rPr>
              <a:t> aim to be physically active every day. Any activity </a:t>
            </a:r>
            <a:br>
              <a:rPr lang="en-GB" sz="1200" dirty="0">
                <a:solidFill>
                  <a:schemeClr val="accent1"/>
                </a:solidFill>
              </a:rPr>
            </a:br>
            <a:r>
              <a:rPr lang="en-GB" sz="1200" dirty="0">
                <a:solidFill>
                  <a:schemeClr val="accent1"/>
                </a:solidFill>
              </a:rPr>
              <a:t>is better than none, and more is better still.</a:t>
            </a:r>
          </a:p>
          <a:p>
            <a:pPr marL="180000" indent="-180000">
              <a:lnSpc>
                <a:spcPts val="1400"/>
              </a:lnSpc>
              <a:spcAft>
                <a:spcPts val="500"/>
              </a:spcAft>
            </a:pPr>
            <a:r>
              <a:rPr lang="en-GB" sz="1200" dirty="0">
                <a:solidFill>
                  <a:schemeClr val="accent1"/>
                </a:solidFill>
              </a:rPr>
              <a:t>2. Adults should do activities to develop or maintain strength in the major muscle groups. These could include heavy gardening, carrying heavy shopping, </a:t>
            </a:r>
            <a:br>
              <a:rPr lang="en-GB" sz="1200" dirty="0">
                <a:solidFill>
                  <a:schemeClr val="accent1"/>
                </a:solidFill>
              </a:rPr>
            </a:br>
            <a:r>
              <a:rPr lang="en-GB" sz="1200" dirty="0">
                <a:solidFill>
                  <a:schemeClr val="accent1"/>
                </a:solidFill>
              </a:rPr>
              <a:t>or resistance exercise. Muscle-strengthening activities should be done on at least two days a week, but </a:t>
            </a:r>
            <a:br>
              <a:rPr lang="en-GB" sz="1200" dirty="0">
                <a:solidFill>
                  <a:schemeClr val="accent1"/>
                </a:solidFill>
              </a:rPr>
            </a:br>
            <a:r>
              <a:rPr lang="en-GB" sz="1200" dirty="0">
                <a:solidFill>
                  <a:schemeClr val="accent1"/>
                </a:solidFill>
              </a:rPr>
              <a:t>any strengthening activity is better than none.</a:t>
            </a:r>
          </a:p>
          <a:p>
            <a:pPr marL="180000" indent="-180000">
              <a:lnSpc>
                <a:spcPts val="1400"/>
              </a:lnSpc>
              <a:spcAft>
                <a:spcPts val="500"/>
              </a:spcAft>
            </a:pPr>
            <a:r>
              <a:rPr lang="en-GB" sz="1200" dirty="0">
                <a:solidFill>
                  <a:schemeClr val="accent1"/>
                </a:solidFill>
              </a:rPr>
              <a:t>3. Each week, adults should accumulate at least </a:t>
            </a:r>
            <a:r>
              <a:rPr lang="en-GB" sz="1200" b="1" dirty="0">
                <a:solidFill>
                  <a:schemeClr val="accent1"/>
                </a:solidFill>
              </a:rPr>
              <a:t>150 minutes (2 ½ hours)</a:t>
            </a:r>
            <a:r>
              <a:rPr lang="en-GB" sz="1200" dirty="0">
                <a:solidFill>
                  <a:schemeClr val="accent1"/>
                </a:solidFill>
              </a:rPr>
              <a:t> of moderate intensity activity (such as brisk walking or cycling); or </a:t>
            </a:r>
            <a:r>
              <a:rPr lang="en-GB" sz="1200" b="1" dirty="0">
                <a:solidFill>
                  <a:schemeClr val="accent1"/>
                </a:solidFill>
              </a:rPr>
              <a:t>75 minutes</a:t>
            </a:r>
            <a:r>
              <a:rPr lang="en-GB" sz="1200" dirty="0">
                <a:solidFill>
                  <a:schemeClr val="accent1"/>
                </a:solidFill>
              </a:rPr>
              <a:t> of vigorous intensity activity (such as running); or even shorter durations of very vigorous intensity activity (such as sprinting or stair climbing); or a combination of moderate, vigorous and very vigorous intensity activity.</a:t>
            </a:r>
          </a:p>
          <a:p>
            <a:pPr marL="180000" indent="-180000">
              <a:lnSpc>
                <a:spcPts val="1400"/>
              </a:lnSpc>
              <a:spcAft>
                <a:spcPts val="500"/>
              </a:spcAft>
            </a:pPr>
            <a:r>
              <a:rPr lang="en-GB" sz="1200" dirty="0">
                <a:solidFill>
                  <a:schemeClr val="accent1"/>
                </a:solidFill>
              </a:rPr>
              <a:t>4. Adults should aim to minimise the amount of time spent being sedentary, and when physically possible should break up long periods of inactivity with at least light physical activity.</a:t>
            </a:r>
          </a:p>
        </p:txBody>
      </p:sp>
      <p:sp>
        <p:nvSpPr>
          <p:cNvPr id="22" name="Footer Placeholder 21">
            <a:extLst>
              <a:ext uri="{FF2B5EF4-FFF2-40B4-BE49-F238E27FC236}">
                <a16:creationId xmlns:a16="http://schemas.microsoft.com/office/drawing/2014/main" id="{938ACFAC-3D94-2620-13CB-59665F1FDE49}"/>
              </a:ext>
            </a:extLst>
          </p:cNvPr>
          <p:cNvSpPr>
            <a:spLocks noGrp="1"/>
          </p:cNvSpPr>
          <p:nvPr>
            <p:ph type="ftr" sz="quarter" idx="3"/>
          </p:nvPr>
        </p:nvSpPr>
        <p:spPr>
          <a:xfrm>
            <a:off x="907927" y="6271506"/>
            <a:ext cx="10777678" cy="123111"/>
          </a:xfrm>
        </p:spPr>
        <p:txBody>
          <a:bodyPr/>
          <a:lstStyle/>
          <a:p>
            <a:pPr>
              <a:lnSpc>
                <a:spcPct val="107000"/>
              </a:lnSpc>
              <a:spcAft>
                <a:spcPts val="3000"/>
              </a:spcAft>
              <a:defRPr/>
            </a:pPr>
            <a:r>
              <a:rPr kumimoji="0" lang="en-US" sz="1200" b="1" i="0" u="none" strike="noStrike" kern="1200" cap="none" spc="0" normalizeH="0" baseline="0" noProof="0" dirty="0">
                <a:ln>
                  <a:noFill/>
                </a:ln>
                <a:solidFill>
                  <a:schemeClr val="accent1"/>
                </a:solidFill>
                <a:effectLst/>
                <a:uLnTx/>
                <a:uFillTx/>
                <a:latin typeface="Tw Cen MT" panose="020B0602020104020603"/>
                <a:ea typeface="Verdana"/>
              </a:rPr>
              <a:t>Sources: </a:t>
            </a:r>
            <a:r>
              <a:rPr lang="en-GB" sz="1200" baseline="30000" dirty="0">
                <a:solidFill>
                  <a:schemeClr val="accent1"/>
                </a:solidFill>
                <a:latin typeface="Tw Cen MT"/>
                <a:ea typeface="Calibri"/>
              </a:rPr>
              <a:t>1</a:t>
            </a:r>
            <a:r>
              <a:rPr kumimoji="0" lang="en-GB" sz="1200" b="0" i="0" u="none" strike="noStrike" kern="1200" cap="none" spc="0" normalizeH="0" baseline="0" noProof="0" dirty="0">
                <a:ln>
                  <a:noFill/>
                </a:ln>
                <a:solidFill>
                  <a:schemeClr val="accent1"/>
                </a:solidFill>
                <a:effectLst/>
                <a:uLnTx/>
                <a:uFillTx/>
                <a:latin typeface="Tw Cen MT"/>
                <a:ea typeface="Calibri"/>
                <a:cs typeface="Times New Roman"/>
              </a:rPr>
              <a:t>UK Chief Medical Officer’s Physical Activity Guidelines 2019.  </a:t>
            </a:r>
            <a:r>
              <a:rPr lang="en-GB" sz="1200" baseline="30000" dirty="0">
                <a:solidFill>
                  <a:schemeClr val="accent1"/>
                </a:solidFill>
                <a:latin typeface="TW Cen MT"/>
                <a:ea typeface="Calibri"/>
              </a:rPr>
              <a:t>2</a:t>
            </a:r>
            <a:r>
              <a:rPr lang="en-GB" sz="1200" dirty="0">
                <a:solidFill>
                  <a:schemeClr val="accent1"/>
                </a:solidFill>
                <a:latin typeface="TW Cen MT"/>
                <a:ea typeface="Calibri"/>
                <a:cs typeface="Times New Roman"/>
              </a:rPr>
              <a:t>Activity</a:t>
            </a:r>
            <a:r>
              <a:rPr lang="en-GB" sz="1200" dirty="0">
                <a:solidFill>
                  <a:schemeClr val="accent1"/>
                </a:solidFill>
                <a:latin typeface="TW Cen MT"/>
                <a:ea typeface="Calibri"/>
              </a:rPr>
              <a:t> Alliance </a:t>
            </a:r>
            <a:br>
              <a:rPr lang="en-GB" sz="1200" dirty="0">
                <a:solidFill>
                  <a:schemeClr val="accent1"/>
                </a:solidFill>
                <a:latin typeface="TW Cen MT"/>
                <a:ea typeface="Calibri"/>
              </a:rPr>
            </a:br>
            <a:r>
              <a:rPr lang="en-GB" sz="1200" dirty="0">
                <a:solidFill>
                  <a:schemeClr val="accent1"/>
                </a:solidFill>
                <a:latin typeface="TW Cen MT"/>
                <a:ea typeface="Calibri"/>
              </a:rPr>
              <a:t>Social Value Report 2024. </a:t>
            </a:r>
            <a:r>
              <a:rPr lang="en-GB" sz="1200" baseline="30000" dirty="0">
                <a:solidFill>
                  <a:schemeClr val="accent1"/>
                </a:solidFill>
                <a:latin typeface="Tw Cen MT"/>
                <a:ea typeface="Calibri"/>
              </a:rPr>
              <a:t>3</a:t>
            </a:r>
            <a:r>
              <a:rPr lang="en-GB" sz="1200" dirty="0">
                <a:solidFill>
                  <a:schemeClr val="accent1"/>
                </a:solidFill>
                <a:latin typeface="Tw Cen MT"/>
                <a:ea typeface="Calibri"/>
                <a:cs typeface="Times New Roman"/>
              </a:rPr>
              <a:t>Sport</a:t>
            </a:r>
            <a:r>
              <a:rPr kumimoji="0" lang="en-GB" sz="1200" b="0" i="0" u="none" strike="noStrike" kern="1200" cap="none" spc="0" normalizeH="0" baseline="0" noProof="0" dirty="0">
                <a:ln>
                  <a:noFill/>
                </a:ln>
                <a:solidFill>
                  <a:schemeClr val="accent1"/>
                </a:solidFill>
                <a:effectLst/>
                <a:uLnTx/>
                <a:uFillTx/>
                <a:latin typeface="Tw Cen MT"/>
                <a:ea typeface="Calibri"/>
                <a:cs typeface="Times New Roman"/>
              </a:rPr>
              <a:t> England. </a:t>
            </a:r>
            <a:r>
              <a:rPr kumimoji="0" lang="en-GB" sz="1200" b="0" i="0" u="none" strike="noStrike" kern="1200" cap="none" spc="0" normalizeH="0" baseline="30000" noProof="0" dirty="0">
                <a:ln>
                  <a:noFill/>
                </a:ln>
                <a:solidFill>
                  <a:schemeClr val="accent1"/>
                </a:solidFill>
                <a:effectLst/>
                <a:uLnTx/>
                <a:uFillTx/>
                <a:latin typeface="TW Cen MT"/>
                <a:ea typeface="Calibri"/>
                <a:cs typeface="Times New Roman"/>
              </a:rPr>
              <a:t>4</a:t>
            </a:r>
            <a:r>
              <a:rPr lang="en-GB" sz="1200" dirty="0">
                <a:solidFill>
                  <a:schemeClr val="accent1"/>
                </a:solidFill>
                <a:latin typeface="Tw Cen MT"/>
                <a:ea typeface="Calibri"/>
                <a:cs typeface="Times New Roman"/>
              </a:rPr>
              <a:t>A Sport England Social Value Report 2024.    </a:t>
            </a:r>
            <a:endParaRPr lang="en-GB" sz="1200" b="0" i="0" u="none" strike="noStrike" kern="1200" cap="none" spc="0" normalizeH="0" baseline="0" noProof="0" dirty="0">
              <a:ln>
                <a:noFill/>
              </a:ln>
              <a:solidFill>
                <a:schemeClr val="accent1"/>
              </a:solidFill>
              <a:effectLst/>
              <a:uLnTx/>
              <a:uFillTx/>
              <a:latin typeface="Tw Cen MT"/>
              <a:ea typeface="Calibri"/>
              <a:cs typeface="Times New Roman"/>
            </a:endParaRPr>
          </a:p>
        </p:txBody>
      </p:sp>
      <p:sp>
        <p:nvSpPr>
          <p:cNvPr id="11" name="Rectangle 10">
            <a:extLst>
              <a:ext uri="{FF2B5EF4-FFF2-40B4-BE49-F238E27FC236}">
                <a16:creationId xmlns:a16="http://schemas.microsoft.com/office/drawing/2014/main" id="{D335B4FF-F561-83BA-BD5B-DB5EE592B5EA}"/>
              </a:ext>
              <a:ext uri="{C183D7F6-B498-43B3-948B-1728B52AA6E4}">
                <adec:decorative xmlns:adec="http://schemas.microsoft.com/office/drawing/2017/decorative" val="1"/>
              </a:ext>
            </a:extLst>
          </p:cNvPr>
          <p:cNvSpPr/>
          <p:nvPr/>
        </p:nvSpPr>
        <p:spPr>
          <a:xfrm rot="5400000">
            <a:off x="-3367127" y="3362836"/>
            <a:ext cx="6859251" cy="12871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rtlCol="0" anchor="ctr"/>
          <a:lstStyle/>
          <a:p>
            <a:pPr algn="ctr"/>
            <a:endParaRPr lang="en-GB" sz="2533">
              <a:cs typeface="Arial"/>
            </a:endParaRPr>
          </a:p>
        </p:txBody>
      </p:sp>
    </p:spTree>
    <p:extLst>
      <p:ext uri="{BB962C8B-B14F-4D97-AF65-F5344CB8AC3E}">
        <p14:creationId xmlns:p14="http://schemas.microsoft.com/office/powerpoint/2010/main" val="24692910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FDCC6B-1D5E-3C73-D99C-D75A82D46833}"/>
            </a:ext>
          </a:extLst>
        </p:cNvPr>
        <p:cNvGrpSpPr/>
        <p:nvPr/>
      </p:nvGrpSpPr>
      <p:grpSpPr>
        <a:xfrm>
          <a:off x="0" y="0"/>
          <a:ext cx="0" cy="0"/>
          <a:chOff x="0" y="0"/>
          <a:chExt cx="0" cy="0"/>
        </a:xfrm>
      </p:grpSpPr>
      <p:sp>
        <p:nvSpPr>
          <p:cNvPr id="3" name="Title 6">
            <a:extLst>
              <a:ext uri="{FF2B5EF4-FFF2-40B4-BE49-F238E27FC236}">
                <a16:creationId xmlns:a16="http://schemas.microsoft.com/office/drawing/2014/main" id="{2126C044-883F-E8BA-B383-F77B6F7F8604}"/>
              </a:ext>
            </a:extLst>
          </p:cNvPr>
          <p:cNvSpPr>
            <a:spLocks noGrp="1"/>
          </p:cNvSpPr>
          <p:nvPr>
            <p:ph type="title"/>
          </p:nvPr>
        </p:nvSpPr>
        <p:spPr>
          <a:xfrm>
            <a:off x="905210" y="474010"/>
            <a:ext cx="10677189" cy="692497"/>
          </a:xfrm>
        </p:spPr>
        <p:txBody>
          <a:bodyPr/>
          <a:lstStyle/>
          <a:p>
            <a:pPr defTabSz="1219170">
              <a:lnSpc>
                <a:spcPts val="2700"/>
              </a:lnSpc>
              <a:defRPr/>
            </a:pPr>
            <a:r>
              <a:rPr lang="en-GB" sz="2500" b="1" dirty="0">
                <a:solidFill>
                  <a:schemeClr val="accent1"/>
                </a:solidFill>
                <a:latin typeface="Tw Cen MT" panose="020B0602020104020603" pitchFamily="34" charset="0"/>
                <a:sym typeface="Nunito"/>
              </a:rPr>
              <a:t>THE COM-B MODEL CAN HELP US UNDERSTAND THE BARRIERS </a:t>
            </a:r>
            <a:br>
              <a:rPr lang="en-GB" sz="2500" b="1" dirty="0">
                <a:solidFill>
                  <a:schemeClr val="accent1"/>
                </a:solidFill>
                <a:latin typeface="Tw Cen MT" panose="020B0602020104020603" pitchFamily="34" charset="0"/>
                <a:sym typeface="Nunito"/>
              </a:rPr>
            </a:br>
            <a:r>
              <a:rPr lang="en-GB" sz="2500" b="1" dirty="0">
                <a:solidFill>
                  <a:schemeClr val="accent1"/>
                </a:solidFill>
                <a:latin typeface="Tw Cen MT" panose="020B0602020104020603" pitchFamily="34" charset="0"/>
                <a:sym typeface="Nunito"/>
              </a:rPr>
              <a:t>AND ENABLERS SURROUNDING PHYSICAL ACTIVITY</a:t>
            </a:r>
            <a:endParaRPr lang="en-US" sz="1600" dirty="0">
              <a:solidFill>
                <a:schemeClr val="accent1"/>
              </a:solidFill>
            </a:endParaRPr>
          </a:p>
        </p:txBody>
      </p:sp>
      <p:sp>
        <p:nvSpPr>
          <p:cNvPr id="7" name="Text Placeholder 19">
            <a:extLst>
              <a:ext uri="{FF2B5EF4-FFF2-40B4-BE49-F238E27FC236}">
                <a16:creationId xmlns:a16="http://schemas.microsoft.com/office/drawing/2014/main" id="{77211362-DDF1-9D57-CE64-9E477AD4C1B9}"/>
              </a:ext>
            </a:extLst>
          </p:cNvPr>
          <p:cNvSpPr txBox="1">
            <a:spLocks/>
          </p:cNvSpPr>
          <p:nvPr/>
        </p:nvSpPr>
        <p:spPr>
          <a:xfrm>
            <a:off x="905873" y="1447463"/>
            <a:ext cx="5045666" cy="1282402"/>
          </a:xfrm>
          <a:prstGeom prst="rect">
            <a:avLst/>
          </a:prstGeom>
        </p:spPr>
        <p:txBody>
          <a:bodyPr wrap="square" lIns="0" tIns="0" rIns="0" bIns="0">
            <a:spAutoFit/>
          </a:bodyPr>
          <a:lstStyle>
            <a:lvl1pPr marL="0" indent="0" algn="l" defTabSz="914400" rtl="0" eaLnBrk="1" latinLnBrk="0" hangingPunct="1">
              <a:lnSpc>
                <a:spcPct val="100000"/>
              </a:lnSpc>
              <a:spcBef>
                <a:spcPts val="1000"/>
              </a:spcBef>
              <a:buFont typeface="Arial" panose="020B0604020202020204" pitchFamily="34" charset="0"/>
              <a:buNone/>
              <a:defRPr sz="1800" kern="1200">
                <a:solidFill>
                  <a:srgbClr val="4543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000"/>
              </a:lnSpc>
              <a:spcBef>
                <a:spcPts val="1500"/>
              </a:spcBef>
              <a:defRPr/>
            </a:pPr>
            <a:r>
              <a:rPr kumimoji="0" lang="en-GB" sz="1800" b="0" i="0" u="none" strike="noStrike" kern="1200" cap="none" spc="0" normalizeH="0" baseline="0" noProof="0" dirty="0">
                <a:ln>
                  <a:noFill/>
                </a:ln>
                <a:solidFill>
                  <a:schemeClr val="accent1"/>
                </a:solidFill>
                <a:effectLst/>
                <a:uLnTx/>
                <a:uFillTx/>
                <a:latin typeface="Tw Cen MT" panose="020B0602020104020603"/>
                <a:ea typeface="+mn-lt"/>
                <a:cs typeface="+mn-lt"/>
              </a:rPr>
              <a:t>The ‘COM-B’ model</a:t>
            </a:r>
            <a:r>
              <a:rPr lang="en-GB" sz="1800" kern="100" baseline="30000" dirty="0">
                <a:solidFill>
                  <a:schemeClr val="accent1"/>
                </a:solidFill>
                <a:effectLst/>
                <a:latin typeface="Tw Cen MT"/>
                <a:ea typeface="Calibri"/>
                <a:cs typeface="Calibri"/>
              </a:rPr>
              <a:t>1</a:t>
            </a:r>
            <a:r>
              <a:rPr kumimoji="0" lang="en-GB" sz="1800" b="0" i="0" u="none" strike="noStrike" kern="1200" cap="none" spc="0" normalizeH="0" baseline="0" noProof="0" dirty="0">
                <a:ln>
                  <a:noFill/>
                </a:ln>
                <a:solidFill>
                  <a:schemeClr val="accent1"/>
                </a:solidFill>
                <a:effectLst/>
                <a:uLnTx/>
                <a:uFillTx/>
                <a:latin typeface="Tw Cen MT" panose="020B0602020104020603"/>
                <a:ea typeface="+mn-lt"/>
                <a:cs typeface="+mn-lt"/>
              </a:rPr>
              <a:t> is a theory of behaviour change that can be used to understand the drivers and context which influence how likely someone is to do something such as become more active. It comprises three interacting components as depicted in the figure.</a:t>
            </a:r>
          </a:p>
        </p:txBody>
      </p:sp>
      <p:sp>
        <p:nvSpPr>
          <p:cNvPr id="8" name="Text Placeholder 19">
            <a:extLst>
              <a:ext uri="{FF2B5EF4-FFF2-40B4-BE49-F238E27FC236}">
                <a16:creationId xmlns:a16="http://schemas.microsoft.com/office/drawing/2014/main" id="{83B480E2-8A54-499D-8723-E5978D16B666}"/>
              </a:ext>
            </a:extLst>
          </p:cNvPr>
          <p:cNvSpPr txBox="1">
            <a:spLocks/>
          </p:cNvSpPr>
          <p:nvPr/>
        </p:nvSpPr>
        <p:spPr>
          <a:xfrm>
            <a:off x="6472484" y="1447463"/>
            <a:ext cx="5045666" cy="1025922"/>
          </a:xfrm>
          <a:prstGeom prst="rect">
            <a:avLst/>
          </a:prstGeom>
        </p:spPr>
        <p:txBody>
          <a:bodyPr wrap="square" lIns="0" tIns="0" rIns="0" bIns="0">
            <a:spAutoFit/>
          </a:bodyPr>
          <a:lstStyle>
            <a:lvl1pPr marL="0" indent="0" algn="l" defTabSz="914400" rtl="0" eaLnBrk="1" latinLnBrk="0" hangingPunct="1">
              <a:lnSpc>
                <a:spcPct val="100000"/>
              </a:lnSpc>
              <a:spcBef>
                <a:spcPts val="1000"/>
              </a:spcBef>
              <a:buFont typeface="Arial" panose="020B0604020202020204" pitchFamily="34" charset="0"/>
              <a:buNone/>
              <a:defRPr sz="1800" kern="1200">
                <a:solidFill>
                  <a:srgbClr val="4543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000"/>
              </a:lnSpc>
              <a:spcBef>
                <a:spcPts val="1500"/>
              </a:spcBef>
              <a:defRPr/>
            </a:pPr>
            <a:r>
              <a:rPr lang="en-GB" sz="1800" dirty="0">
                <a:solidFill>
                  <a:schemeClr val="accent1"/>
                </a:solidFill>
                <a:latin typeface="Tw Cen MT" panose="020B0602020104020603"/>
                <a:ea typeface="+mn-lt"/>
                <a:cs typeface="+mn-lt"/>
              </a:rPr>
              <a:t>We Are Undefeatable has used COM-B to classify </a:t>
            </a:r>
            <a:br>
              <a:rPr lang="en-GB" sz="1800" dirty="0">
                <a:solidFill>
                  <a:schemeClr val="accent1"/>
                </a:solidFill>
                <a:latin typeface="Tw Cen MT" panose="020B0602020104020603"/>
                <a:ea typeface="+mn-lt"/>
                <a:cs typeface="+mn-lt"/>
              </a:rPr>
            </a:br>
            <a:r>
              <a:rPr lang="en-GB" sz="1800" dirty="0">
                <a:solidFill>
                  <a:schemeClr val="accent1"/>
                </a:solidFill>
                <a:latin typeface="Tw Cen MT" panose="020B0602020104020603"/>
                <a:ea typeface="+mn-lt"/>
                <a:cs typeface="+mn-lt"/>
              </a:rPr>
              <a:t>the barriers and enablers to becoming more physically active – you will find references to the three components within this document.</a:t>
            </a:r>
            <a:endParaRPr kumimoji="0" lang="en-GB" sz="1800" b="0" i="0" u="none" strike="noStrike" kern="1200" cap="none" spc="0" normalizeH="0" baseline="0" noProof="0" dirty="0">
              <a:ln>
                <a:noFill/>
              </a:ln>
              <a:solidFill>
                <a:schemeClr val="accent1"/>
              </a:solidFill>
              <a:effectLst/>
              <a:uLnTx/>
              <a:uFillTx/>
              <a:latin typeface="Tw Cen MT" panose="020B0602020104020603"/>
              <a:ea typeface="+mn-lt"/>
              <a:cs typeface="+mn-lt"/>
            </a:endParaRPr>
          </a:p>
        </p:txBody>
      </p:sp>
      <p:sp>
        <p:nvSpPr>
          <p:cNvPr id="9" name="Rectangle 8">
            <a:extLst>
              <a:ext uri="{FF2B5EF4-FFF2-40B4-BE49-F238E27FC236}">
                <a16:creationId xmlns:a16="http://schemas.microsoft.com/office/drawing/2014/main" id="{0897C4E9-817E-3BE9-D870-DCE480536B26}"/>
              </a:ext>
            </a:extLst>
          </p:cNvPr>
          <p:cNvSpPr/>
          <p:nvPr/>
        </p:nvSpPr>
        <p:spPr>
          <a:xfrm>
            <a:off x="885580" y="2979649"/>
            <a:ext cx="3457703" cy="1474076"/>
          </a:xfrm>
          <a:prstGeom prst="rect">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t" anchorCtr="0" forceAA="0" compatLnSpc="1">
            <a:prstTxWarp prst="textNoShape">
              <a:avLst/>
            </a:prstTxWarp>
            <a:spAutoFit/>
          </a:bodyPr>
          <a:lstStyle/>
          <a:p>
            <a:pPr algn="ctr">
              <a:spcAft>
                <a:spcPts val="500"/>
              </a:spcAft>
            </a:pPr>
            <a:r>
              <a:rPr lang="en-GB" b="1" dirty="0">
                <a:solidFill>
                  <a:schemeClr val="bg1"/>
                </a:solidFill>
              </a:rPr>
              <a:t>CAPABILITY</a:t>
            </a:r>
          </a:p>
          <a:p>
            <a:pPr algn="ctr">
              <a:lnSpc>
                <a:spcPts val="2000"/>
              </a:lnSpc>
              <a:spcAft>
                <a:spcPts val="500"/>
              </a:spcAft>
            </a:pPr>
            <a:r>
              <a:rPr lang="en-GB" i="1" dirty="0">
                <a:solidFill>
                  <a:schemeClr val="bg1"/>
                </a:solidFill>
              </a:rPr>
              <a:t>How capable people feel </a:t>
            </a:r>
            <a:br>
              <a:rPr lang="en-GB" i="1" dirty="0">
                <a:solidFill>
                  <a:schemeClr val="bg1"/>
                </a:solidFill>
              </a:rPr>
            </a:br>
            <a:r>
              <a:rPr lang="en-GB" i="1" dirty="0">
                <a:solidFill>
                  <a:schemeClr val="bg1"/>
                </a:solidFill>
              </a:rPr>
              <a:t>to be active – psychologically </a:t>
            </a:r>
            <a:br>
              <a:rPr lang="en-GB" i="1" dirty="0">
                <a:solidFill>
                  <a:schemeClr val="bg1"/>
                </a:solidFill>
              </a:rPr>
            </a:br>
            <a:r>
              <a:rPr lang="en-GB" i="1" dirty="0">
                <a:solidFill>
                  <a:schemeClr val="bg1"/>
                </a:solidFill>
              </a:rPr>
              <a:t>and physically</a:t>
            </a:r>
            <a:endParaRPr lang="en-GB" dirty="0">
              <a:solidFill>
                <a:schemeClr val="bg1"/>
              </a:solidFill>
            </a:endParaRPr>
          </a:p>
        </p:txBody>
      </p:sp>
      <p:sp>
        <p:nvSpPr>
          <p:cNvPr id="11" name="Rectangle 10">
            <a:extLst>
              <a:ext uri="{FF2B5EF4-FFF2-40B4-BE49-F238E27FC236}">
                <a16:creationId xmlns:a16="http://schemas.microsoft.com/office/drawing/2014/main" id="{21BFEAE9-E4D7-3579-1232-F916A47D9135}"/>
              </a:ext>
            </a:extLst>
          </p:cNvPr>
          <p:cNvSpPr/>
          <p:nvPr/>
        </p:nvSpPr>
        <p:spPr>
          <a:xfrm>
            <a:off x="4438920" y="2979649"/>
            <a:ext cx="3706019" cy="1474076"/>
          </a:xfrm>
          <a:prstGeom prst="rect">
            <a:avLst/>
          </a:prstGeom>
          <a:solidFill>
            <a:schemeClr val="accent5"/>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t" anchorCtr="0" forceAA="0" compatLnSpc="1">
            <a:prstTxWarp prst="textNoShape">
              <a:avLst/>
            </a:prstTxWarp>
            <a:spAutoFit/>
          </a:bodyPr>
          <a:lstStyle/>
          <a:p>
            <a:pPr algn="ctr">
              <a:spcAft>
                <a:spcPts val="500"/>
              </a:spcAft>
            </a:pPr>
            <a:r>
              <a:rPr lang="en-GB" b="1" dirty="0">
                <a:solidFill>
                  <a:schemeClr val="accent1"/>
                </a:solidFill>
              </a:rPr>
              <a:t>OPPORTUNITY</a:t>
            </a:r>
          </a:p>
          <a:p>
            <a:pPr algn="ctr">
              <a:lnSpc>
                <a:spcPts val="2000"/>
              </a:lnSpc>
              <a:spcAft>
                <a:spcPts val="500"/>
              </a:spcAft>
            </a:pPr>
            <a:r>
              <a:rPr lang="en-GB" i="1" dirty="0">
                <a:solidFill>
                  <a:schemeClr val="accent1"/>
                </a:solidFill>
              </a:rPr>
              <a:t>How much people think they have </a:t>
            </a:r>
            <a:br>
              <a:rPr lang="en-GB" i="1" dirty="0">
                <a:solidFill>
                  <a:schemeClr val="accent1"/>
                </a:solidFill>
              </a:rPr>
            </a:br>
            <a:r>
              <a:rPr lang="en-GB" i="1" dirty="0">
                <a:solidFill>
                  <a:schemeClr val="accent1"/>
                </a:solidFill>
              </a:rPr>
              <a:t>the opportunity – in terms of </a:t>
            </a:r>
            <a:br>
              <a:rPr lang="en-GB" i="1" dirty="0">
                <a:solidFill>
                  <a:schemeClr val="accent1"/>
                </a:solidFill>
              </a:rPr>
            </a:br>
            <a:r>
              <a:rPr lang="en-GB" i="1" dirty="0">
                <a:solidFill>
                  <a:schemeClr val="accent1"/>
                </a:solidFill>
              </a:rPr>
              <a:t>physical and social – to be active</a:t>
            </a:r>
            <a:endParaRPr lang="en-GB" dirty="0">
              <a:solidFill>
                <a:schemeClr val="accent1"/>
              </a:solidFill>
            </a:endParaRPr>
          </a:p>
        </p:txBody>
      </p:sp>
      <p:sp>
        <p:nvSpPr>
          <p:cNvPr id="12" name="Rectangle 11">
            <a:extLst>
              <a:ext uri="{FF2B5EF4-FFF2-40B4-BE49-F238E27FC236}">
                <a16:creationId xmlns:a16="http://schemas.microsoft.com/office/drawing/2014/main" id="{CA02B8E9-A139-E685-A207-B34256C991F6}"/>
              </a:ext>
            </a:extLst>
          </p:cNvPr>
          <p:cNvSpPr/>
          <p:nvPr/>
        </p:nvSpPr>
        <p:spPr>
          <a:xfrm>
            <a:off x="8227745" y="2979648"/>
            <a:ext cx="3268930" cy="1471511"/>
          </a:xfrm>
          <a:prstGeom prst="rect">
            <a:avLst/>
          </a:prstGeom>
          <a:solidFill>
            <a:schemeClr val="accent4"/>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t" anchorCtr="0" forceAA="0" compatLnSpc="1">
            <a:prstTxWarp prst="textNoShape">
              <a:avLst/>
            </a:prstTxWarp>
            <a:noAutofit/>
          </a:bodyPr>
          <a:lstStyle/>
          <a:p>
            <a:pPr algn="ctr">
              <a:spcAft>
                <a:spcPts val="500"/>
              </a:spcAft>
            </a:pPr>
            <a:r>
              <a:rPr lang="en-GB" b="1" dirty="0">
                <a:solidFill>
                  <a:schemeClr val="accent1"/>
                </a:solidFill>
              </a:rPr>
              <a:t>MOTIVATION</a:t>
            </a:r>
          </a:p>
          <a:p>
            <a:pPr algn="ctr">
              <a:lnSpc>
                <a:spcPts val="2000"/>
              </a:lnSpc>
              <a:spcAft>
                <a:spcPts val="500"/>
              </a:spcAft>
            </a:pPr>
            <a:r>
              <a:rPr lang="en-GB" i="1" dirty="0">
                <a:solidFill>
                  <a:schemeClr val="accent1"/>
                </a:solidFill>
              </a:rPr>
              <a:t>How motivated </a:t>
            </a:r>
            <a:br>
              <a:rPr lang="en-GB" i="1" dirty="0">
                <a:solidFill>
                  <a:schemeClr val="accent1"/>
                </a:solidFill>
              </a:rPr>
            </a:br>
            <a:r>
              <a:rPr lang="en-GB" i="1" dirty="0">
                <a:solidFill>
                  <a:schemeClr val="accent1"/>
                </a:solidFill>
              </a:rPr>
              <a:t>people are to be active</a:t>
            </a:r>
            <a:endParaRPr lang="en-GB" dirty="0">
              <a:solidFill>
                <a:schemeClr val="accent1"/>
              </a:solidFill>
            </a:endParaRPr>
          </a:p>
        </p:txBody>
      </p:sp>
      <p:sp>
        <p:nvSpPr>
          <p:cNvPr id="18" name="Rectangle 17">
            <a:extLst>
              <a:ext uri="{FF2B5EF4-FFF2-40B4-BE49-F238E27FC236}">
                <a16:creationId xmlns:a16="http://schemas.microsoft.com/office/drawing/2014/main" id="{90DFB2DF-3C0B-C850-44E0-5E5061A44DEF}"/>
              </a:ext>
            </a:extLst>
          </p:cNvPr>
          <p:cNvSpPr/>
          <p:nvPr/>
        </p:nvSpPr>
        <p:spPr>
          <a:xfrm>
            <a:off x="885579" y="4547940"/>
            <a:ext cx="10611095" cy="640515"/>
          </a:xfrm>
          <a:prstGeom prst="rect">
            <a:avLst/>
          </a:prstGeom>
          <a:solidFill>
            <a:schemeClr val="accent3"/>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t" anchorCtr="0" forceAA="0" compatLnSpc="1">
            <a:prstTxWarp prst="textNoShape">
              <a:avLst/>
            </a:prstTxWarp>
            <a:spAutoFit/>
          </a:bodyPr>
          <a:lstStyle/>
          <a:p>
            <a:pPr algn="ctr"/>
            <a:r>
              <a:rPr lang="en-GB" b="1" dirty="0">
                <a:solidFill>
                  <a:schemeClr val="accent1"/>
                </a:solidFill>
              </a:rPr>
              <a:t>BEHAVIOUR (LEVELS OF PHYSICAL ACTIVITY)</a:t>
            </a:r>
          </a:p>
        </p:txBody>
      </p:sp>
      <p:sp>
        <p:nvSpPr>
          <p:cNvPr id="5" name="TextBox 4">
            <a:extLst>
              <a:ext uri="{FF2B5EF4-FFF2-40B4-BE49-F238E27FC236}">
                <a16:creationId xmlns:a16="http://schemas.microsoft.com/office/drawing/2014/main" id="{07B573AD-4D93-4372-0568-6057789EF877}"/>
              </a:ext>
            </a:extLst>
          </p:cNvPr>
          <p:cNvSpPr txBox="1"/>
          <p:nvPr/>
        </p:nvSpPr>
        <p:spPr>
          <a:xfrm>
            <a:off x="885578" y="5390659"/>
            <a:ext cx="10611097" cy="512961"/>
          </a:xfrm>
          <a:prstGeom prst="rect">
            <a:avLst/>
          </a:prstGeom>
          <a:noFill/>
        </p:spPr>
        <p:txBody>
          <a:bodyPr wrap="square" lIns="0" tIns="0" rIns="0" bIns="0">
            <a:spAutoFit/>
          </a:bodyPr>
          <a:lstStyle/>
          <a:p>
            <a:pPr>
              <a:lnSpc>
                <a:spcPts val="2000"/>
              </a:lnSpc>
            </a:pPr>
            <a:r>
              <a:rPr lang="en-GB" dirty="0">
                <a:solidFill>
                  <a:schemeClr val="accent1"/>
                </a:solidFill>
              </a:rPr>
              <a:t>For behaviour to occur, there must be sufficient levels of each component. In cases where a behaviour does not occur, in this case: inactivity or low activity, the model has been utilised to ‘diagnose’ the missing elements or barriers.</a:t>
            </a:r>
          </a:p>
        </p:txBody>
      </p:sp>
      <p:sp>
        <p:nvSpPr>
          <p:cNvPr id="6" name="TextBox 5">
            <a:extLst>
              <a:ext uri="{FF2B5EF4-FFF2-40B4-BE49-F238E27FC236}">
                <a16:creationId xmlns:a16="http://schemas.microsoft.com/office/drawing/2014/main" id="{23200C1F-03FC-351F-C7E2-E1620DDA0838}"/>
              </a:ext>
            </a:extLst>
          </p:cNvPr>
          <p:cNvSpPr txBox="1"/>
          <p:nvPr/>
        </p:nvSpPr>
        <p:spPr>
          <a:xfrm>
            <a:off x="905208" y="6241992"/>
            <a:ext cx="6340113" cy="187744"/>
          </a:xfrm>
          <a:prstGeom prst="rect">
            <a:avLst/>
          </a:prstGeom>
          <a:noFill/>
        </p:spPr>
        <p:txBody>
          <a:bodyPr wrap="square" lIns="0" tIns="0" rIns="0" bIns="0" anchor="t">
            <a:spAutoFit/>
          </a:bodyPr>
          <a:lstStyle/>
          <a:p>
            <a:pPr marL="0" marR="0" lvl="0" indent="0" algn="l" defTabSz="914400" rtl="0" eaLnBrk="1" fontAlgn="auto" latinLnBrk="0" hangingPunct="1">
              <a:lnSpc>
                <a:spcPct val="107000"/>
              </a:lnSpc>
              <a:spcBef>
                <a:spcPts val="0"/>
              </a:spcBef>
              <a:spcAft>
                <a:spcPts val="3000"/>
              </a:spcAft>
              <a:buClrTx/>
              <a:buSzTx/>
              <a:buFontTx/>
              <a:buNone/>
              <a:tabLst/>
              <a:defRPr/>
            </a:pPr>
            <a:r>
              <a:rPr kumimoji="0" lang="en-US" sz="1200" b="1" i="0" u="none" strike="noStrike" kern="1200" cap="none" spc="0" normalizeH="0" baseline="0" noProof="0" dirty="0">
                <a:ln>
                  <a:noFill/>
                </a:ln>
                <a:solidFill>
                  <a:schemeClr val="accent1"/>
                </a:solidFill>
                <a:effectLst/>
                <a:uLnTx/>
                <a:uFillTx/>
                <a:latin typeface="Tw Cen MT" panose="020B0602020104020603"/>
                <a:ea typeface="Verdana" panose="020B0604030504040204" pitchFamily="34" charset="0"/>
              </a:rPr>
              <a:t>Sources: </a:t>
            </a:r>
            <a:r>
              <a:rPr lang="en-GB" sz="1200" baseline="30000" dirty="0">
                <a:solidFill>
                  <a:schemeClr val="accent1"/>
                </a:solidFill>
                <a:latin typeface="Tw Cen MT"/>
                <a:ea typeface="Calibri"/>
              </a:rPr>
              <a:t>1</a:t>
            </a:r>
            <a:r>
              <a:rPr lang="en-GB" sz="1200" dirty="0">
                <a:solidFill>
                  <a:schemeClr val="accent1"/>
                </a:solidFill>
                <a:latin typeface="Tw Cen MT"/>
                <a:ea typeface="Calibri"/>
                <a:cs typeface="Times New Roman"/>
              </a:rPr>
              <a:t>Michie et al (2011).</a:t>
            </a:r>
          </a:p>
        </p:txBody>
      </p:sp>
      <p:sp>
        <p:nvSpPr>
          <p:cNvPr id="2" name="Rectangle 1">
            <a:extLst>
              <a:ext uri="{FF2B5EF4-FFF2-40B4-BE49-F238E27FC236}">
                <a16:creationId xmlns:a16="http://schemas.microsoft.com/office/drawing/2014/main" id="{1A0C0068-186B-68E3-97C1-F529E009D1B6}"/>
              </a:ext>
              <a:ext uri="{C183D7F6-B498-43B3-948B-1728B52AA6E4}">
                <adec:decorative xmlns:adec="http://schemas.microsoft.com/office/drawing/2017/decorative" val="1"/>
              </a:ext>
            </a:extLst>
          </p:cNvPr>
          <p:cNvSpPr/>
          <p:nvPr/>
        </p:nvSpPr>
        <p:spPr>
          <a:xfrm rot="5400000">
            <a:off x="-3367127" y="3362836"/>
            <a:ext cx="6859251" cy="12871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rtlCol="0" anchor="ctr"/>
          <a:lstStyle/>
          <a:p>
            <a:pPr algn="ctr"/>
            <a:endParaRPr lang="en-GB" sz="2533">
              <a:cs typeface="Arial"/>
            </a:endParaRPr>
          </a:p>
        </p:txBody>
      </p:sp>
      <p:sp>
        <p:nvSpPr>
          <p:cNvPr id="20" name="Rectangle 19">
            <a:extLst>
              <a:ext uri="{FF2B5EF4-FFF2-40B4-BE49-F238E27FC236}">
                <a16:creationId xmlns:a16="http://schemas.microsoft.com/office/drawing/2014/main" id="{7B5B59E7-9CF0-8167-D205-49E28E0F6591}"/>
              </a:ext>
              <a:ext uri="{C183D7F6-B498-43B3-948B-1728B52AA6E4}">
                <adec:decorative xmlns:adec="http://schemas.microsoft.com/office/drawing/2017/decorative" val="1"/>
              </a:ext>
            </a:extLst>
          </p:cNvPr>
          <p:cNvSpPr/>
          <p:nvPr/>
        </p:nvSpPr>
        <p:spPr>
          <a:xfrm rot="18900000">
            <a:off x="2523634" y="4353001"/>
            <a:ext cx="310607" cy="310607"/>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t" anchorCtr="0" forceAA="0" compatLnSpc="1">
            <a:prstTxWarp prst="textNoShape">
              <a:avLst/>
            </a:prstTxWarp>
            <a:spAutoFit/>
          </a:bodyPr>
          <a:lstStyle/>
          <a:p>
            <a:pPr algn="l">
              <a:spcAft>
                <a:spcPts val="1000"/>
              </a:spcAft>
            </a:pPr>
            <a:endParaRPr lang="en-GB" sz="1400" b="1" err="1"/>
          </a:p>
        </p:txBody>
      </p:sp>
      <p:sp>
        <p:nvSpPr>
          <p:cNvPr id="24" name="Rectangle 23">
            <a:extLst>
              <a:ext uri="{FF2B5EF4-FFF2-40B4-BE49-F238E27FC236}">
                <a16:creationId xmlns:a16="http://schemas.microsoft.com/office/drawing/2014/main" id="{A65DB7EE-F0F1-EAEB-E5C1-AB56B5DE9744}"/>
              </a:ext>
              <a:ext uri="{C183D7F6-B498-43B3-948B-1728B52AA6E4}">
                <adec:decorative xmlns:adec="http://schemas.microsoft.com/office/drawing/2017/decorative" val="1"/>
              </a:ext>
            </a:extLst>
          </p:cNvPr>
          <p:cNvSpPr/>
          <p:nvPr/>
        </p:nvSpPr>
        <p:spPr>
          <a:xfrm rot="18900000">
            <a:off x="6154387" y="4320916"/>
            <a:ext cx="310607" cy="310607"/>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t" anchorCtr="0" forceAA="0" compatLnSpc="1">
            <a:prstTxWarp prst="textNoShape">
              <a:avLst/>
            </a:prstTxWarp>
            <a:spAutoFit/>
          </a:bodyPr>
          <a:lstStyle/>
          <a:p>
            <a:pPr algn="l">
              <a:spcAft>
                <a:spcPts val="1000"/>
              </a:spcAft>
            </a:pPr>
            <a:endParaRPr lang="en-GB" sz="1400" b="1" err="1"/>
          </a:p>
        </p:txBody>
      </p:sp>
      <p:sp>
        <p:nvSpPr>
          <p:cNvPr id="25" name="Rectangle 24">
            <a:extLst>
              <a:ext uri="{FF2B5EF4-FFF2-40B4-BE49-F238E27FC236}">
                <a16:creationId xmlns:a16="http://schemas.microsoft.com/office/drawing/2014/main" id="{17597D2F-CF11-868F-03B6-9732E9CC3E4C}"/>
              </a:ext>
              <a:ext uri="{C183D7F6-B498-43B3-948B-1728B52AA6E4}">
                <adec:decorative xmlns:adec="http://schemas.microsoft.com/office/drawing/2017/decorative" val="1"/>
              </a:ext>
            </a:extLst>
          </p:cNvPr>
          <p:cNvSpPr/>
          <p:nvPr/>
        </p:nvSpPr>
        <p:spPr>
          <a:xfrm rot="18900000">
            <a:off x="9736410" y="4320917"/>
            <a:ext cx="310607" cy="310607"/>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t" anchorCtr="0" forceAA="0" compatLnSpc="1">
            <a:prstTxWarp prst="textNoShape">
              <a:avLst/>
            </a:prstTxWarp>
            <a:spAutoFit/>
          </a:bodyPr>
          <a:lstStyle/>
          <a:p>
            <a:pPr algn="l">
              <a:spcAft>
                <a:spcPts val="1000"/>
              </a:spcAft>
            </a:pPr>
            <a:endParaRPr lang="en-GB" sz="1400" b="1" err="1"/>
          </a:p>
        </p:txBody>
      </p:sp>
      <p:sp>
        <p:nvSpPr>
          <p:cNvPr id="26" name="Rectangle 25">
            <a:extLst>
              <a:ext uri="{FF2B5EF4-FFF2-40B4-BE49-F238E27FC236}">
                <a16:creationId xmlns:a16="http://schemas.microsoft.com/office/drawing/2014/main" id="{5060049D-1AB6-200E-F6C5-9075C0503781}"/>
              </a:ext>
              <a:ext uri="{C183D7F6-B498-43B3-948B-1728B52AA6E4}">
                <adec:decorative xmlns:adec="http://schemas.microsoft.com/office/drawing/2017/decorative" val="1"/>
              </a:ext>
            </a:extLst>
          </p:cNvPr>
          <p:cNvSpPr/>
          <p:nvPr/>
        </p:nvSpPr>
        <p:spPr>
          <a:xfrm rot="18900000">
            <a:off x="4248261" y="3604499"/>
            <a:ext cx="310607" cy="310607"/>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t" anchorCtr="0" forceAA="0" compatLnSpc="1">
            <a:prstTxWarp prst="textNoShape">
              <a:avLst/>
            </a:prstTxWarp>
            <a:spAutoFit/>
          </a:bodyPr>
          <a:lstStyle/>
          <a:p>
            <a:pPr algn="l">
              <a:spcAft>
                <a:spcPts val="1000"/>
              </a:spcAft>
            </a:pPr>
            <a:endParaRPr lang="en-GB" sz="1400" b="1" err="1"/>
          </a:p>
        </p:txBody>
      </p:sp>
      <p:sp>
        <p:nvSpPr>
          <p:cNvPr id="27" name="Rectangle 26">
            <a:extLst>
              <a:ext uri="{FF2B5EF4-FFF2-40B4-BE49-F238E27FC236}">
                <a16:creationId xmlns:a16="http://schemas.microsoft.com/office/drawing/2014/main" id="{E8B8208F-3286-5319-DAE1-5F61C1155D93}"/>
              </a:ext>
              <a:ext uri="{C183D7F6-B498-43B3-948B-1728B52AA6E4}">
                <adec:decorative xmlns:adec="http://schemas.microsoft.com/office/drawing/2017/decorative" val="1"/>
              </a:ext>
            </a:extLst>
          </p:cNvPr>
          <p:cNvSpPr/>
          <p:nvPr/>
        </p:nvSpPr>
        <p:spPr>
          <a:xfrm rot="18900000">
            <a:off x="8043628" y="3604501"/>
            <a:ext cx="310607" cy="310607"/>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t" anchorCtr="0" forceAA="0" compatLnSpc="1">
            <a:prstTxWarp prst="textNoShape">
              <a:avLst/>
            </a:prstTxWarp>
            <a:spAutoFit/>
          </a:bodyPr>
          <a:lstStyle/>
          <a:p>
            <a:pPr algn="l">
              <a:spcAft>
                <a:spcPts val="1000"/>
              </a:spcAft>
            </a:pPr>
            <a:endParaRPr lang="en-GB" sz="1400" b="1" err="1"/>
          </a:p>
        </p:txBody>
      </p:sp>
    </p:spTree>
    <p:extLst>
      <p:ext uri="{BB962C8B-B14F-4D97-AF65-F5344CB8AC3E}">
        <p14:creationId xmlns:p14="http://schemas.microsoft.com/office/powerpoint/2010/main" val="3862635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FC1AE9-E4CE-C7B9-DFD5-AAAED36E2517}"/>
            </a:ext>
          </a:extLst>
        </p:cNvPr>
        <p:cNvGrpSpPr/>
        <p:nvPr/>
      </p:nvGrpSpPr>
      <p:grpSpPr>
        <a:xfrm>
          <a:off x="0" y="0"/>
          <a:ext cx="0" cy="0"/>
          <a:chOff x="0" y="0"/>
          <a:chExt cx="0" cy="0"/>
        </a:xfrm>
      </p:grpSpPr>
      <p:sp>
        <p:nvSpPr>
          <p:cNvPr id="3" name="Title 6">
            <a:extLst>
              <a:ext uri="{FF2B5EF4-FFF2-40B4-BE49-F238E27FC236}">
                <a16:creationId xmlns:a16="http://schemas.microsoft.com/office/drawing/2014/main" id="{B56DC990-0A41-6D57-75F8-070ED1FD16EC}"/>
              </a:ext>
            </a:extLst>
          </p:cNvPr>
          <p:cNvSpPr>
            <a:spLocks noGrp="1"/>
          </p:cNvSpPr>
          <p:nvPr>
            <p:ph type="title"/>
          </p:nvPr>
        </p:nvSpPr>
        <p:spPr>
          <a:xfrm>
            <a:off x="905210" y="522136"/>
            <a:ext cx="4757653" cy="1384995"/>
          </a:xfrm>
        </p:spPr>
        <p:txBody>
          <a:bodyPr/>
          <a:lstStyle/>
          <a:p>
            <a:pPr defTabSz="1219170">
              <a:lnSpc>
                <a:spcPts val="2700"/>
              </a:lnSpc>
              <a:defRPr/>
            </a:pPr>
            <a:r>
              <a:rPr lang="en-GB" sz="2500" b="1" dirty="0">
                <a:solidFill>
                  <a:schemeClr val="accent1"/>
                </a:solidFill>
                <a:latin typeface="Tw Cen MT" panose="020B0602020104020603" pitchFamily="34" charset="0"/>
                <a:sym typeface="Nunito"/>
              </a:rPr>
              <a:t>PARTNERS MUST WORK </a:t>
            </a:r>
            <a:br>
              <a:rPr lang="en-GB" sz="2500" b="1" dirty="0">
                <a:solidFill>
                  <a:schemeClr val="accent1"/>
                </a:solidFill>
                <a:latin typeface="Tw Cen MT" panose="020B0602020104020603" pitchFamily="34" charset="0"/>
                <a:sym typeface="Nunito"/>
              </a:rPr>
            </a:br>
            <a:r>
              <a:rPr lang="en-GB" sz="2500" b="1" dirty="0">
                <a:solidFill>
                  <a:schemeClr val="accent1"/>
                </a:solidFill>
                <a:latin typeface="Tw Cen MT" panose="020B0602020104020603" pitchFamily="34" charset="0"/>
                <a:sym typeface="Nunito"/>
              </a:rPr>
              <a:t>TOGETHER TO CREATE OPTIMAL CONDITIONS AND SUPPORT FOR PEOPLE WITH LTHCs TO BE ACTIVE</a:t>
            </a:r>
            <a:endParaRPr lang="en-US" sz="1600" dirty="0">
              <a:solidFill>
                <a:schemeClr val="accent1"/>
              </a:solidFill>
            </a:endParaRPr>
          </a:p>
        </p:txBody>
      </p:sp>
      <p:sp>
        <p:nvSpPr>
          <p:cNvPr id="7" name="Text Placeholder 19">
            <a:extLst>
              <a:ext uri="{FF2B5EF4-FFF2-40B4-BE49-F238E27FC236}">
                <a16:creationId xmlns:a16="http://schemas.microsoft.com/office/drawing/2014/main" id="{8C480871-BE84-F8B1-1B0B-D13FFDFD7E8F}"/>
              </a:ext>
            </a:extLst>
          </p:cNvPr>
          <p:cNvSpPr txBox="1">
            <a:spLocks/>
          </p:cNvSpPr>
          <p:nvPr/>
        </p:nvSpPr>
        <p:spPr>
          <a:xfrm>
            <a:off x="905874" y="2046595"/>
            <a:ext cx="4756989" cy="3963970"/>
          </a:xfrm>
          <a:prstGeom prst="rect">
            <a:avLst/>
          </a:prstGeom>
        </p:spPr>
        <p:txBody>
          <a:bodyPr wrap="square" lIns="0" tIns="0" rIns="0" bIns="0">
            <a:spAutoFit/>
          </a:bodyPr>
          <a:lstStyle>
            <a:lvl1pPr marL="0" indent="0" algn="l" defTabSz="914400" rtl="0" eaLnBrk="1" latinLnBrk="0" hangingPunct="1">
              <a:lnSpc>
                <a:spcPct val="100000"/>
              </a:lnSpc>
              <a:spcBef>
                <a:spcPts val="1000"/>
              </a:spcBef>
              <a:buFont typeface="Arial" panose="020B0604020202020204" pitchFamily="34" charset="0"/>
              <a:buNone/>
              <a:defRPr sz="1800" kern="1200">
                <a:solidFill>
                  <a:srgbClr val="4543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000"/>
              </a:lnSpc>
              <a:defRPr/>
            </a:pPr>
            <a:r>
              <a:rPr kumimoji="0" lang="en-GB" sz="1600" b="0" i="0" u="none" strike="noStrike" kern="1200" cap="none" spc="0" normalizeH="0" baseline="0" noProof="0" dirty="0">
                <a:ln>
                  <a:noFill/>
                </a:ln>
                <a:solidFill>
                  <a:schemeClr val="accent1"/>
                </a:solidFill>
                <a:effectLst/>
                <a:uLnTx/>
                <a:uFillTx/>
                <a:latin typeface="Tw Cen MT" panose="020B0602020104020603"/>
                <a:ea typeface="+mn-lt"/>
                <a:cs typeface="+mn-lt"/>
              </a:rPr>
              <a:t>We know that the most successful approaches to </a:t>
            </a:r>
            <a:br>
              <a:rPr kumimoji="0" lang="en-GB" sz="1600" b="0" i="0" u="none" strike="noStrike" kern="1200" cap="none" spc="0" normalizeH="0" baseline="0" noProof="0" dirty="0">
                <a:ln>
                  <a:noFill/>
                </a:ln>
                <a:solidFill>
                  <a:schemeClr val="accent1"/>
                </a:solidFill>
                <a:effectLst/>
                <a:uLnTx/>
                <a:uFillTx/>
                <a:latin typeface="Tw Cen MT" panose="020B0602020104020603"/>
                <a:ea typeface="+mn-lt"/>
                <a:cs typeface="+mn-lt"/>
              </a:rPr>
            </a:br>
            <a:r>
              <a:rPr kumimoji="0" lang="en-GB" sz="1600" b="0" i="0" u="none" strike="noStrike" kern="1200" cap="none" spc="0" normalizeH="0" baseline="0" noProof="0" dirty="0">
                <a:ln>
                  <a:noFill/>
                </a:ln>
                <a:solidFill>
                  <a:schemeClr val="accent1"/>
                </a:solidFill>
                <a:effectLst/>
                <a:uLnTx/>
                <a:uFillTx/>
                <a:latin typeface="Tw Cen MT" panose="020B0602020104020603"/>
                <a:ea typeface="+mn-lt"/>
                <a:cs typeface="+mn-lt"/>
              </a:rPr>
              <a:t>changing health-related behaviours intervene not just </a:t>
            </a:r>
            <a:br>
              <a:rPr kumimoji="0" lang="en-GB" sz="1600" b="0" i="0" u="none" strike="noStrike" kern="1200" cap="none" spc="0" normalizeH="0" baseline="0" noProof="0" dirty="0">
                <a:ln>
                  <a:noFill/>
                </a:ln>
                <a:solidFill>
                  <a:schemeClr val="accent1"/>
                </a:solidFill>
                <a:effectLst/>
                <a:uLnTx/>
                <a:uFillTx/>
                <a:latin typeface="Tw Cen MT" panose="020B0602020104020603"/>
                <a:ea typeface="+mn-lt"/>
                <a:cs typeface="+mn-lt"/>
              </a:rPr>
            </a:br>
            <a:r>
              <a:rPr kumimoji="0" lang="en-GB" sz="1600" b="0" i="0" u="none" strike="noStrike" kern="1200" cap="none" spc="0" normalizeH="0" baseline="0" noProof="0" dirty="0">
                <a:ln>
                  <a:noFill/>
                </a:ln>
                <a:solidFill>
                  <a:schemeClr val="accent1"/>
                </a:solidFill>
                <a:effectLst/>
                <a:uLnTx/>
                <a:uFillTx/>
                <a:latin typeface="Tw Cen MT" panose="020B0602020104020603"/>
                <a:ea typeface="+mn-lt"/>
                <a:cs typeface="+mn-lt"/>
              </a:rPr>
              <a:t>with individuals, but at a community and systems level. </a:t>
            </a:r>
          </a:p>
          <a:p>
            <a:pPr>
              <a:lnSpc>
                <a:spcPts val="2000"/>
              </a:lnSpc>
              <a:defRPr/>
            </a:pPr>
            <a:r>
              <a:rPr kumimoji="0" lang="en-GB" sz="1600" b="0" i="0" u="none" strike="noStrike" kern="1200" cap="none" spc="0" normalizeH="0" baseline="0" noProof="0" dirty="0">
                <a:ln>
                  <a:noFill/>
                </a:ln>
                <a:solidFill>
                  <a:schemeClr val="accent1"/>
                </a:solidFill>
                <a:effectLst/>
                <a:uLnTx/>
                <a:uFillTx/>
                <a:latin typeface="Tw Cen MT" panose="020B0602020104020603"/>
                <a:ea typeface="+mn-lt"/>
                <a:cs typeface="+mn-lt"/>
              </a:rPr>
              <a:t>This may mean partners working together at place to offer a coherent and well communicated support offer – including local authorities, the NHS, Integrated Care Boards / health authorities, primary care professionals, charity and community organisations and physical </a:t>
            </a:r>
            <a:br>
              <a:rPr kumimoji="0" lang="en-GB" sz="1600" b="0" i="0" u="none" strike="noStrike" kern="1200" cap="none" spc="0" normalizeH="0" baseline="0" noProof="0" dirty="0">
                <a:ln>
                  <a:noFill/>
                </a:ln>
                <a:solidFill>
                  <a:schemeClr val="accent1"/>
                </a:solidFill>
                <a:effectLst/>
                <a:uLnTx/>
                <a:uFillTx/>
                <a:latin typeface="Tw Cen MT" panose="020B0602020104020603"/>
                <a:ea typeface="+mn-lt"/>
                <a:cs typeface="+mn-lt"/>
              </a:rPr>
            </a:br>
            <a:r>
              <a:rPr kumimoji="0" lang="en-GB" sz="1600" b="0" i="0" u="none" strike="noStrike" kern="1200" cap="none" spc="0" normalizeH="0" baseline="0" noProof="0" dirty="0">
                <a:ln>
                  <a:noFill/>
                </a:ln>
                <a:solidFill>
                  <a:schemeClr val="accent1"/>
                </a:solidFill>
                <a:effectLst/>
                <a:uLnTx/>
                <a:uFillTx/>
                <a:latin typeface="Tw Cen MT" panose="020B0602020104020603"/>
                <a:ea typeface="+mn-lt"/>
                <a:cs typeface="+mn-lt"/>
              </a:rPr>
              <a:t>activity providers.</a:t>
            </a:r>
          </a:p>
          <a:p>
            <a:pPr>
              <a:lnSpc>
                <a:spcPts val="2000"/>
              </a:lnSpc>
              <a:defRPr/>
            </a:pPr>
            <a:r>
              <a:rPr kumimoji="0" lang="en-GB" sz="1600" b="0" i="0" u="none" strike="noStrike" kern="1200" cap="none" spc="0" normalizeH="0" baseline="0" noProof="0" dirty="0">
                <a:ln>
                  <a:noFill/>
                </a:ln>
                <a:solidFill>
                  <a:schemeClr val="accent1"/>
                </a:solidFill>
                <a:effectLst/>
                <a:uLnTx/>
                <a:uFillTx/>
                <a:latin typeface="Tw Cen MT" panose="020B0602020104020603"/>
                <a:ea typeface="+mn-lt"/>
                <a:cs typeface="+mn-lt"/>
              </a:rPr>
              <a:t>This is a key reason We Are Undefeatable wants to empower organisations with our assets and insight through documents such as this; often, it is in a local context </a:t>
            </a:r>
            <a:br>
              <a:rPr kumimoji="0" lang="en-GB" sz="1600" b="0" i="0" u="none" strike="noStrike" kern="1200" cap="none" spc="0" normalizeH="0" baseline="0" noProof="0" dirty="0">
                <a:ln>
                  <a:noFill/>
                </a:ln>
                <a:solidFill>
                  <a:schemeClr val="accent1"/>
                </a:solidFill>
                <a:effectLst/>
                <a:uLnTx/>
                <a:uFillTx/>
                <a:latin typeface="Tw Cen MT" panose="020B0602020104020603"/>
                <a:ea typeface="+mn-lt"/>
                <a:cs typeface="+mn-lt"/>
              </a:rPr>
            </a:br>
            <a:r>
              <a:rPr kumimoji="0" lang="en-GB" sz="1600" b="0" i="0" u="none" strike="noStrike" kern="1200" cap="none" spc="0" normalizeH="0" baseline="0" noProof="0" dirty="0">
                <a:ln>
                  <a:noFill/>
                </a:ln>
                <a:solidFill>
                  <a:schemeClr val="accent1"/>
                </a:solidFill>
                <a:effectLst/>
                <a:uLnTx/>
                <a:uFillTx/>
                <a:latin typeface="Tw Cen MT" panose="020B0602020104020603"/>
                <a:ea typeface="+mn-lt"/>
                <a:cs typeface="+mn-lt"/>
              </a:rPr>
              <a:t>where the most effective collaboration can unfold and make a difference to communities.</a:t>
            </a:r>
          </a:p>
        </p:txBody>
      </p:sp>
      <p:sp>
        <p:nvSpPr>
          <p:cNvPr id="34" name="Text Placeholder 19">
            <a:extLst>
              <a:ext uri="{FF2B5EF4-FFF2-40B4-BE49-F238E27FC236}">
                <a16:creationId xmlns:a16="http://schemas.microsoft.com/office/drawing/2014/main" id="{0AE3F701-B8BD-E270-EA3C-A86608F60DD0}"/>
              </a:ext>
            </a:extLst>
          </p:cNvPr>
          <p:cNvSpPr txBox="1">
            <a:spLocks/>
          </p:cNvSpPr>
          <p:nvPr/>
        </p:nvSpPr>
        <p:spPr>
          <a:xfrm>
            <a:off x="6083766" y="500830"/>
            <a:ext cx="3942113" cy="461665"/>
          </a:xfrm>
          <a:prstGeom prst="rect">
            <a:avLst/>
          </a:prstGeom>
        </p:spPr>
        <p:txBody>
          <a:bodyPr wrap="square" lIns="0" tIns="0" rIns="0" bIns="0">
            <a:spAutoFit/>
          </a:bodyPr>
          <a:lstStyle>
            <a:lvl1pPr marL="0" indent="0" algn="l" defTabSz="914400" rtl="0" eaLnBrk="1" latinLnBrk="0" hangingPunct="1">
              <a:lnSpc>
                <a:spcPct val="100000"/>
              </a:lnSpc>
              <a:spcBef>
                <a:spcPts val="1000"/>
              </a:spcBef>
              <a:buFont typeface="Arial" panose="020B0604020202020204" pitchFamily="34" charset="0"/>
              <a:buNone/>
              <a:defRPr sz="1800" kern="1200">
                <a:solidFill>
                  <a:srgbClr val="4543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800"/>
              </a:lnSpc>
              <a:spcAft>
                <a:spcPts val="800"/>
              </a:spcAft>
            </a:pPr>
            <a:r>
              <a:rPr lang="en-GB" sz="1600" b="1" kern="100" dirty="0">
                <a:solidFill>
                  <a:schemeClr val="accent1"/>
                </a:solidFill>
                <a:latin typeface="Tw Cen MT"/>
                <a:ea typeface="Calibri"/>
                <a:cs typeface="Calibri"/>
              </a:rPr>
              <a:t>Types of influences on physical activity behaviour, a socio-ecological model</a:t>
            </a:r>
            <a:r>
              <a:rPr lang="en-GB" sz="1600" baseline="30000" dirty="0">
                <a:solidFill>
                  <a:schemeClr val="accent1"/>
                </a:solidFill>
                <a:effectLst/>
                <a:latin typeface="Tw Cen MT"/>
                <a:ea typeface="Times New Roman" panose="02020603050405020304" pitchFamily="18" charset="0"/>
              </a:rPr>
              <a:t>1</a:t>
            </a:r>
            <a:r>
              <a:rPr lang="en-GB" sz="1600" b="1" kern="100" dirty="0">
                <a:solidFill>
                  <a:schemeClr val="accent1"/>
                </a:solidFill>
                <a:latin typeface="Tw Cen MT"/>
                <a:ea typeface="Calibri"/>
                <a:cs typeface="Calibri"/>
              </a:rPr>
              <a:t>:</a:t>
            </a:r>
          </a:p>
        </p:txBody>
      </p:sp>
      <p:sp>
        <p:nvSpPr>
          <p:cNvPr id="28" name="Rectangle 27">
            <a:extLst>
              <a:ext uri="{FF2B5EF4-FFF2-40B4-BE49-F238E27FC236}">
                <a16:creationId xmlns:a16="http://schemas.microsoft.com/office/drawing/2014/main" id="{253F8C31-6EFB-2234-8254-33BDEA3690C1}"/>
              </a:ext>
            </a:extLst>
          </p:cNvPr>
          <p:cNvSpPr/>
          <p:nvPr/>
        </p:nvSpPr>
        <p:spPr>
          <a:xfrm>
            <a:off x="6083767" y="1056986"/>
            <a:ext cx="3589623" cy="979069"/>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t" anchorCtr="0" forceAA="0" compatLnSpc="1">
            <a:prstTxWarp prst="textNoShape">
              <a:avLst/>
            </a:prstTxWarp>
            <a:spAutoFit/>
          </a:bodyPr>
          <a:lstStyle/>
          <a:p>
            <a:pPr lvl="0">
              <a:lnSpc>
                <a:spcPts val="1600"/>
              </a:lnSpc>
            </a:pPr>
            <a:r>
              <a:rPr lang="en-GB" sz="1500" b="1" dirty="0">
                <a:solidFill>
                  <a:schemeClr val="accent2"/>
                </a:solidFill>
                <a:latin typeface="Tw Cen MT" panose="020B0602020104020603" pitchFamily="34" charset="0"/>
              </a:rPr>
              <a:t>Individual: </a:t>
            </a:r>
            <a:r>
              <a:rPr lang="en-GB" sz="1500" dirty="0">
                <a:solidFill>
                  <a:schemeClr val="accent1"/>
                </a:solidFill>
                <a:latin typeface="Tw Cen MT" panose="020B0602020104020603" pitchFamily="34" charset="0"/>
              </a:rPr>
              <a:t>knowledge, attitudes, past behaviours, and the characteristics </a:t>
            </a:r>
            <a:br>
              <a:rPr lang="en-GB" sz="1500" dirty="0">
                <a:solidFill>
                  <a:schemeClr val="accent1"/>
                </a:solidFill>
                <a:latin typeface="Tw Cen MT" panose="020B0602020104020603" pitchFamily="34" charset="0"/>
              </a:rPr>
            </a:br>
            <a:r>
              <a:rPr lang="en-GB" sz="1500" dirty="0">
                <a:solidFill>
                  <a:schemeClr val="accent1"/>
                </a:solidFill>
                <a:latin typeface="Tw Cen MT" panose="020B0602020104020603" pitchFamily="34" charset="0"/>
              </a:rPr>
              <a:t>such as age and gender.</a:t>
            </a:r>
          </a:p>
        </p:txBody>
      </p:sp>
      <p:sp>
        <p:nvSpPr>
          <p:cNvPr id="29" name="Rectangle 28">
            <a:extLst>
              <a:ext uri="{FF2B5EF4-FFF2-40B4-BE49-F238E27FC236}">
                <a16:creationId xmlns:a16="http://schemas.microsoft.com/office/drawing/2014/main" id="{10CBA83F-B1A7-84C2-CA7B-0D5B6EB61D65}"/>
              </a:ext>
            </a:extLst>
          </p:cNvPr>
          <p:cNvSpPr/>
          <p:nvPr/>
        </p:nvSpPr>
        <p:spPr>
          <a:xfrm>
            <a:off x="6083767" y="2153791"/>
            <a:ext cx="3589623" cy="979069"/>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t" anchorCtr="0" forceAA="0" compatLnSpc="1">
            <a:prstTxWarp prst="textNoShape">
              <a:avLst/>
            </a:prstTxWarp>
            <a:spAutoFit/>
          </a:bodyPr>
          <a:lstStyle/>
          <a:p>
            <a:pPr lvl="0">
              <a:lnSpc>
                <a:spcPts val="1600"/>
              </a:lnSpc>
            </a:pPr>
            <a:r>
              <a:rPr lang="en-GB" sz="1500" b="1" dirty="0">
                <a:solidFill>
                  <a:schemeClr val="accent2"/>
                </a:solidFill>
                <a:latin typeface="Tw Cen MT" panose="020B0602020104020603" pitchFamily="34" charset="0"/>
              </a:rPr>
              <a:t>Interpersonal: </a:t>
            </a:r>
            <a:r>
              <a:rPr lang="en-GB" sz="1500" dirty="0">
                <a:solidFill>
                  <a:schemeClr val="accent1"/>
                </a:solidFill>
                <a:latin typeface="Tw Cen MT" panose="020B0602020104020603" pitchFamily="34" charset="0"/>
              </a:rPr>
              <a:t>support from </a:t>
            </a:r>
            <a:br>
              <a:rPr lang="en-GB" sz="1500" dirty="0">
                <a:solidFill>
                  <a:schemeClr val="accent1"/>
                </a:solidFill>
                <a:latin typeface="Tw Cen MT" panose="020B0602020104020603" pitchFamily="34" charset="0"/>
              </a:rPr>
            </a:br>
            <a:r>
              <a:rPr lang="en-GB" sz="1500" dirty="0">
                <a:solidFill>
                  <a:schemeClr val="accent1"/>
                </a:solidFill>
                <a:latin typeface="Tw Cen MT" panose="020B0602020104020603" pitchFamily="34" charset="0"/>
              </a:rPr>
              <a:t>family and friends, and inclusion </a:t>
            </a:r>
            <a:br>
              <a:rPr lang="en-GB" sz="1500" dirty="0">
                <a:solidFill>
                  <a:schemeClr val="accent1"/>
                </a:solidFill>
                <a:latin typeface="Tw Cen MT" panose="020B0602020104020603" pitchFamily="34" charset="0"/>
              </a:rPr>
            </a:br>
            <a:r>
              <a:rPr lang="en-GB" sz="1500" dirty="0">
                <a:solidFill>
                  <a:schemeClr val="accent1"/>
                </a:solidFill>
                <a:latin typeface="Tw Cen MT" panose="020B0602020104020603" pitchFamily="34" charset="0"/>
              </a:rPr>
              <a:t>in social networks.</a:t>
            </a:r>
          </a:p>
        </p:txBody>
      </p:sp>
      <p:sp>
        <p:nvSpPr>
          <p:cNvPr id="30" name="Rectangle 29">
            <a:extLst>
              <a:ext uri="{FF2B5EF4-FFF2-40B4-BE49-F238E27FC236}">
                <a16:creationId xmlns:a16="http://schemas.microsoft.com/office/drawing/2014/main" id="{6A8F9BE7-9AF9-D9A3-6FC8-8A08FD52E1EA}"/>
              </a:ext>
            </a:extLst>
          </p:cNvPr>
          <p:cNvSpPr/>
          <p:nvPr/>
        </p:nvSpPr>
        <p:spPr>
          <a:xfrm>
            <a:off x="6083767" y="3266774"/>
            <a:ext cx="3589623" cy="979069"/>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t" anchorCtr="0" forceAA="0" compatLnSpc="1">
            <a:prstTxWarp prst="textNoShape">
              <a:avLst/>
            </a:prstTxWarp>
            <a:spAutoFit/>
          </a:bodyPr>
          <a:lstStyle/>
          <a:p>
            <a:pPr lvl="0">
              <a:lnSpc>
                <a:spcPts val="1600"/>
              </a:lnSpc>
            </a:pPr>
            <a:r>
              <a:rPr lang="en-GB" sz="1500" b="1">
                <a:solidFill>
                  <a:schemeClr val="accent2"/>
                </a:solidFill>
                <a:latin typeface="Tw Cen MT" panose="020B0602020104020603" pitchFamily="34" charset="0"/>
              </a:rPr>
              <a:t>Community: </a:t>
            </a:r>
            <a:r>
              <a:rPr lang="en-GB" sz="1500">
                <a:solidFill>
                  <a:schemeClr val="accent1"/>
                </a:solidFill>
                <a:latin typeface="Tw Cen MT" panose="020B0602020104020603" pitchFamily="34" charset="0"/>
              </a:rPr>
              <a:t>wider community </a:t>
            </a:r>
            <a:br>
              <a:rPr lang="en-GB" sz="1500">
                <a:solidFill>
                  <a:schemeClr val="accent1"/>
                </a:solidFill>
                <a:latin typeface="Tw Cen MT" panose="020B0602020104020603" pitchFamily="34" charset="0"/>
              </a:rPr>
            </a:br>
            <a:r>
              <a:rPr lang="en-GB" sz="1500">
                <a:solidFill>
                  <a:schemeClr val="accent1"/>
                </a:solidFill>
                <a:latin typeface="Tw Cen MT" panose="020B0602020104020603" pitchFamily="34" charset="0"/>
              </a:rPr>
              <a:t>and local environment influences </a:t>
            </a:r>
            <a:br>
              <a:rPr lang="en-GB" sz="1500">
                <a:solidFill>
                  <a:schemeClr val="accent1"/>
                </a:solidFill>
                <a:latin typeface="Tw Cen MT" panose="020B0602020104020603" pitchFamily="34" charset="0"/>
              </a:rPr>
            </a:br>
            <a:r>
              <a:rPr lang="en-GB" sz="1500">
                <a:solidFill>
                  <a:schemeClr val="accent1"/>
                </a:solidFill>
                <a:latin typeface="Tw Cen MT" panose="020B0602020104020603" pitchFamily="34" charset="0"/>
              </a:rPr>
              <a:t>such as access to facilities.</a:t>
            </a:r>
          </a:p>
        </p:txBody>
      </p:sp>
      <p:sp>
        <p:nvSpPr>
          <p:cNvPr id="31" name="Rectangle 30">
            <a:extLst>
              <a:ext uri="{FF2B5EF4-FFF2-40B4-BE49-F238E27FC236}">
                <a16:creationId xmlns:a16="http://schemas.microsoft.com/office/drawing/2014/main" id="{098918CE-3865-FB84-8AE1-BCE998A4BEBD}"/>
              </a:ext>
            </a:extLst>
          </p:cNvPr>
          <p:cNvSpPr/>
          <p:nvPr/>
        </p:nvSpPr>
        <p:spPr>
          <a:xfrm>
            <a:off x="6083767" y="4358610"/>
            <a:ext cx="3589623" cy="979069"/>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t" anchorCtr="0" forceAA="0" compatLnSpc="1">
            <a:prstTxWarp prst="textNoShape">
              <a:avLst/>
            </a:prstTxWarp>
            <a:spAutoFit/>
          </a:bodyPr>
          <a:lstStyle/>
          <a:p>
            <a:pPr lvl="0">
              <a:lnSpc>
                <a:spcPts val="1600"/>
              </a:lnSpc>
            </a:pPr>
            <a:r>
              <a:rPr lang="en-GB" sz="1500" b="1" dirty="0">
                <a:solidFill>
                  <a:schemeClr val="accent2"/>
                </a:solidFill>
                <a:latin typeface="Tw Cen MT" panose="020B0602020104020603" pitchFamily="34" charset="0"/>
              </a:rPr>
              <a:t>Organisational: </a:t>
            </a:r>
            <a:r>
              <a:rPr lang="en-GB" sz="1500" dirty="0">
                <a:solidFill>
                  <a:schemeClr val="accent1"/>
                </a:solidFill>
                <a:latin typeface="Tw Cen MT" panose="020B0602020104020603" pitchFamily="34" charset="0"/>
              </a:rPr>
              <a:t>interactions with </a:t>
            </a:r>
            <a:br>
              <a:rPr lang="en-GB" sz="1500" dirty="0">
                <a:solidFill>
                  <a:schemeClr val="accent1"/>
                </a:solidFill>
                <a:latin typeface="Tw Cen MT" panose="020B0602020104020603" pitchFamily="34" charset="0"/>
              </a:rPr>
            </a:br>
            <a:r>
              <a:rPr lang="en-GB" sz="1500" dirty="0">
                <a:solidFill>
                  <a:schemeClr val="accent1"/>
                </a:solidFill>
                <a:latin typeface="Tw Cen MT" panose="020B0602020104020603" pitchFamily="34" charset="0"/>
              </a:rPr>
              <a:t>institutions such as healthcare organisations.</a:t>
            </a:r>
          </a:p>
        </p:txBody>
      </p:sp>
      <p:sp>
        <p:nvSpPr>
          <p:cNvPr id="32" name="Rectangle 31">
            <a:extLst>
              <a:ext uri="{FF2B5EF4-FFF2-40B4-BE49-F238E27FC236}">
                <a16:creationId xmlns:a16="http://schemas.microsoft.com/office/drawing/2014/main" id="{8BD59671-9F71-CCE6-18FF-53B78EB07561}"/>
              </a:ext>
            </a:extLst>
          </p:cNvPr>
          <p:cNvSpPr/>
          <p:nvPr/>
        </p:nvSpPr>
        <p:spPr>
          <a:xfrm>
            <a:off x="6083767" y="5479896"/>
            <a:ext cx="3589623" cy="979069"/>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t" anchorCtr="0" forceAA="0" compatLnSpc="1">
            <a:prstTxWarp prst="textNoShape">
              <a:avLst/>
            </a:prstTxWarp>
            <a:spAutoFit/>
          </a:bodyPr>
          <a:lstStyle/>
          <a:p>
            <a:pPr lvl="0">
              <a:lnSpc>
                <a:spcPts val="1600"/>
              </a:lnSpc>
            </a:pPr>
            <a:r>
              <a:rPr lang="en-GB" sz="1500" b="1" dirty="0">
                <a:solidFill>
                  <a:schemeClr val="accent2"/>
                </a:solidFill>
                <a:latin typeface="Tw Cen MT" panose="020B0602020104020603" pitchFamily="34" charset="0"/>
              </a:rPr>
              <a:t>Policy and environmental: </a:t>
            </a:r>
            <a:r>
              <a:rPr lang="en-GB" sz="1500" dirty="0">
                <a:solidFill>
                  <a:schemeClr val="accent1"/>
                </a:solidFill>
                <a:latin typeface="Tw Cen MT" panose="020B0602020104020603" pitchFamily="34" charset="0"/>
              </a:rPr>
              <a:t>the </a:t>
            </a:r>
            <a:br>
              <a:rPr lang="en-GB" sz="1500" dirty="0">
                <a:solidFill>
                  <a:schemeClr val="accent1"/>
                </a:solidFill>
                <a:latin typeface="Tw Cen MT" panose="020B0602020104020603" pitchFamily="34" charset="0"/>
              </a:rPr>
            </a:br>
            <a:r>
              <a:rPr lang="en-GB" sz="1500" dirty="0">
                <a:solidFill>
                  <a:schemeClr val="accent1"/>
                </a:solidFill>
                <a:latin typeface="Tw Cen MT" panose="020B0602020104020603" pitchFamily="34" charset="0"/>
              </a:rPr>
              <a:t>influences of local or national policy </a:t>
            </a:r>
            <a:br>
              <a:rPr lang="en-GB" sz="1500" dirty="0">
                <a:solidFill>
                  <a:schemeClr val="accent1"/>
                </a:solidFill>
                <a:latin typeface="Tw Cen MT" panose="020B0602020104020603" pitchFamily="34" charset="0"/>
              </a:rPr>
            </a:br>
            <a:r>
              <a:rPr lang="en-GB" sz="1500" dirty="0">
                <a:solidFill>
                  <a:schemeClr val="accent1"/>
                </a:solidFill>
                <a:latin typeface="Tw Cen MT" panose="020B0602020104020603" pitchFamily="34" charset="0"/>
              </a:rPr>
              <a:t>and the macro-environment.</a:t>
            </a:r>
          </a:p>
        </p:txBody>
      </p:sp>
      <p:sp>
        <p:nvSpPr>
          <p:cNvPr id="10" name="Oval 9">
            <a:extLst>
              <a:ext uri="{FF2B5EF4-FFF2-40B4-BE49-F238E27FC236}">
                <a16:creationId xmlns:a16="http://schemas.microsoft.com/office/drawing/2014/main" id="{AAD6543E-F24F-6827-6EB9-7A749DAF78CC}"/>
              </a:ext>
              <a:ext uri="{C183D7F6-B498-43B3-948B-1728B52AA6E4}">
                <adec:decorative xmlns:adec="http://schemas.microsoft.com/office/drawing/2017/decorative" val="1"/>
              </a:ext>
            </a:extLst>
          </p:cNvPr>
          <p:cNvSpPr/>
          <p:nvPr/>
        </p:nvSpPr>
        <p:spPr>
          <a:xfrm>
            <a:off x="9383520" y="1142665"/>
            <a:ext cx="4711690" cy="4711690"/>
          </a:xfrm>
          <a:prstGeom prst="ellipse">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t" anchorCtr="0" forceAA="0" compatLnSpc="1">
            <a:prstTxWarp prst="textNoShape">
              <a:avLst/>
            </a:prstTxWarp>
            <a:spAutoFit/>
          </a:bodyPr>
          <a:lstStyle/>
          <a:p>
            <a:pPr algn="l">
              <a:spcAft>
                <a:spcPts val="1000"/>
              </a:spcAft>
            </a:pPr>
            <a:endParaRPr lang="en-GB" sz="1400" b="1" err="1"/>
          </a:p>
        </p:txBody>
      </p:sp>
      <p:sp>
        <p:nvSpPr>
          <p:cNvPr id="13" name="Oval 12">
            <a:extLst>
              <a:ext uri="{FF2B5EF4-FFF2-40B4-BE49-F238E27FC236}">
                <a16:creationId xmlns:a16="http://schemas.microsoft.com/office/drawing/2014/main" id="{EF706ADA-C3F3-6CE2-9D0A-591F3297655F}"/>
              </a:ext>
              <a:ext uri="{C183D7F6-B498-43B3-948B-1728B52AA6E4}">
                <adec:decorative xmlns:adec="http://schemas.microsoft.com/office/drawing/2017/decorative" val="1"/>
              </a:ext>
            </a:extLst>
          </p:cNvPr>
          <p:cNvSpPr/>
          <p:nvPr/>
        </p:nvSpPr>
        <p:spPr>
          <a:xfrm>
            <a:off x="9831376" y="1601429"/>
            <a:ext cx="3793689" cy="3793689"/>
          </a:xfrm>
          <a:prstGeom prst="ellipse">
            <a:avLst/>
          </a:prstGeom>
          <a:solidFill>
            <a:schemeClr val="accent4"/>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t" anchorCtr="0" forceAA="0" compatLnSpc="1">
            <a:prstTxWarp prst="textNoShape">
              <a:avLst/>
            </a:prstTxWarp>
            <a:spAutoFit/>
          </a:bodyPr>
          <a:lstStyle/>
          <a:p>
            <a:pPr algn="l">
              <a:spcAft>
                <a:spcPts val="1000"/>
              </a:spcAft>
            </a:pPr>
            <a:endParaRPr lang="en-GB" sz="1400" b="1" err="1"/>
          </a:p>
        </p:txBody>
      </p:sp>
      <p:sp>
        <p:nvSpPr>
          <p:cNvPr id="14" name="Oval 13">
            <a:extLst>
              <a:ext uri="{FF2B5EF4-FFF2-40B4-BE49-F238E27FC236}">
                <a16:creationId xmlns:a16="http://schemas.microsoft.com/office/drawing/2014/main" id="{90767851-E81E-62B8-09DB-AF37CEB235C3}"/>
              </a:ext>
              <a:ext uri="{C183D7F6-B498-43B3-948B-1728B52AA6E4}">
                <adec:decorative xmlns:adec="http://schemas.microsoft.com/office/drawing/2017/decorative" val="1"/>
              </a:ext>
            </a:extLst>
          </p:cNvPr>
          <p:cNvSpPr/>
          <p:nvPr/>
        </p:nvSpPr>
        <p:spPr>
          <a:xfrm>
            <a:off x="10286290" y="2010178"/>
            <a:ext cx="2923747" cy="2923747"/>
          </a:xfrm>
          <a:prstGeom prst="ellipse">
            <a:avLst/>
          </a:prstGeom>
          <a:solidFill>
            <a:schemeClr val="accent5"/>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80000" tIns="180000" rIns="180000" bIns="180000" numCol="1" spcCol="0" rtlCol="0" fromWordArt="0" anchor="t" anchorCtr="0" forceAA="0" compatLnSpc="1">
            <a:prstTxWarp prst="textNoShape">
              <a:avLst/>
            </a:prstTxWarp>
            <a:spAutoFit/>
          </a:bodyPr>
          <a:lstStyle/>
          <a:p>
            <a:pPr algn="l">
              <a:spcAft>
                <a:spcPts val="1000"/>
              </a:spcAft>
            </a:pPr>
            <a:endParaRPr lang="en-GB" sz="1400" b="1" err="1"/>
          </a:p>
        </p:txBody>
      </p:sp>
      <p:sp>
        <p:nvSpPr>
          <p:cNvPr id="15" name="Oval 14">
            <a:extLst>
              <a:ext uri="{FF2B5EF4-FFF2-40B4-BE49-F238E27FC236}">
                <a16:creationId xmlns:a16="http://schemas.microsoft.com/office/drawing/2014/main" id="{118D0D48-FE81-7D2C-D663-198586DC162F}"/>
              </a:ext>
              <a:ext uri="{C183D7F6-B498-43B3-948B-1728B52AA6E4}">
                <adec:decorative xmlns:adec="http://schemas.microsoft.com/office/drawing/2017/decorative" val="1"/>
              </a:ext>
            </a:extLst>
          </p:cNvPr>
          <p:cNvSpPr/>
          <p:nvPr/>
        </p:nvSpPr>
        <p:spPr>
          <a:xfrm>
            <a:off x="10729083" y="2467280"/>
            <a:ext cx="2044321" cy="2044321"/>
          </a:xfrm>
          <a:prstGeom prst="ellipse">
            <a:avLst/>
          </a:prstGeom>
          <a:solidFill>
            <a:schemeClr val="tx2"/>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80000" tIns="180000" rIns="180000" bIns="180000" numCol="1" spcCol="0" rtlCol="0" fromWordArt="0" anchor="t" anchorCtr="0" forceAA="0" compatLnSpc="1">
            <a:prstTxWarp prst="textNoShape">
              <a:avLst/>
            </a:prstTxWarp>
            <a:spAutoFit/>
          </a:bodyPr>
          <a:lstStyle/>
          <a:p>
            <a:pPr algn="l">
              <a:spcAft>
                <a:spcPts val="1000"/>
              </a:spcAft>
            </a:pPr>
            <a:endParaRPr lang="en-GB" sz="1400" b="1" err="1"/>
          </a:p>
        </p:txBody>
      </p:sp>
      <p:sp>
        <p:nvSpPr>
          <p:cNvPr id="16" name="Oval 15">
            <a:extLst>
              <a:ext uri="{FF2B5EF4-FFF2-40B4-BE49-F238E27FC236}">
                <a16:creationId xmlns:a16="http://schemas.microsoft.com/office/drawing/2014/main" id="{3170937B-E950-C360-55B5-9F65B2C74E61}"/>
              </a:ext>
              <a:ext uri="{C183D7F6-B498-43B3-948B-1728B52AA6E4}">
                <adec:decorative xmlns:adec="http://schemas.microsoft.com/office/drawing/2017/decorative" val="1"/>
              </a:ext>
            </a:extLst>
          </p:cNvPr>
          <p:cNvSpPr/>
          <p:nvPr/>
        </p:nvSpPr>
        <p:spPr>
          <a:xfrm>
            <a:off x="11197791" y="2926877"/>
            <a:ext cx="1119120" cy="1119120"/>
          </a:xfrm>
          <a:prstGeom prst="ellipse">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80000" tIns="180000" rIns="180000" bIns="180000" numCol="1" spcCol="0" rtlCol="0" fromWordArt="0" anchor="t" anchorCtr="0" forceAA="0" compatLnSpc="1">
            <a:prstTxWarp prst="textNoShape">
              <a:avLst/>
            </a:prstTxWarp>
            <a:spAutoFit/>
          </a:bodyPr>
          <a:lstStyle/>
          <a:p>
            <a:pPr algn="l">
              <a:spcAft>
                <a:spcPts val="1000"/>
              </a:spcAft>
            </a:pPr>
            <a:endParaRPr lang="en-GB" sz="1400" b="1" err="1"/>
          </a:p>
        </p:txBody>
      </p:sp>
      <p:sp>
        <p:nvSpPr>
          <p:cNvPr id="35" name="Freeform 34">
            <a:extLst>
              <a:ext uri="{FF2B5EF4-FFF2-40B4-BE49-F238E27FC236}">
                <a16:creationId xmlns:a16="http://schemas.microsoft.com/office/drawing/2014/main" id="{03C5CEC8-D5AE-DF5D-D9A6-6E5E67D1DB46}"/>
              </a:ext>
              <a:ext uri="{C183D7F6-B498-43B3-948B-1728B52AA6E4}">
                <adec:decorative xmlns:adec="http://schemas.microsoft.com/office/drawing/2017/decorative" val="1"/>
              </a:ext>
            </a:extLst>
          </p:cNvPr>
          <p:cNvSpPr/>
          <p:nvPr/>
        </p:nvSpPr>
        <p:spPr>
          <a:xfrm>
            <a:off x="9190300" y="1552405"/>
            <a:ext cx="2335428" cy="1928732"/>
          </a:xfrm>
          <a:custGeom>
            <a:avLst/>
            <a:gdLst>
              <a:gd name="connsiteX0" fmla="*/ 1796716 w 1796716"/>
              <a:gd name="connsiteY0" fmla="*/ 1732548 h 1732548"/>
              <a:gd name="connsiteX1" fmla="*/ 1796716 w 1796716"/>
              <a:gd name="connsiteY1" fmla="*/ 0 h 1732548"/>
              <a:gd name="connsiteX2" fmla="*/ 0 w 1796716"/>
              <a:gd name="connsiteY2" fmla="*/ 0 h 1732548"/>
            </a:gdLst>
            <a:ahLst/>
            <a:cxnLst>
              <a:cxn ang="0">
                <a:pos x="connsiteX0" y="connsiteY0"/>
              </a:cxn>
              <a:cxn ang="0">
                <a:pos x="connsiteX1" y="connsiteY1"/>
              </a:cxn>
              <a:cxn ang="0">
                <a:pos x="connsiteX2" y="connsiteY2"/>
              </a:cxn>
            </a:cxnLst>
            <a:rect l="l" t="t" r="r" b="b"/>
            <a:pathLst>
              <a:path w="1796716" h="1732548">
                <a:moveTo>
                  <a:pt x="1796716" y="1732548"/>
                </a:moveTo>
                <a:lnTo>
                  <a:pt x="1796716" y="0"/>
                </a:lnTo>
                <a:lnTo>
                  <a:pt x="0" y="0"/>
                </a:lnTo>
              </a:path>
            </a:pathLst>
          </a:cu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Oval 35">
            <a:extLst>
              <a:ext uri="{FF2B5EF4-FFF2-40B4-BE49-F238E27FC236}">
                <a16:creationId xmlns:a16="http://schemas.microsoft.com/office/drawing/2014/main" id="{BE23C074-5C46-0CE2-67F3-581B588C0C3A}"/>
              </a:ext>
              <a:ext uri="{C183D7F6-B498-43B3-948B-1728B52AA6E4}">
                <adec:decorative xmlns:adec="http://schemas.microsoft.com/office/drawing/2017/decorative" val="1"/>
              </a:ext>
            </a:extLst>
          </p:cNvPr>
          <p:cNvSpPr/>
          <p:nvPr/>
        </p:nvSpPr>
        <p:spPr>
          <a:xfrm>
            <a:off x="11429332" y="3335529"/>
            <a:ext cx="190500" cy="190500"/>
          </a:xfrm>
          <a:prstGeom prst="ellipse">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t" anchorCtr="0" forceAA="0" compatLnSpc="1">
            <a:prstTxWarp prst="textNoShape">
              <a:avLst/>
            </a:prstTxWarp>
            <a:spAutoFit/>
          </a:bodyPr>
          <a:lstStyle/>
          <a:p>
            <a:pPr algn="l">
              <a:spcAft>
                <a:spcPts val="1000"/>
              </a:spcAft>
            </a:pPr>
            <a:endParaRPr lang="en-GB" sz="1400" b="1" err="1"/>
          </a:p>
        </p:txBody>
      </p:sp>
      <p:sp>
        <p:nvSpPr>
          <p:cNvPr id="37" name="Oval 36">
            <a:extLst>
              <a:ext uri="{FF2B5EF4-FFF2-40B4-BE49-F238E27FC236}">
                <a16:creationId xmlns:a16="http://schemas.microsoft.com/office/drawing/2014/main" id="{6BE45D07-E9C9-7FED-EEE9-88790777BD33}"/>
              </a:ext>
              <a:ext uri="{C183D7F6-B498-43B3-948B-1728B52AA6E4}">
                <adec:decorative xmlns:adec="http://schemas.microsoft.com/office/drawing/2017/decorative" val="1"/>
              </a:ext>
            </a:extLst>
          </p:cNvPr>
          <p:cNvSpPr/>
          <p:nvPr/>
        </p:nvSpPr>
        <p:spPr>
          <a:xfrm>
            <a:off x="10985124" y="2967289"/>
            <a:ext cx="190500" cy="190500"/>
          </a:xfrm>
          <a:prstGeom prst="ellipse">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t" anchorCtr="0" forceAA="0" compatLnSpc="1">
            <a:prstTxWarp prst="textNoShape">
              <a:avLst/>
            </a:prstTxWarp>
            <a:spAutoFit/>
          </a:bodyPr>
          <a:lstStyle/>
          <a:p>
            <a:pPr algn="l">
              <a:spcAft>
                <a:spcPts val="1000"/>
              </a:spcAft>
            </a:pPr>
            <a:endParaRPr lang="en-GB" sz="1400" b="1" err="1"/>
          </a:p>
        </p:txBody>
      </p:sp>
      <p:sp>
        <p:nvSpPr>
          <p:cNvPr id="39" name="Oval 38">
            <a:extLst>
              <a:ext uri="{FF2B5EF4-FFF2-40B4-BE49-F238E27FC236}">
                <a16:creationId xmlns:a16="http://schemas.microsoft.com/office/drawing/2014/main" id="{174A26BE-C3FF-0BC5-DF33-ECF668B283DE}"/>
              </a:ext>
              <a:ext uri="{C183D7F6-B498-43B3-948B-1728B52AA6E4}">
                <adec:decorative xmlns:adec="http://schemas.microsoft.com/office/drawing/2017/decorative" val="1"/>
              </a:ext>
            </a:extLst>
          </p:cNvPr>
          <p:cNvSpPr/>
          <p:nvPr/>
        </p:nvSpPr>
        <p:spPr>
          <a:xfrm>
            <a:off x="10241955" y="4280183"/>
            <a:ext cx="190500" cy="190500"/>
          </a:xfrm>
          <a:prstGeom prst="ellipse">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t" anchorCtr="0" forceAA="0" compatLnSpc="1">
            <a:prstTxWarp prst="textNoShape">
              <a:avLst/>
            </a:prstTxWarp>
            <a:spAutoFit/>
          </a:bodyPr>
          <a:lstStyle/>
          <a:p>
            <a:pPr algn="l">
              <a:spcAft>
                <a:spcPts val="1000"/>
              </a:spcAft>
            </a:pPr>
            <a:endParaRPr lang="en-GB" sz="1400" b="1" err="1"/>
          </a:p>
        </p:txBody>
      </p:sp>
      <p:sp>
        <p:nvSpPr>
          <p:cNvPr id="40" name="Oval 39">
            <a:extLst>
              <a:ext uri="{FF2B5EF4-FFF2-40B4-BE49-F238E27FC236}">
                <a16:creationId xmlns:a16="http://schemas.microsoft.com/office/drawing/2014/main" id="{9B39E3CA-6856-33CA-CEC0-CF36AFE74724}"/>
              </a:ext>
              <a:ext uri="{C183D7F6-B498-43B3-948B-1728B52AA6E4}">
                <adec:decorative xmlns:adec="http://schemas.microsoft.com/office/drawing/2017/decorative" val="1"/>
              </a:ext>
            </a:extLst>
          </p:cNvPr>
          <p:cNvSpPr/>
          <p:nvPr/>
        </p:nvSpPr>
        <p:spPr>
          <a:xfrm>
            <a:off x="10527632" y="5204618"/>
            <a:ext cx="190500" cy="190500"/>
          </a:xfrm>
          <a:prstGeom prst="ellipse">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t" anchorCtr="0" forceAA="0" compatLnSpc="1">
            <a:prstTxWarp prst="textNoShape">
              <a:avLst/>
            </a:prstTxWarp>
            <a:spAutoFit/>
          </a:bodyPr>
          <a:lstStyle/>
          <a:p>
            <a:pPr algn="l">
              <a:spcAft>
                <a:spcPts val="1000"/>
              </a:spcAft>
            </a:pPr>
            <a:endParaRPr lang="en-GB" sz="1400" b="1" err="1"/>
          </a:p>
        </p:txBody>
      </p:sp>
      <p:sp>
        <p:nvSpPr>
          <p:cNvPr id="46" name="Freeform 45">
            <a:extLst>
              <a:ext uri="{FF2B5EF4-FFF2-40B4-BE49-F238E27FC236}">
                <a16:creationId xmlns:a16="http://schemas.microsoft.com/office/drawing/2014/main" id="{294F437B-A632-805F-EBC5-995F8C08F83A}"/>
              </a:ext>
              <a:ext uri="{C183D7F6-B498-43B3-948B-1728B52AA6E4}">
                <adec:decorative xmlns:adec="http://schemas.microsoft.com/office/drawing/2017/decorative" val="1"/>
              </a:ext>
            </a:extLst>
          </p:cNvPr>
          <p:cNvSpPr/>
          <p:nvPr/>
        </p:nvSpPr>
        <p:spPr>
          <a:xfrm>
            <a:off x="9300815" y="2608459"/>
            <a:ext cx="1776157" cy="476911"/>
          </a:xfrm>
          <a:custGeom>
            <a:avLst/>
            <a:gdLst>
              <a:gd name="connsiteX0" fmla="*/ 1620456 w 1620456"/>
              <a:gd name="connsiteY0" fmla="*/ 335666 h 335666"/>
              <a:gd name="connsiteX1" fmla="*/ 1620456 w 1620456"/>
              <a:gd name="connsiteY1" fmla="*/ 0 h 335666"/>
              <a:gd name="connsiteX2" fmla="*/ 0 w 1620456"/>
              <a:gd name="connsiteY2" fmla="*/ 0 h 335666"/>
            </a:gdLst>
            <a:ahLst/>
            <a:cxnLst>
              <a:cxn ang="0">
                <a:pos x="connsiteX0" y="connsiteY0"/>
              </a:cxn>
              <a:cxn ang="0">
                <a:pos x="connsiteX1" y="connsiteY1"/>
              </a:cxn>
              <a:cxn ang="0">
                <a:pos x="connsiteX2" y="connsiteY2"/>
              </a:cxn>
            </a:cxnLst>
            <a:rect l="l" t="t" r="r" b="b"/>
            <a:pathLst>
              <a:path w="1620456" h="335666">
                <a:moveTo>
                  <a:pt x="1620456" y="335666"/>
                </a:moveTo>
                <a:lnTo>
                  <a:pt x="1620456" y="0"/>
                </a:lnTo>
                <a:lnTo>
                  <a:pt x="0" y="0"/>
                </a:lnTo>
              </a:path>
            </a:pathLst>
          </a:cu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Freeform 46">
            <a:extLst>
              <a:ext uri="{FF2B5EF4-FFF2-40B4-BE49-F238E27FC236}">
                <a16:creationId xmlns:a16="http://schemas.microsoft.com/office/drawing/2014/main" id="{4F61A4C9-4044-630F-EC9C-1C0B7763F9EE}"/>
              </a:ext>
              <a:ext uri="{C183D7F6-B498-43B3-948B-1728B52AA6E4}">
                <adec:decorative xmlns:adec="http://schemas.microsoft.com/office/drawing/2017/decorative" val="1"/>
              </a:ext>
            </a:extLst>
          </p:cNvPr>
          <p:cNvSpPr/>
          <p:nvPr/>
        </p:nvSpPr>
        <p:spPr>
          <a:xfrm>
            <a:off x="9190299" y="3687857"/>
            <a:ext cx="1354238" cy="0"/>
          </a:xfrm>
          <a:custGeom>
            <a:avLst/>
            <a:gdLst>
              <a:gd name="connsiteX0" fmla="*/ 1354238 w 1354238"/>
              <a:gd name="connsiteY0" fmla="*/ 0 h 0"/>
              <a:gd name="connsiteX1" fmla="*/ 0 w 1354238"/>
              <a:gd name="connsiteY1" fmla="*/ 0 h 0"/>
            </a:gdLst>
            <a:ahLst/>
            <a:cxnLst>
              <a:cxn ang="0">
                <a:pos x="connsiteX0" y="connsiteY0"/>
              </a:cxn>
              <a:cxn ang="0">
                <a:pos x="connsiteX1" y="connsiteY1"/>
              </a:cxn>
            </a:cxnLst>
            <a:rect l="l" t="t" r="r" b="b"/>
            <a:pathLst>
              <a:path w="1354238">
                <a:moveTo>
                  <a:pt x="1354238" y="0"/>
                </a:moveTo>
                <a:lnTo>
                  <a:pt x="0" y="0"/>
                </a:lnTo>
              </a:path>
            </a:pathLst>
          </a:cu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 name="Oval 42">
            <a:extLst>
              <a:ext uri="{FF2B5EF4-FFF2-40B4-BE49-F238E27FC236}">
                <a16:creationId xmlns:a16="http://schemas.microsoft.com/office/drawing/2014/main" id="{1C79EBEB-C969-A32C-FAF6-5EB7ECAD365D}"/>
              </a:ext>
              <a:ext uri="{C183D7F6-B498-43B3-948B-1728B52AA6E4}">
                <adec:decorative xmlns:adec="http://schemas.microsoft.com/office/drawing/2017/decorative" val="1"/>
              </a:ext>
            </a:extLst>
          </p:cNvPr>
          <p:cNvSpPr/>
          <p:nvPr/>
        </p:nvSpPr>
        <p:spPr>
          <a:xfrm>
            <a:off x="9150695" y="3618146"/>
            <a:ext cx="190500" cy="190500"/>
          </a:xfrm>
          <a:prstGeom prst="ellipse">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t" anchorCtr="0" forceAA="0" compatLnSpc="1">
            <a:prstTxWarp prst="textNoShape">
              <a:avLst/>
            </a:prstTxWarp>
            <a:spAutoFit/>
          </a:bodyPr>
          <a:lstStyle/>
          <a:p>
            <a:pPr algn="l">
              <a:spcAft>
                <a:spcPts val="1000"/>
              </a:spcAft>
            </a:pPr>
            <a:endParaRPr lang="en-GB" sz="1400" b="1" err="1"/>
          </a:p>
        </p:txBody>
      </p:sp>
      <p:sp>
        <p:nvSpPr>
          <p:cNvPr id="38" name="Oval 37">
            <a:extLst>
              <a:ext uri="{FF2B5EF4-FFF2-40B4-BE49-F238E27FC236}">
                <a16:creationId xmlns:a16="http://schemas.microsoft.com/office/drawing/2014/main" id="{6BD112DC-F15C-1456-CF03-C723B317FCEF}"/>
              </a:ext>
              <a:ext uri="{C183D7F6-B498-43B3-948B-1728B52AA6E4}">
                <adec:decorative xmlns:adec="http://schemas.microsoft.com/office/drawing/2017/decorative" val="1"/>
              </a:ext>
            </a:extLst>
          </p:cNvPr>
          <p:cNvSpPr/>
          <p:nvPr/>
        </p:nvSpPr>
        <p:spPr>
          <a:xfrm>
            <a:off x="10445232" y="3618146"/>
            <a:ext cx="190500" cy="190500"/>
          </a:xfrm>
          <a:prstGeom prst="ellipse">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t" anchorCtr="0" forceAA="0" compatLnSpc="1">
            <a:prstTxWarp prst="textNoShape">
              <a:avLst/>
            </a:prstTxWarp>
            <a:spAutoFit/>
          </a:bodyPr>
          <a:lstStyle/>
          <a:p>
            <a:pPr algn="l">
              <a:spcAft>
                <a:spcPts val="1000"/>
              </a:spcAft>
            </a:pPr>
            <a:endParaRPr lang="en-GB" sz="1400" b="1" err="1"/>
          </a:p>
        </p:txBody>
      </p:sp>
      <p:sp>
        <p:nvSpPr>
          <p:cNvPr id="48" name="Freeform 47">
            <a:extLst>
              <a:ext uri="{FF2B5EF4-FFF2-40B4-BE49-F238E27FC236}">
                <a16:creationId xmlns:a16="http://schemas.microsoft.com/office/drawing/2014/main" id="{075EC8F4-A292-F7DE-7693-1FED07E02235}"/>
              </a:ext>
              <a:ext uri="{C183D7F6-B498-43B3-948B-1728B52AA6E4}">
                <adec:decorative xmlns:adec="http://schemas.microsoft.com/office/drawing/2017/decorative" val="1"/>
              </a:ext>
            </a:extLst>
          </p:cNvPr>
          <p:cNvSpPr/>
          <p:nvPr/>
        </p:nvSpPr>
        <p:spPr>
          <a:xfrm>
            <a:off x="9300815" y="4331571"/>
            <a:ext cx="1035377" cy="497711"/>
          </a:xfrm>
          <a:custGeom>
            <a:avLst/>
            <a:gdLst>
              <a:gd name="connsiteX0" fmla="*/ 0 w 671332"/>
              <a:gd name="connsiteY0" fmla="*/ 497711 h 497711"/>
              <a:gd name="connsiteX1" fmla="*/ 671332 w 671332"/>
              <a:gd name="connsiteY1" fmla="*/ 497711 h 497711"/>
              <a:gd name="connsiteX2" fmla="*/ 671332 w 671332"/>
              <a:gd name="connsiteY2" fmla="*/ 381965 h 497711"/>
              <a:gd name="connsiteX3" fmla="*/ 671332 w 671332"/>
              <a:gd name="connsiteY3" fmla="*/ 0 h 497711"/>
            </a:gdLst>
            <a:ahLst/>
            <a:cxnLst>
              <a:cxn ang="0">
                <a:pos x="connsiteX0" y="connsiteY0"/>
              </a:cxn>
              <a:cxn ang="0">
                <a:pos x="connsiteX1" y="connsiteY1"/>
              </a:cxn>
              <a:cxn ang="0">
                <a:pos x="connsiteX2" y="connsiteY2"/>
              </a:cxn>
              <a:cxn ang="0">
                <a:pos x="connsiteX3" y="connsiteY3"/>
              </a:cxn>
            </a:cxnLst>
            <a:rect l="l" t="t" r="r" b="b"/>
            <a:pathLst>
              <a:path w="671332" h="497711">
                <a:moveTo>
                  <a:pt x="0" y="497711"/>
                </a:moveTo>
                <a:lnTo>
                  <a:pt x="671332" y="497711"/>
                </a:lnTo>
                <a:lnTo>
                  <a:pt x="671332" y="381965"/>
                </a:lnTo>
                <a:lnTo>
                  <a:pt x="671332" y="0"/>
                </a:lnTo>
              </a:path>
            </a:pathLst>
          </a:cu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 name="Freeform 48">
            <a:extLst>
              <a:ext uri="{FF2B5EF4-FFF2-40B4-BE49-F238E27FC236}">
                <a16:creationId xmlns:a16="http://schemas.microsoft.com/office/drawing/2014/main" id="{521E1D21-D8DE-6880-EC27-00780ADC2396}"/>
              </a:ext>
              <a:ext uri="{C183D7F6-B498-43B3-948B-1728B52AA6E4}">
                <adec:decorative xmlns:adec="http://schemas.microsoft.com/office/drawing/2017/decorative" val="1"/>
              </a:ext>
            </a:extLst>
          </p:cNvPr>
          <p:cNvSpPr/>
          <p:nvPr/>
        </p:nvSpPr>
        <p:spPr>
          <a:xfrm>
            <a:off x="9190300" y="5231755"/>
            <a:ext cx="1435260" cy="694481"/>
          </a:xfrm>
          <a:custGeom>
            <a:avLst/>
            <a:gdLst>
              <a:gd name="connsiteX0" fmla="*/ 972273 w 972273"/>
              <a:gd name="connsiteY0" fmla="*/ 0 h 694481"/>
              <a:gd name="connsiteX1" fmla="*/ 972273 w 972273"/>
              <a:gd name="connsiteY1" fmla="*/ 694481 h 694481"/>
              <a:gd name="connsiteX2" fmla="*/ 0 w 972273"/>
              <a:gd name="connsiteY2" fmla="*/ 694481 h 694481"/>
            </a:gdLst>
            <a:ahLst/>
            <a:cxnLst>
              <a:cxn ang="0">
                <a:pos x="connsiteX0" y="connsiteY0"/>
              </a:cxn>
              <a:cxn ang="0">
                <a:pos x="connsiteX1" y="connsiteY1"/>
              </a:cxn>
              <a:cxn ang="0">
                <a:pos x="connsiteX2" y="connsiteY2"/>
              </a:cxn>
            </a:cxnLst>
            <a:rect l="l" t="t" r="r" b="b"/>
            <a:pathLst>
              <a:path w="972273" h="694481">
                <a:moveTo>
                  <a:pt x="972273" y="0"/>
                </a:moveTo>
                <a:lnTo>
                  <a:pt x="972273" y="694481"/>
                </a:lnTo>
                <a:lnTo>
                  <a:pt x="0" y="694481"/>
                </a:lnTo>
              </a:path>
            </a:pathLst>
          </a:cu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Oval 43">
            <a:extLst>
              <a:ext uri="{FF2B5EF4-FFF2-40B4-BE49-F238E27FC236}">
                <a16:creationId xmlns:a16="http://schemas.microsoft.com/office/drawing/2014/main" id="{0CCB69A2-EE96-9739-3963-4F587104BE24}"/>
              </a:ext>
              <a:ext uri="{C183D7F6-B498-43B3-948B-1728B52AA6E4}">
                <adec:decorative xmlns:adec="http://schemas.microsoft.com/office/drawing/2017/decorative" val="1"/>
              </a:ext>
            </a:extLst>
          </p:cNvPr>
          <p:cNvSpPr/>
          <p:nvPr/>
        </p:nvSpPr>
        <p:spPr>
          <a:xfrm>
            <a:off x="9150695" y="4727488"/>
            <a:ext cx="190500" cy="190500"/>
          </a:xfrm>
          <a:prstGeom prst="ellipse">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t" anchorCtr="0" forceAA="0" compatLnSpc="1">
            <a:prstTxWarp prst="textNoShape">
              <a:avLst/>
            </a:prstTxWarp>
            <a:spAutoFit/>
          </a:bodyPr>
          <a:lstStyle/>
          <a:p>
            <a:pPr algn="l">
              <a:spcAft>
                <a:spcPts val="1000"/>
              </a:spcAft>
            </a:pPr>
            <a:endParaRPr lang="en-GB" sz="1400" b="1" err="1"/>
          </a:p>
        </p:txBody>
      </p:sp>
      <p:sp>
        <p:nvSpPr>
          <p:cNvPr id="45" name="Oval 44">
            <a:extLst>
              <a:ext uri="{FF2B5EF4-FFF2-40B4-BE49-F238E27FC236}">
                <a16:creationId xmlns:a16="http://schemas.microsoft.com/office/drawing/2014/main" id="{49523E15-3F90-F384-27EE-4635611072EC}"/>
              </a:ext>
              <a:ext uri="{C183D7F6-B498-43B3-948B-1728B52AA6E4}">
                <adec:decorative xmlns:adec="http://schemas.microsoft.com/office/drawing/2017/decorative" val="1"/>
              </a:ext>
            </a:extLst>
          </p:cNvPr>
          <p:cNvSpPr/>
          <p:nvPr/>
        </p:nvSpPr>
        <p:spPr>
          <a:xfrm>
            <a:off x="9150695" y="5840485"/>
            <a:ext cx="190500" cy="190500"/>
          </a:xfrm>
          <a:prstGeom prst="ellipse">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t" anchorCtr="0" forceAA="0" compatLnSpc="1">
            <a:prstTxWarp prst="textNoShape">
              <a:avLst/>
            </a:prstTxWarp>
            <a:spAutoFit/>
          </a:bodyPr>
          <a:lstStyle/>
          <a:p>
            <a:pPr algn="l">
              <a:spcAft>
                <a:spcPts val="1000"/>
              </a:spcAft>
            </a:pPr>
            <a:endParaRPr lang="en-GB" sz="1400" b="1" err="1"/>
          </a:p>
        </p:txBody>
      </p:sp>
      <p:sp>
        <p:nvSpPr>
          <p:cNvPr id="42" name="Oval 41">
            <a:extLst>
              <a:ext uri="{FF2B5EF4-FFF2-40B4-BE49-F238E27FC236}">
                <a16:creationId xmlns:a16="http://schemas.microsoft.com/office/drawing/2014/main" id="{0DDACD1D-4A64-CC39-E7E9-AFA224DDCCB4}"/>
              </a:ext>
              <a:ext uri="{C183D7F6-B498-43B3-948B-1728B52AA6E4}">
                <adec:decorative xmlns:adec="http://schemas.microsoft.com/office/drawing/2017/decorative" val="1"/>
              </a:ext>
            </a:extLst>
          </p:cNvPr>
          <p:cNvSpPr/>
          <p:nvPr/>
        </p:nvSpPr>
        <p:spPr>
          <a:xfrm>
            <a:off x="9150695" y="2534281"/>
            <a:ext cx="190500" cy="190500"/>
          </a:xfrm>
          <a:prstGeom prst="ellipse">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t" anchorCtr="0" forceAA="0" compatLnSpc="1">
            <a:prstTxWarp prst="textNoShape">
              <a:avLst/>
            </a:prstTxWarp>
            <a:spAutoFit/>
          </a:bodyPr>
          <a:lstStyle/>
          <a:p>
            <a:pPr algn="l">
              <a:spcAft>
                <a:spcPts val="1000"/>
              </a:spcAft>
            </a:pPr>
            <a:endParaRPr lang="en-GB" sz="1400" b="1" err="1"/>
          </a:p>
        </p:txBody>
      </p:sp>
      <p:sp>
        <p:nvSpPr>
          <p:cNvPr id="41" name="Oval 40">
            <a:extLst>
              <a:ext uri="{FF2B5EF4-FFF2-40B4-BE49-F238E27FC236}">
                <a16:creationId xmlns:a16="http://schemas.microsoft.com/office/drawing/2014/main" id="{982707DF-8861-88BD-2BFD-1757522BDB0C}"/>
              </a:ext>
              <a:ext uri="{C183D7F6-B498-43B3-948B-1728B52AA6E4}">
                <adec:decorative xmlns:adec="http://schemas.microsoft.com/office/drawing/2017/decorative" val="1"/>
              </a:ext>
            </a:extLst>
          </p:cNvPr>
          <p:cNvSpPr/>
          <p:nvPr/>
        </p:nvSpPr>
        <p:spPr>
          <a:xfrm>
            <a:off x="9150695" y="1471347"/>
            <a:ext cx="190500" cy="190500"/>
          </a:xfrm>
          <a:prstGeom prst="ellipse">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t" anchorCtr="0" forceAA="0" compatLnSpc="1">
            <a:prstTxWarp prst="textNoShape">
              <a:avLst/>
            </a:prstTxWarp>
            <a:spAutoFit/>
          </a:bodyPr>
          <a:lstStyle/>
          <a:p>
            <a:pPr algn="l">
              <a:spcAft>
                <a:spcPts val="1000"/>
              </a:spcAft>
            </a:pPr>
            <a:endParaRPr lang="en-GB" sz="1400" b="1" err="1"/>
          </a:p>
        </p:txBody>
      </p:sp>
      <p:sp>
        <p:nvSpPr>
          <p:cNvPr id="4" name="Footer Placeholder 3">
            <a:extLst>
              <a:ext uri="{FF2B5EF4-FFF2-40B4-BE49-F238E27FC236}">
                <a16:creationId xmlns:a16="http://schemas.microsoft.com/office/drawing/2014/main" id="{C32A04B8-1364-F449-0C0B-351918F2A3F7}"/>
              </a:ext>
            </a:extLst>
          </p:cNvPr>
          <p:cNvSpPr>
            <a:spLocks noGrp="1"/>
          </p:cNvSpPr>
          <p:nvPr>
            <p:ph type="ftr" sz="quarter" idx="3"/>
          </p:nvPr>
        </p:nvSpPr>
        <p:spPr>
          <a:xfrm>
            <a:off x="905210" y="6316476"/>
            <a:ext cx="10777678" cy="123111"/>
          </a:xfrm>
        </p:spPr>
        <p:txBody>
          <a:bodyPr/>
          <a:lstStyle/>
          <a:p>
            <a:pPr>
              <a:lnSpc>
                <a:spcPct val="107000"/>
              </a:lnSpc>
              <a:spcAft>
                <a:spcPts val="3000"/>
              </a:spcAft>
              <a:defRPr/>
            </a:pPr>
            <a:r>
              <a:rPr kumimoji="0" lang="en-US" sz="1200" b="1" i="0" u="none" strike="noStrike" kern="1200" cap="none" spc="0" normalizeH="0" baseline="0" noProof="0" dirty="0">
                <a:ln>
                  <a:noFill/>
                </a:ln>
                <a:solidFill>
                  <a:schemeClr val="accent1"/>
                </a:solidFill>
                <a:effectLst/>
                <a:uLnTx/>
                <a:uFillTx/>
                <a:latin typeface="Tw Cen MT" panose="020B0602020104020603"/>
                <a:ea typeface="Verdana" panose="020B0604030504040204" pitchFamily="34" charset="0"/>
              </a:rPr>
              <a:t>Source: </a:t>
            </a:r>
            <a:r>
              <a:rPr kumimoji="0" lang="en-GB" sz="1200" b="0" i="0" u="none" strike="noStrike" kern="1200" cap="none" spc="0" normalizeH="0" baseline="30000" noProof="0" dirty="0">
                <a:ln>
                  <a:noFill/>
                </a:ln>
                <a:solidFill>
                  <a:schemeClr val="accent1"/>
                </a:solidFill>
                <a:effectLst/>
                <a:uLnTx/>
                <a:uFillTx/>
                <a:latin typeface="Tw Cen MT"/>
                <a:ea typeface="Times New Roman" panose="02020603050405020304" pitchFamily="18" charset="0"/>
                <a:cs typeface="+mn-cs"/>
              </a:rPr>
              <a:t>1</a:t>
            </a:r>
            <a:r>
              <a:rPr lang="fr-FR" sz="1200" dirty="0" err="1">
                <a:solidFill>
                  <a:schemeClr val="accent1"/>
                </a:solidFill>
                <a:latin typeface="Tw Cen MT"/>
                <a:ea typeface="Calibri"/>
                <a:cs typeface="Times New Roman"/>
              </a:rPr>
              <a:t>McLeroy</a:t>
            </a:r>
            <a:r>
              <a:rPr lang="fr-FR" sz="1200" dirty="0">
                <a:solidFill>
                  <a:schemeClr val="accent1"/>
                </a:solidFill>
                <a:latin typeface="Tw Cen MT"/>
                <a:ea typeface="Calibri"/>
                <a:cs typeface="Times New Roman"/>
              </a:rPr>
              <a:t> et al., 1988.</a:t>
            </a:r>
            <a:endParaRPr lang="en-GB" sz="1200" dirty="0">
              <a:solidFill>
                <a:schemeClr val="accent1"/>
              </a:solidFill>
              <a:latin typeface="Tw Cen MT"/>
              <a:ea typeface="Calibri"/>
              <a:cs typeface="Times New Roman"/>
            </a:endParaRPr>
          </a:p>
        </p:txBody>
      </p:sp>
      <p:sp>
        <p:nvSpPr>
          <p:cNvPr id="2" name="Rectangle 1">
            <a:extLst>
              <a:ext uri="{FF2B5EF4-FFF2-40B4-BE49-F238E27FC236}">
                <a16:creationId xmlns:a16="http://schemas.microsoft.com/office/drawing/2014/main" id="{AF1044F7-198F-5243-EAC1-AF40EAC5A64B}"/>
              </a:ext>
              <a:ext uri="{C183D7F6-B498-43B3-948B-1728B52AA6E4}">
                <adec:decorative xmlns:adec="http://schemas.microsoft.com/office/drawing/2017/decorative" val="1"/>
              </a:ext>
            </a:extLst>
          </p:cNvPr>
          <p:cNvSpPr/>
          <p:nvPr/>
        </p:nvSpPr>
        <p:spPr>
          <a:xfrm rot="5400000">
            <a:off x="-3367127" y="3362836"/>
            <a:ext cx="6859251" cy="12871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rtlCol="0" anchor="ctr"/>
          <a:lstStyle/>
          <a:p>
            <a:pPr algn="ctr"/>
            <a:endParaRPr lang="en-GB" sz="2533">
              <a:cs typeface="Arial"/>
            </a:endParaRPr>
          </a:p>
        </p:txBody>
      </p:sp>
    </p:spTree>
    <p:extLst>
      <p:ext uri="{BB962C8B-B14F-4D97-AF65-F5344CB8AC3E}">
        <p14:creationId xmlns:p14="http://schemas.microsoft.com/office/powerpoint/2010/main" val="158864296"/>
      </p:ext>
    </p:extLst>
  </p:cSld>
  <p:clrMapOvr>
    <a:masterClrMapping/>
  </p:clrMapOvr>
</p:sld>
</file>

<file path=ppt/theme/theme1.xml><?xml version="1.0" encoding="utf-8"?>
<a:theme xmlns:a="http://schemas.openxmlformats.org/drawingml/2006/main" name="Main presentation">
  <a:themeElements>
    <a:clrScheme name="WAU">
      <a:dk1>
        <a:srgbClr val="FFEB6B"/>
      </a:dk1>
      <a:lt1>
        <a:srgbClr val="FFFFFF"/>
      </a:lt1>
      <a:dk2>
        <a:srgbClr val="D8EEFD"/>
      </a:dk2>
      <a:lt2>
        <a:srgbClr val="D8D8D8"/>
      </a:lt2>
      <a:accent1>
        <a:srgbClr val="464240"/>
      </a:accent1>
      <a:accent2>
        <a:srgbClr val="C22A29"/>
      </a:accent2>
      <a:accent3>
        <a:srgbClr val="EDDE27"/>
      </a:accent3>
      <a:accent4>
        <a:srgbClr val="81BA26"/>
      </a:accent4>
      <a:accent5>
        <a:srgbClr val="71C7DE"/>
      </a:accent5>
      <a:accent6>
        <a:srgbClr val="EABDCC"/>
      </a:accent6>
      <a:hlink>
        <a:srgbClr val="2C246D"/>
      </a:hlink>
      <a:folHlink>
        <a:srgbClr val="4F2582"/>
      </a:folHlink>
    </a:clrScheme>
    <a:fontScheme name="Tw Cen MT">
      <a:majorFont>
        <a:latin typeface="Tw Cen MT" panose="020B0602020104020603"/>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panose="020B0602020104020603"/>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6350">
          <a:noFill/>
        </a:ln>
      </a:spPr>
      <a:bodyPr rot="0" spcFirstLastPara="0" vertOverflow="overflow" horzOverflow="overflow" vert="horz" wrap="square" lIns="180000" tIns="180000" rIns="180000" bIns="180000" numCol="1" spcCol="0" rtlCol="0" fromWordArt="0" anchor="t" anchorCtr="0" forceAA="0" compatLnSpc="1">
        <a:prstTxWarp prst="textNoShape">
          <a:avLst/>
        </a:prstTxWarp>
        <a:spAutoFit/>
      </a:bodyPr>
      <a:lstStyle>
        <a:defPPr algn="l">
          <a:spcAft>
            <a:spcPts val="1000"/>
          </a:spcAft>
          <a:defRPr sz="1400" b="1" dirty="0" err="1" smtClean="0"/>
        </a:defPPr>
      </a:lstStyle>
      <a:style>
        <a:lnRef idx="2">
          <a:schemeClr val="accent1">
            <a:shade val="50000"/>
          </a:schemeClr>
        </a:lnRef>
        <a:fillRef idx="1">
          <a:schemeClr val="accent1"/>
        </a:fillRef>
        <a:effectRef idx="0">
          <a:schemeClr val="accent1"/>
        </a:effectRef>
        <a:fontRef idx="minor">
          <a:schemeClr val="lt1"/>
        </a:fontRef>
      </a:style>
    </a:spDef>
    <a:txDef>
      <a:spPr/>
      <a:bodyPr wrap="square" lIns="0" tIns="0" rIns="0" bIns="0" rtlCol="0">
        <a:spAutoFit/>
      </a:bodyPr>
      <a:lstStyle>
        <a:defPPr algn="l">
          <a:lnSpc>
            <a:spcPct val="100000"/>
          </a:lnSpc>
          <a:spcAft>
            <a:spcPts val="1000"/>
          </a:spcAft>
          <a:defRPr sz="1400" b="0" noProof="0" dirty="0" err="1" smtClean="0">
            <a:solidFill>
              <a:schemeClr val="accent1"/>
            </a:solidFill>
            <a:latin typeface="Verdana" panose="020B0604030504040204" pitchFamily="34" charset="0"/>
            <a:ea typeface="Verdana" panose="020B0604030504040204" pitchFamily="34" charset="0"/>
            <a:cs typeface="Verdana" panose="020B0604030504040204" pitchFamily="34" charset="0"/>
          </a:defRPr>
        </a:defPPr>
      </a:lstStyle>
    </a:txDef>
  </a:objectDefaults>
  <a:extraClrSchemeLst/>
  <a:extLst>
    <a:ext uri="{05A4C25C-085E-4340-85A3-A5531E510DB2}">
      <thm15:themeFamily xmlns:thm15="http://schemas.microsoft.com/office/thememl/2012/main" name="Presentation4" id="{38CE1790-F9AC-6A40-BF79-979789D753A7}" vid="{2A0156EA-60E7-4241-9FCF-38B322654D32}"/>
    </a:ext>
  </a:extLst>
</a:theme>
</file>

<file path=ppt/theme/theme2.xml><?xml version="1.0" encoding="utf-8"?>
<a:theme xmlns:a="http://schemas.openxmlformats.org/drawingml/2006/main" name="Back cover">
  <a:themeElements>
    <a:clrScheme name="WAU">
      <a:dk1>
        <a:srgbClr val="FFEB6B"/>
      </a:dk1>
      <a:lt1>
        <a:srgbClr val="FFFFFF"/>
      </a:lt1>
      <a:dk2>
        <a:srgbClr val="D8EEFD"/>
      </a:dk2>
      <a:lt2>
        <a:srgbClr val="D8D8D8"/>
      </a:lt2>
      <a:accent1>
        <a:srgbClr val="464240"/>
      </a:accent1>
      <a:accent2>
        <a:srgbClr val="C22A29"/>
      </a:accent2>
      <a:accent3>
        <a:srgbClr val="EDDE27"/>
      </a:accent3>
      <a:accent4>
        <a:srgbClr val="81BA26"/>
      </a:accent4>
      <a:accent5>
        <a:srgbClr val="71C7DE"/>
      </a:accent5>
      <a:accent6>
        <a:srgbClr val="EABDCC"/>
      </a:accent6>
      <a:hlink>
        <a:srgbClr val="2C246D"/>
      </a:hlink>
      <a:folHlink>
        <a:srgbClr val="4F2582"/>
      </a:folHlink>
    </a:clrScheme>
    <a:fontScheme name="Tw Cen MT">
      <a:majorFont>
        <a:latin typeface="Tw Cen MT" panose="020B0602020104020603"/>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panose="020B0602020104020603"/>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6350">
          <a:noFill/>
        </a:ln>
      </a:spPr>
      <a:bodyPr rot="0" spcFirstLastPara="0" vertOverflow="overflow" horzOverflow="overflow" vert="horz" wrap="square" lIns="180000" tIns="180000" rIns="180000" bIns="180000" numCol="1" spcCol="0" rtlCol="0" fromWordArt="0" anchor="t" anchorCtr="0" forceAA="0" compatLnSpc="1">
        <a:prstTxWarp prst="textNoShape">
          <a:avLst/>
        </a:prstTxWarp>
        <a:spAutoFit/>
      </a:bodyPr>
      <a:lstStyle>
        <a:defPPr algn="l">
          <a:spcAft>
            <a:spcPts val="1000"/>
          </a:spcAft>
          <a:defRPr sz="1400" b="1" dirty="0" err="1" smtClean="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4" id="{38CE1790-F9AC-6A40-BF79-979789D753A7}" vid="{A5EE1231-7A78-574B-957D-DC5A07DB6C04}"/>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WAU">
    <a:dk1>
      <a:srgbClr val="FFEB6B"/>
    </a:dk1>
    <a:lt1>
      <a:srgbClr val="FFFFFF"/>
    </a:lt1>
    <a:dk2>
      <a:srgbClr val="D8EEFD"/>
    </a:dk2>
    <a:lt2>
      <a:srgbClr val="D8D8D8"/>
    </a:lt2>
    <a:accent1>
      <a:srgbClr val="464240"/>
    </a:accent1>
    <a:accent2>
      <a:srgbClr val="C22A29"/>
    </a:accent2>
    <a:accent3>
      <a:srgbClr val="EDDE27"/>
    </a:accent3>
    <a:accent4>
      <a:srgbClr val="81BA26"/>
    </a:accent4>
    <a:accent5>
      <a:srgbClr val="71C7DE"/>
    </a:accent5>
    <a:accent6>
      <a:srgbClr val="EABDCC"/>
    </a:accent6>
    <a:hlink>
      <a:srgbClr val="2C246D"/>
    </a:hlink>
    <a:folHlink>
      <a:srgbClr val="4F2582"/>
    </a:folHlink>
  </a:clrScheme>
  <a:fontScheme name="Tw Cen MT">
    <a:majorFont>
      <a:latin typeface="Tw Cen MT" panose="020B0602020104020603"/>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panose="020B0602020104020603"/>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WAU">
    <a:dk1>
      <a:srgbClr val="FFEB6B"/>
    </a:dk1>
    <a:lt1>
      <a:srgbClr val="FFFFFF"/>
    </a:lt1>
    <a:dk2>
      <a:srgbClr val="D8EEFD"/>
    </a:dk2>
    <a:lt2>
      <a:srgbClr val="D8D8D8"/>
    </a:lt2>
    <a:accent1>
      <a:srgbClr val="464240"/>
    </a:accent1>
    <a:accent2>
      <a:srgbClr val="C22A29"/>
    </a:accent2>
    <a:accent3>
      <a:srgbClr val="EDDE27"/>
    </a:accent3>
    <a:accent4>
      <a:srgbClr val="81BA26"/>
    </a:accent4>
    <a:accent5>
      <a:srgbClr val="71C7DE"/>
    </a:accent5>
    <a:accent6>
      <a:srgbClr val="EABDCC"/>
    </a:accent6>
    <a:hlink>
      <a:srgbClr val="2C246D"/>
    </a:hlink>
    <a:folHlink>
      <a:srgbClr val="4F2582"/>
    </a:folHlink>
  </a:clrScheme>
  <a:fontScheme name="Tw Cen MT">
    <a:majorFont>
      <a:latin typeface="Tw Cen MT" panose="020B0602020104020603"/>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panose="020B0602020104020603"/>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WAU">
    <a:dk1>
      <a:srgbClr val="FFEB6B"/>
    </a:dk1>
    <a:lt1>
      <a:srgbClr val="FFFFFF"/>
    </a:lt1>
    <a:dk2>
      <a:srgbClr val="D8EEFD"/>
    </a:dk2>
    <a:lt2>
      <a:srgbClr val="D8D8D8"/>
    </a:lt2>
    <a:accent1>
      <a:srgbClr val="464240"/>
    </a:accent1>
    <a:accent2>
      <a:srgbClr val="C22A29"/>
    </a:accent2>
    <a:accent3>
      <a:srgbClr val="EDDE27"/>
    </a:accent3>
    <a:accent4>
      <a:srgbClr val="81BA26"/>
    </a:accent4>
    <a:accent5>
      <a:srgbClr val="71C7DE"/>
    </a:accent5>
    <a:accent6>
      <a:srgbClr val="EABDCC"/>
    </a:accent6>
    <a:hlink>
      <a:srgbClr val="2C246D"/>
    </a:hlink>
    <a:folHlink>
      <a:srgbClr val="4F2582"/>
    </a:folHlink>
  </a:clrScheme>
  <a:fontScheme name="Tw Cen MT">
    <a:majorFont>
      <a:latin typeface="Tw Cen MT" panose="020B0602020104020603"/>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panose="020B0602020104020603"/>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950935312E49040A0B1AD8BF2A39E5A" ma:contentTypeVersion="19" ma:contentTypeDescription="Create a new document." ma:contentTypeScope="" ma:versionID="999489240d3b6a5b0d11dca9fc221788">
  <xsd:schema xmlns:xsd="http://www.w3.org/2001/XMLSchema" xmlns:xs="http://www.w3.org/2001/XMLSchema" xmlns:p="http://schemas.microsoft.com/office/2006/metadata/properties" xmlns:ns2="97196a12-48d3-43ef-b893-3ddabdeba128" xmlns:ns3="a2fa4c51-fe28-4967-b4da-a579424adcd2" targetNamespace="http://schemas.microsoft.com/office/2006/metadata/properties" ma:root="true" ma:fieldsID="c7d6040453cb995dd355d5fda4f16d3e" ns2:_="" ns3:_="">
    <xsd:import namespace="97196a12-48d3-43ef-b893-3ddabdeba128"/>
    <xsd:import namespace="a2fa4c51-fe28-4967-b4da-a579424adcd2"/>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LengthInSeconds" minOccurs="0"/>
                <xsd:element ref="ns3:MediaServiceGenerationTime" minOccurs="0"/>
                <xsd:element ref="ns3:MediaServiceEventHashCode" minOccurs="0"/>
                <xsd:element ref="ns3:MediaServiceAutoKeyPoints" minOccurs="0"/>
                <xsd:element ref="ns3:MediaServiceKeyPoints" minOccurs="0"/>
                <xsd:element ref="ns3:lcf76f155ced4ddcb4097134ff3c332f" minOccurs="0"/>
                <xsd:element ref="ns2:TaxCatchAll" minOccurs="0"/>
                <xsd:element ref="ns3:MediaServiceOCR" minOccurs="0"/>
                <xsd:element ref="ns3:MediaServiceLocation"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7196a12-48d3-43ef-b893-3ddabdeba12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f3f30f5c-6ed2-4636-96ac-d0574b04d1ac}" ma:internalName="TaxCatchAll" ma:showField="CatchAllData" ma:web="97196a12-48d3-43ef-b893-3ddabdeba128">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a2fa4c51-fe28-4967-b4da-a579424adcd2"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5ef9ad0e-e079-4682-a58f-8e8229dcbfd8" ma:termSetId="09814cd3-568e-fe90-9814-8d621ff8fb84" ma:anchorId="fba54fb3-c3e1-fe81-a776-ca4b69148c4d" ma:open="true" ma:isKeyword="false">
      <xsd:complexType>
        <xsd:sequence>
          <xsd:element ref="pc:Terms" minOccurs="0" maxOccurs="1"/>
        </xsd:sequence>
      </xsd:complexType>
    </xsd:element>
    <xsd:element name="MediaServiceOCR" ma:index="22" nillable="true" ma:displayName="Extracted Text" ma:internalName="MediaServiceOCR" ma:readOnly="true">
      <xsd:simpleType>
        <xsd:restriction base="dms:Note">
          <xsd:maxLength value="255"/>
        </xsd:restriction>
      </xsd:simpleType>
    </xsd:element>
    <xsd:element name="MediaServiceLocation" ma:index="23" nillable="true" ma:displayName="Location" ma:indexed="true"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a2fa4c51-fe28-4967-b4da-a579424adcd2">
      <Terms xmlns="http://schemas.microsoft.com/office/infopath/2007/PartnerControls"/>
    </lcf76f155ced4ddcb4097134ff3c332f>
    <TaxCatchAll xmlns="97196a12-48d3-43ef-b893-3ddabdeba128"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44842CB-6593-4309-933A-83FE9858143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7196a12-48d3-43ef-b893-3ddabdeba128"/>
    <ds:schemaRef ds:uri="a2fa4c51-fe28-4967-b4da-a579424adcd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517E44B-ADC8-440B-8E67-84058FCDAFF7}">
  <ds:schemaRefs>
    <ds:schemaRef ds:uri="http://schemas.microsoft.com/office/infopath/2007/PartnerControls"/>
    <ds:schemaRef ds:uri="http://purl.org/dc/terms/"/>
    <ds:schemaRef ds:uri="http://schemas.openxmlformats.org/package/2006/metadata/core-properties"/>
    <ds:schemaRef ds:uri="http://purl.org/dc/elements/1.1/"/>
    <ds:schemaRef ds:uri="97196a12-48d3-43ef-b893-3ddabdeba128"/>
    <ds:schemaRef ds:uri="http://schemas.microsoft.com/office/2006/documentManagement/types"/>
    <ds:schemaRef ds:uri="http://purl.org/dc/dcmitype/"/>
    <ds:schemaRef ds:uri="http://www.w3.org/XML/1998/namespace"/>
    <ds:schemaRef ds:uri="http://schemas.microsoft.com/office/2006/metadata/properties"/>
    <ds:schemaRef ds:uri="a2fa4c51-fe28-4967-b4da-a579424adcd2"/>
    <ds:schemaRef ds:uri="1054ab39-6c32-4437-b433-a130930149f3"/>
    <ds:schemaRef ds:uri="a5627f1e-fb15-43ec-8ca1-3386ac9905a4"/>
  </ds:schemaRefs>
</ds:datastoreItem>
</file>

<file path=customXml/itemProps3.xml><?xml version="1.0" encoding="utf-8"?>
<ds:datastoreItem xmlns:ds="http://schemas.openxmlformats.org/officeDocument/2006/customXml" ds:itemID="{3060A5AA-297B-4916-94E6-A0B3AD10A6B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Main presentation</Template>
  <TotalTime>215</TotalTime>
  <Words>4121</Words>
  <Application>Microsoft Office PowerPoint</Application>
  <PresentationFormat>Widescreen</PresentationFormat>
  <Paragraphs>343</Paragraphs>
  <Slides>25</Slides>
  <Notes>7</Notes>
  <HiddenSlides>0</HiddenSlides>
  <MMClips>0</MMClips>
  <ScaleCrop>false</ScaleCrop>
  <HeadingPairs>
    <vt:vector size="4" baseType="variant">
      <vt:variant>
        <vt:lpstr>Theme</vt:lpstr>
      </vt:variant>
      <vt:variant>
        <vt:i4>2</vt:i4>
      </vt:variant>
      <vt:variant>
        <vt:lpstr>Slide Titles</vt:lpstr>
      </vt:variant>
      <vt:variant>
        <vt:i4>25</vt:i4>
      </vt:variant>
    </vt:vector>
  </HeadingPairs>
  <TitlesOfParts>
    <vt:vector size="27" baseType="lpstr">
      <vt:lpstr>Main presentation</vt:lpstr>
      <vt:lpstr>Back cover</vt:lpstr>
      <vt:lpstr>INCREASING PHYSICAL ACTIVITY AMONG PEOPLE WITH LONG TERM HEALTH CONDITIONS </vt:lpstr>
      <vt:lpstr>DOCUMENT PURPOSE: TO SHARE LIVED EXPERIENCE INSIGHT ON THE NEEDS OF PEOPLE WITH HEALTH CONDITIONS REGARDING PHYSICAL ACTIVITY </vt:lpstr>
      <vt:lpstr>ABOUT WE ARE UNDEFEATABLE</vt:lpstr>
      <vt:lpstr>CONTENTS</vt:lpstr>
      <vt:lpstr>UNDERSTANDING THE PROBLEM WE’RE TRYING TO SOLVE</vt:lpstr>
      <vt:lpstr>THE PROBLEM: IN NUMBERS</vt:lpstr>
      <vt:lpstr>THE GOAL: TO CLOSE THE GAP  IN PHYSICAL ACTIVITY LEVELS</vt:lpstr>
      <vt:lpstr>THE COM-B MODEL CAN HELP US UNDERSTAND THE BARRIERS  AND ENABLERS SURROUNDING PHYSICAL ACTIVITY</vt:lpstr>
      <vt:lpstr>PARTNERS MUST WORK  TOGETHER TO CREATE OPTIMAL CONDITIONS AND SUPPORT FOR PEOPLE WITH LTHCs TO BE ACTIVE</vt:lpstr>
      <vt:lpstr>TARGET AUDIENCE KEY INSIGHTS</vt:lpstr>
      <vt:lpstr>TARGET AUDIENCE: KEY INSIGHTS</vt:lpstr>
      <vt:lpstr>MOST PEOPLE WITH LTHCs WANT TO GET MORE PHYSICALLY ACTIVE</vt:lpstr>
      <vt:lpstr>BUT PEOPLE WITH LTHCs ARE LESS LIKELY THAN OTHERS TO FEEL THEY  HAVE THE CAPABILITY, OPPORTUNITY AND MOTIVATION TO BE ACTIVE</vt:lpstr>
      <vt:lpstr>PAIN, LOW ENERGY AND PHYSICAL LIMITATIONS ARE THE PRIMARY BARRIERS TO ACTIVITY</vt:lpstr>
      <vt:lpstr>PHYSICAL CAPABILITY BARRIERS ARE COMMON ACROSS A WIDE RANGE OF LTHCs</vt:lpstr>
      <vt:lpstr>FIVE PRINCIPLES FOR SUPPORTING PEOPLE WITH LTHCs TO BE ACTIVE</vt:lpstr>
      <vt:lpstr>KEY INFLUENCES ON ACTIVITY INCLUDE FRIENDS,  HEALTHCARE PROFESSIONALS AND FAMILY MEMBERS</vt:lpstr>
      <vt:lpstr>BUT OTHER PEOPLE CAN UNDERESTIMATE THE PAIN AND LOW ENERGY FACED BY PEOPLE WITH LTHCs</vt:lpstr>
      <vt:lpstr>KEY INSIGHTS ABOUT THOSE WHO SUPPORT THE TARGET AUDIENCE</vt:lpstr>
      <vt:lpstr>SUMMARY OF KEY INSIGHTS</vt:lpstr>
      <vt:lpstr>NHS AND HEALTHCARE PROFESSIONALS ARE THE STARTING POINT FOR ADVICE AND CAN BE HIGHLY INFLUENTIAL FOR THIS AUDIENCE</vt:lpstr>
      <vt:lpstr>HEALTHCARE PROFESSIONALS WOULD LIKE BETTER PRACTICAL  RESOURCES AND KNOWLEDGE OF WHICH LOCAL ACTIVITIES  TO RECOMMEND</vt:lpstr>
      <vt:lpstr>AMONGST FAMILY MEMBERS, FRIENDS AND CARERS, SOME LACK CONFIDENCE SUPPORTING PEOPLE WITH LTHCs TO BE ACTIVE</vt:lpstr>
      <vt:lpstr>HEALTH CHARITIES CAN PLAY A UNIQUE ROLE GIVEN THEIR EXPERTISE IN CONDITION MANAGEMENT AND FOCUS ON HOLISTIC WELLBEING</vt:lpstr>
      <vt:lpstr>For a deeper dive into our insights  access data from our public consultation dashboard here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Stephanie Skupien</dc:creator>
  <cp:lastModifiedBy>Stephanie Skupien</cp:lastModifiedBy>
  <cp:revision>11</cp:revision>
  <dcterms:created xsi:type="dcterms:W3CDTF">2024-03-27T13:55:36Z</dcterms:created>
  <dcterms:modified xsi:type="dcterms:W3CDTF">2025-06-24T15:28:17Z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0x010100E950935312E49040A0B1AD8BF2A39E5A</vt:lpwstr>
  </property>
  <property fmtid="{D5CDD505-2E9C-101B-9397-08002B2CF9AE}" pid="3" name="MediaServiceImageTags">
    <vt:lpwstr/>
  </property>
</Properties>
</file>